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7" r:id="rId2"/>
    <p:sldId id="267" r:id="rId3"/>
    <p:sldId id="263" r:id="rId4"/>
    <p:sldId id="260" r:id="rId5"/>
    <p:sldId id="264" r:id="rId6"/>
    <p:sldId id="265" r:id="rId7"/>
    <p:sldId id="268" r:id="rId8"/>
    <p:sldId id="270" r:id="rId9"/>
    <p:sldId id="269" r:id="rId10"/>
    <p:sldId id="271" r:id="rId11"/>
    <p:sldId id="273"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5" d="100"/>
          <a:sy n="65" d="100"/>
        </p:scale>
        <p:origin x="-15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75447-E027-4453-8C23-958168661F81}" type="datetimeFigureOut">
              <a:rPr lang="en-US" smtClean="0"/>
              <a:t>18-Jan-23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A0219-DE66-40DB-B6C3-C10B9CB48852}" type="slidenum">
              <a:rPr lang="en-US" smtClean="0"/>
              <a:t>‹#›</a:t>
            </a:fld>
            <a:endParaRPr lang="en-US"/>
          </a:p>
        </p:txBody>
      </p:sp>
    </p:spTree>
    <p:extLst>
      <p:ext uri="{BB962C8B-B14F-4D97-AF65-F5344CB8AC3E}">
        <p14:creationId xmlns:p14="http://schemas.microsoft.com/office/powerpoint/2010/main" val="45834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A0219-DE66-40DB-B6C3-C10B9CB48852}" type="slidenum">
              <a:rPr lang="en-US" smtClean="0"/>
              <a:t>3</a:t>
            </a:fld>
            <a:endParaRPr lang="en-US"/>
          </a:p>
        </p:txBody>
      </p:sp>
    </p:spTree>
    <p:extLst>
      <p:ext uri="{BB962C8B-B14F-4D97-AF65-F5344CB8AC3E}">
        <p14:creationId xmlns:p14="http://schemas.microsoft.com/office/powerpoint/2010/main" val="161928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A0219-DE66-40DB-B6C3-C10B9CB48852}" type="slidenum">
              <a:rPr lang="en-US" smtClean="0"/>
              <a:t>4</a:t>
            </a:fld>
            <a:endParaRPr lang="en-US"/>
          </a:p>
        </p:txBody>
      </p:sp>
    </p:spTree>
    <p:extLst>
      <p:ext uri="{BB962C8B-B14F-4D97-AF65-F5344CB8AC3E}">
        <p14:creationId xmlns:p14="http://schemas.microsoft.com/office/powerpoint/2010/main" val="16373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A0219-DE66-40DB-B6C3-C10B9CB48852}" type="slidenum">
              <a:rPr lang="en-US" smtClean="0"/>
              <a:t>5</a:t>
            </a:fld>
            <a:endParaRPr lang="en-US"/>
          </a:p>
        </p:txBody>
      </p:sp>
    </p:spTree>
    <p:extLst>
      <p:ext uri="{BB962C8B-B14F-4D97-AF65-F5344CB8AC3E}">
        <p14:creationId xmlns:p14="http://schemas.microsoft.com/office/powerpoint/2010/main" val="275123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A0219-DE66-40DB-B6C3-C10B9CB48852}" type="slidenum">
              <a:rPr lang="en-US" smtClean="0"/>
              <a:t>6</a:t>
            </a:fld>
            <a:endParaRPr lang="en-US"/>
          </a:p>
        </p:txBody>
      </p:sp>
    </p:spTree>
    <p:extLst>
      <p:ext uri="{BB962C8B-B14F-4D97-AF65-F5344CB8AC3E}">
        <p14:creationId xmlns:p14="http://schemas.microsoft.com/office/powerpoint/2010/main" val="46812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A0219-DE66-40DB-B6C3-C10B9CB48852}" type="slidenum">
              <a:rPr lang="en-US" smtClean="0"/>
              <a:t>7</a:t>
            </a:fld>
            <a:endParaRPr lang="en-US"/>
          </a:p>
        </p:txBody>
      </p:sp>
    </p:spTree>
    <p:extLst>
      <p:ext uri="{BB962C8B-B14F-4D97-AF65-F5344CB8AC3E}">
        <p14:creationId xmlns:p14="http://schemas.microsoft.com/office/powerpoint/2010/main" val="468123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602AD3FF-48A7-42EC-9C01-30DA69880CD3}" type="slidenum">
              <a:rPr lang="en-GB" smtClean="0"/>
              <a:t>‹#›</a:t>
            </a:fld>
            <a:endParaRPr lang="en-G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259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8974A-A8AE-4947-A906-1F0A95E33226}"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2AD3FF-48A7-42EC-9C01-30DA69880CD3}" type="slidenum">
              <a:rPr lang="en-GB" smtClean="0"/>
              <a:t>‹#›</a:t>
            </a:fld>
            <a:endParaRPr lang="en-GB"/>
          </a:p>
        </p:txBody>
      </p:sp>
    </p:spTree>
    <p:extLst>
      <p:ext uri="{BB962C8B-B14F-4D97-AF65-F5344CB8AC3E}">
        <p14:creationId xmlns:p14="http://schemas.microsoft.com/office/powerpoint/2010/main" val="135002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AD3FF-48A7-42EC-9C01-30DA69880CD3}" type="slidenum">
              <a:rPr lang="en-GB" smtClean="0"/>
              <a:t>‹#›</a:t>
            </a:fld>
            <a:endParaRPr lang="en-G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936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AD3FF-48A7-42EC-9C01-30DA69880CD3}"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97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AD3FF-48A7-42EC-9C01-30DA69880CD3}" type="slidenum">
              <a:rPr lang="en-GB" smtClean="0"/>
              <a:t>‹#›</a:t>
            </a:fld>
            <a:endParaRPr lang="en-GB"/>
          </a:p>
        </p:txBody>
      </p:sp>
    </p:spTree>
    <p:extLst>
      <p:ext uri="{BB962C8B-B14F-4D97-AF65-F5344CB8AC3E}">
        <p14:creationId xmlns:p14="http://schemas.microsoft.com/office/powerpoint/2010/main" val="17005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AD3FF-48A7-42EC-9C01-30DA69880CD3}"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62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AD3FF-48A7-42EC-9C01-30DA69880CD3}" type="slidenum">
              <a:rPr lang="en-GB" smtClean="0"/>
              <a:t>‹#›</a:t>
            </a:fld>
            <a:endParaRPr lang="en-G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50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AD3FF-48A7-42EC-9C01-30DA69880CD3}"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953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AD3FF-48A7-42EC-9C01-30DA69880CD3}" type="slidenum">
              <a:rPr lang="en-GB" smtClean="0"/>
              <a:t>‹#›</a:t>
            </a:fld>
            <a:endParaRPr lang="en-G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124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AD3FF-48A7-42EC-9C01-30DA69880CD3}" type="slidenum">
              <a:rPr lang="en-GB" smtClean="0"/>
              <a:t>‹#›</a:t>
            </a:fld>
            <a:endParaRPr lang="en-GB"/>
          </a:p>
        </p:txBody>
      </p:sp>
    </p:spTree>
    <p:extLst>
      <p:ext uri="{BB962C8B-B14F-4D97-AF65-F5344CB8AC3E}">
        <p14:creationId xmlns:p14="http://schemas.microsoft.com/office/powerpoint/2010/main" val="358962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8974A-A8AE-4947-A906-1F0A95E33226}"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2AD3FF-48A7-42EC-9C01-30DA69880CD3}" type="slidenum">
              <a:rPr lang="en-GB" smtClean="0"/>
              <a:t>‹#›</a:t>
            </a:fld>
            <a:endParaRPr lang="en-G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34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88974A-A8AE-4947-A906-1F0A95E33226}"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2AD3FF-48A7-42EC-9C01-30DA69880CD3}" type="slidenum">
              <a:rPr lang="en-GB" smtClean="0"/>
              <a:t>‹#›</a:t>
            </a:fld>
            <a:endParaRPr lang="en-GB"/>
          </a:p>
        </p:txBody>
      </p:sp>
    </p:spTree>
    <p:extLst>
      <p:ext uri="{BB962C8B-B14F-4D97-AF65-F5344CB8AC3E}">
        <p14:creationId xmlns:p14="http://schemas.microsoft.com/office/powerpoint/2010/main" val="426861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88974A-A8AE-4947-A906-1F0A95E33226}" type="datetimeFigureOut">
              <a:rPr lang="en-GB" smtClean="0"/>
              <a:t>18/01/2023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2AD3FF-48A7-42EC-9C01-30DA69880CD3}" type="slidenum">
              <a:rPr lang="en-GB" smtClean="0"/>
              <a:t>‹#›</a:t>
            </a:fld>
            <a:endParaRPr lang="en-G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811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88974A-A8AE-4947-A906-1F0A95E33226}" type="datetimeFigureOut">
              <a:rPr lang="en-GB" smtClean="0"/>
              <a:t>18/01/2023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2AD3FF-48A7-42EC-9C01-30DA69880CD3}" type="slidenum">
              <a:rPr lang="en-GB" smtClean="0"/>
              <a:t>‹#›</a:t>
            </a:fld>
            <a:endParaRPr lang="en-G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78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8974A-A8AE-4947-A906-1F0A95E33226}" type="datetimeFigureOut">
              <a:rPr lang="en-GB" smtClean="0"/>
              <a:t>18/01/2023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2AD3FF-48A7-42EC-9C01-30DA69880CD3}" type="slidenum">
              <a:rPr lang="en-GB" smtClean="0"/>
              <a:t>‹#›</a:t>
            </a:fld>
            <a:endParaRPr lang="en-GB"/>
          </a:p>
        </p:txBody>
      </p:sp>
    </p:spTree>
    <p:extLst>
      <p:ext uri="{BB962C8B-B14F-4D97-AF65-F5344CB8AC3E}">
        <p14:creationId xmlns:p14="http://schemas.microsoft.com/office/powerpoint/2010/main" val="124673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8974A-A8AE-4947-A906-1F0A95E33226}"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2AD3FF-48A7-42EC-9C01-30DA69880CD3}" type="slidenum">
              <a:rPr lang="en-GB" smtClean="0"/>
              <a:t>‹#›</a:t>
            </a:fld>
            <a:endParaRPr lang="en-G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677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8974A-A8AE-4947-A906-1F0A95E33226}"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2AD3FF-48A7-42EC-9C01-30DA69880CD3}" type="slidenum">
              <a:rPr lang="en-GB" smtClean="0"/>
              <a:t>‹#›</a:t>
            </a:fld>
            <a:endParaRPr lang="en-GB"/>
          </a:p>
        </p:txBody>
      </p:sp>
    </p:spTree>
    <p:extLst>
      <p:ext uri="{BB962C8B-B14F-4D97-AF65-F5344CB8AC3E}">
        <p14:creationId xmlns:p14="http://schemas.microsoft.com/office/powerpoint/2010/main" val="287190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88974A-A8AE-4947-A906-1F0A95E33226}" type="datetimeFigureOut">
              <a:rPr lang="en-GB" smtClean="0"/>
              <a:t>18/01/2023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2AD3FF-48A7-42EC-9C01-30DA69880CD3}" type="slidenum">
              <a:rPr lang="en-GB" smtClean="0"/>
              <a:t>‹#›</a:t>
            </a:fld>
            <a:endParaRPr lang="en-GB"/>
          </a:p>
        </p:txBody>
      </p:sp>
    </p:spTree>
    <p:extLst>
      <p:ext uri="{BB962C8B-B14F-4D97-AF65-F5344CB8AC3E}">
        <p14:creationId xmlns:p14="http://schemas.microsoft.com/office/powerpoint/2010/main" val="20532679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xmlns="" id="{3301E07F-4F79-4B58-8698-EF24DC1ECD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c 118">
            <a:extLst>
              <a:ext uri="{FF2B5EF4-FFF2-40B4-BE49-F238E27FC236}">
                <a16:creationId xmlns:a16="http://schemas.microsoft.com/office/drawing/2014/main" xmlns="" id="{E58B2195-5055-402F-A3E7-53FF0E4980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97161E7-9901-4ADA-E203-A90AC96DE6AB}"/>
              </a:ext>
            </a:extLst>
          </p:cNvPr>
          <p:cNvSpPr>
            <a:spLocks noGrp="1"/>
          </p:cNvSpPr>
          <p:nvPr>
            <p:ph type="title"/>
          </p:nvPr>
        </p:nvSpPr>
        <p:spPr>
          <a:xfrm>
            <a:off x="7080738" y="647593"/>
            <a:ext cx="4467792" cy="5590975"/>
          </a:xfrm>
        </p:spPr>
        <p:txBody>
          <a:bodyPr vert="horz" lIns="91440" tIns="45720" rIns="91440" bIns="45720" rtlCol="0" anchor="b">
            <a:normAutofit fontScale="90000"/>
          </a:bodyPr>
          <a:lstStyle/>
          <a:p>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endParaRPr lang="en-US" sz="6000" kern="1200" dirty="0">
              <a:solidFill>
                <a:srgbClr val="FFFFFF"/>
              </a:solidFill>
              <a:latin typeface="+mj-lt"/>
              <a:ea typeface="+mj-ea"/>
              <a:cs typeface="+mj-cs"/>
            </a:endParaRPr>
          </a:p>
        </p:txBody>
      </p:sp>
      <p:sp>
        <p:nvSpPr>
          <p:cNvPr id="121" name="Oval 120">
            <a:extLst>
              <a:ext uri="{FF2B5EF4-FFF2-40B4-BE49-F238E27FC236}">
                <a16:creationId xmlns:a16="http://schemas.microsoft.com/office/drawing/2014/main" xmlns="" id="{9EE6F773-742A-491A-9A00-A2A150DF50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4368" y="366810"/>
            <a:ext cx="6124381" cy="612438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1076633" y="1607574"/>
            <a:ext cx="4026309" cy="3416320"/>
          </a:xfrm>
          <a:prstGeom prst="rect">
            <a:avLst/>
          </a:prstGeom>
        </p:spPr>
        <p:txBody>
          <a:bodyPr wrap="square">
            <a:spAutoFit/>
          </a:bodyPr>
          <a:lstStyle/>
          <a:p>
            <a:r>
              <a:rPr lang="en-ZA" sz="5400" dirty="0" smtClean="0">
                <a:solidFill>
                  <a:srgbClr val="0070C0"/>
                </a:solidFill>
                <a:latin typeface="Arial"/>
                <a:cs typeface="Times New Roman"/>
              </a:rPr>
              <a:t>         Effective learning  presentation </a:t>
            </a:r>
            <a:endParaRPr lang="en-US" sz="5400" dirty="0">
              <a:solidFill>
                <a:srgbClr val="0070C0"/>
              </a:solidFill>
            </a:endParaRPr>
          </a:p>
        </p:txBody>
      </p:sp>
      <p:pic>
        <p:nvPicPr>
          <p:cNvPr id="1026" name="Picture 2" descr="8 Tips for Creating More Effective Virtual Presen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005" y="934519"/>
            <a:ext cx="4837471" cy="503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908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32736"/>
            <a:ext cx="9601196" cy="663677"/>
          </a:xfrm>
        </p:spPr>
        <p:txBody>
          <a:bodyPr>
            <a:normAutofit fontScale="90000"/>
          </a:bodyPr>
          <a:lstStyle/>
          <a:p>
            <a:r>
              <a:rPr lang="en-US" dirty="0"/>
              <a:t>Proper use of feedback </a:t>
            </a:r>
          </a:p>
        </p:txBody>
      </p:sp>
      <p:sp>
        <p:nvSpPr>
          <p:cNvPr id="3" name="Content Placeholder 2"/>
          <p:cNvSpPr>
            <a:spLocks noGrp="1"/>
          </p:cNvSpPr>
          <p:nvPr>
            <p:ph idx="1"/>
          </p:nvPr>
        </p:nvSpPr>
        <p:spPr>
          <a:xfrm>
            <a:off x="471948" y="855405"/>
            <a:ext cx="11208775" cy="5501149"/>
          </a:xfrm>
        </p:spPr>
        <p:txBody>
          <a:bodyPr/>
          <a:lstStyle/>
          <a:p>
            <a:pPr marL="0" indent="0">
              <a:buNone/>
            </a:pPr>
            <a:r>
              <a:rPr lang="en-US" dirty="0" smtClean="0"/>
              <a:t>4. </a:t>
            </a:r>
            <a:r>
              <a:rPr lang="en-US" b="1" dirty="0"/>
              <a:t>Feedback should reference a skill or specific knowledge. </a:t>
            </a:r>
          </a:p>
          <a:p>
            <a:pPr marL="0" indent="0">
              <a:buNone/>
            </a:pPr>
            <a:r>
              <a:rPr lang="en-US" dirty="0" smtClean="0"/>
              <a:t>5. </a:t>
            </a:r>
            <a:r>
              <a:rPr lang="en-US" b="1" dirty="0"/>
              <a:t>Give feedback to keep </a:t>
            </a:r>
            <a:r>
              <a:rPr lang="en-US" b="1" dirty="0" smtClean="0"/>
              <a:t>leaners ‘on </a:t>
            </a:r>
            <a:r>
              <a:rPr lang="en-US" b="1" dirty="0"/>
              <a:t>target’ for achievement</a:t>
            </a:r>
            <a:r>
              <a:rPr lang="en-US" b="1" dirty="0" smtClean="0"/>
              <a:t>.</a:t>
            </a:r>
          </a:p>
          <a:p>
            <a:pPr marL="0" indent="0">
              <a:buNone/>
            </a:pPr>
            <a:r>
              <a:rPr lang="en-US" b="1" dirty="0"/>
              <a:t>6. Feedback can be given verbally, non-verbally, or in written form</a:t>
            </a:r>
          </a:p>
          <a:p>
            <a:pPr marL="0" indent="0">
              <a:buNone/>
            </a:pPr>
            <a:r>
              <a:rPr lang="en-US" b="1" dirty="0"/>
              <a:t>7. Concentrate on one ability or skill. </a:t>
            </a:r>
          </a:p>
          <a:p>
            <a:pPr marL="0" indent="0">
              <a:buNone/>
            </a:pPr>
            <a:r>
              <a:rPr lang="en-US" b="1" dirty="0"/>
              <a:t>8. Educate </a:t>
            </a:r>
            <a:r>
              <a:rPr lang="en-US" b="1" dirty="0" smtClean="0"/>
              <a:t>the learners </a:t>
            </a:r>
            <a:r>
              <a:rPr lang="en-US" b="1" dirty="0"/>
              <a:t>on how to give feedback to each other</a:t>
            </a:r>
            <a:r>
              <a:rPr lang="en-US" b="1" dirty="0" smtClean="0"/>
              <a:t>.</a:t>
            </a:r>
          </a:p>
          <a:p>
            <a:pPr marL="0" indent="0">
              <a:buNone/>
            </a:pPr>
            <a:r>
              <a:rPr lang="en-US" b="1" dirty="0"/>
              <a:t>9. </a:t>
            </a:r>
            <a:r>
              <a:rPr lang="en-US" b="1" dirty="0" smtClean="0"/>
              <a:t>A notebook  should be used to </a:t>
            </a:r>
            <a:r>
              <a:rPr lang="en-US" b="1" dirty="0"/>
              <a:t>keep track of student progress</a:t>
            </a:r>
            <a:r>
              <a:rPr lang="en-US" b="1" dirty="0" smtClean="0"/>
              <a:t>.</a:t>
            </a:r>
          </a:p>
          <a:p>
            <a:pPr marL="0" indent="0">
              <a:buNone/>
            </a:pPr>
            <a:r>
              <a:rPr lang="en-US" b="1" dirty="0" smtClean="0"/>
              <a:t>10. The learners should be invited to give feedback</a:t>
            </a:r>
            <a:endParaRPr lang="en-US" b="1" dirty="0"/>
          </a:p>
          <a:p>
            <a:pPr marL="0" indent="0">
              <a:buNone/>
            </a:pPr>
            <a:r>
              <a:rPr lang="en-US" b="1" dirty="0"/>
              <a:t> </a:t>
            </a:r>
          </a:p>
          <a:p>
            <a:pPr marL="0" indent="0">
              <a:buNone/>
            </a:pPr>
            <a:endParaRPr lang="en-US" b="1" dirty="0"/>
          </a:p>
          <a:p>
            <a:pPr marL="0" indent="0">
              <a:buNone/>
            </a:pPr>
            <a:endParaRPr lang="en-US" dirty="0"/>
          </a:p>
        </p:txBody>
      </p:sp>
      <p:pic>
        <p:nvPicPr>
          <p:cNvPr id="5122" name="Picture 2" descr="C:\Users\ADWI\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716" y="3981450"/>
            <a:ext cx="4114800" cy="234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53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91" y="-117987"/>
            <a:ext cx="11225979" cy="1224116"/>
          </a:xfrm>
        </p:spPr>
        <p:txBody>
          <a:bodyPr>
            <a:normAutofit fontScale="90000"/>
          </a:bodyPr>
          <a:lstStyle/>
          <a:p>
            <a:r>
              <a:rPr lang="en-US" dirty="0" smtClean="0"/>
              <a:t/>
            </a:r>
            <a:br>
              <a:rPr lang="en-US" dirty="0" smtClean="0"/>
            </a:br>
            <a:r>
              <a:rPr lang="en-US" dirty="0" smtClean="0"/>
              <a:t>Learner activities that will be incorporated </a:t>
            </a:r>
            <a:endParaRPr lang="en-US" dirty="0"/>
          </a:p>
        </p:txBody>
      </p:sp>
      <p:sp>
        <p:nvSpPr>
          <p:cNvPr id="3" name="Content Placeholder 2"/>
          <p:cNvSpPr>
            <a:spLocks noGrp="1"/>
          </p:cNvSpPr>
          <p:nvPr>
            <p:ph idx="1"/>
          </p:nvPr>
        </p:nvSpPr>
        <p:spPr>
          <a:xfrm>
            <a:off x="486696" y="1224116"/>
            <a:ext cx="11179277" cy="5161936"/>
          </a:xfrm>
        </p:spPr>
        <p:txBody>
          <a:bodyPr>
            <a:normAutofit/>
          </a:bodyPr>
          <a:lstStyle/>
          <a:p>
            <a:pPr marL="0" indent="0">
              <a:buNone/>
            </a:pPr>
            <a:r>
              <a:rPr lang="en-US" sz="3200" dirty="0"/>
              <a:t>Some of the learning activities that can increase capability of staff </a:t>
            </a:r>
            <a:r>
              <a:rPr lang="en-US" sz="3200" dirty="0" smtClean="0"/>
              <a:t>may include</a:t>
            </a:r>
          </a:p>
          <a:p>
            <a:r>
              <a:rPr lang="en-US" sz="3200" dirty="0" smtClean="0"/>
              <a:t> </a:t>
            </a:r>
            <a:r>
              <a:rPr lang="en-US" sz="3200" dirty="0"/>
              <a:t>E</a:t>
            </a:r>
            <a:r>
              <a:rPr lang="en-US" sz="3200" dirty="0" smtClean="0"/>
              <a:t>xchange </a:t>
            </a:r>
            <a:r>
              <a:rPr lang="en-US" sz="3200" dirty="0"/>
              <a:t>programs and weekly training by some appointed staff.  </a:t>
            </a:r>
            <a:endParaRPr lang="en-US" sz="3200" dirty="0" smtClean="0"/>
          </a:p>
          <a:p>
            <a:r>
              <a:rPr lang="en-US" sz="3200" dirty="0" smtClean="0"/>
              <a:t>Staff </a:t>
            </a:r>
            <a:r>
              <a:rPr lang="en-US" sz="3200" dirty="0"/>
              <a:t>who are identified to be good in certain areas can be asked to train fellow staff. The learning materials </a:t>
            </a:r>
            <a:r>
              <a:rPr lang="en-US" sz="3200" dirty="0" smtClean="0"/>
              <a:t>will focus </a:t>
            </a:r>
            <a:r>
              <a:rPr lang="en-US" sz="3200" dirty="0"/>
              <a:t>on training needs that have been identified. </a:t>
            </a:r>
          </a:p>
          <a:p>
            <a:endParaRPr lang="en-US" sz="3200" dirty="0"/>
          </a:p>
        </p:txBody>
      </p:sp>
    </p:spTree>
    <p:extLst>
      <p:ext uri="{BB962C8B-B14F-4D97-AF65-F5344CB8AC3E}">
        <p14:creationId xmlns:p14="http://schemas.microsoft.com/office/powerpoint/2010/main" val="273127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5" y="147485"/>
            <a:ext cx="11164529" cy="678426"/>
          </a:xfrm>
        </p:spPr>
        <p:txBody>
          <a:bodyPr>
            <a:normAutofit fontScale="90000"/>
          </a:bodyPr>
          <a:lstStyle/>
          <a:p>
            <a:r>
              <a:rPr lang="en-US" dirty="0" smtClean="0"/>
              <a:t>Carrying </a:t>
            </a:r>
            <a:r>
              <a:rPr lang="en-US" dirty="0"/>
              <a:t>out market research to aid learning </a:t>
            </a:r>
          </a:p>
        </p:txBody>
      </p:sp>
      <p:sp>
        <p:nvSpPr>
          <p:cNvPr id="3" name="Content Placeholder 2"/>
          <p:cNvSpPr>
            <a:spLocks noGrp="1"/>
          </p:cNvSpPr>
          <p:nvPr>
            <p:ph idx="1"/>
          </p:nvPr>
        </p:nvSpPr>
        <p:spPr>
          <a:xfrm>
            <a:off x="457200" y="1002890"/>
            <a:ext cx="11223523" cy="4872978"/>
          </a:xfrm>
        </p:spPr>
        <p:txBody>
          <a:bodyPr/>
          <a:lstStyle/>
          <a:p>
            <a:pPr>
              <a:buFont typeface="Arial" pitchFamily="34" charset="0"/>
              <a:buChar char="•"/>
            </a:pPr>
            <a:r>
              <a:rPr lang="en-US" dirty="0" smtClean="0"/>
              <a:t> This helps identify the strengths and weaknesses of the learning process.</a:t>
            </a:r>
          </a:p>
          <a:p>
            <a:pPr>
              <a:buFont typeface="Arial" pitchFamily="34" charset="0"/>
              <a:buChar char="•"/>
            </a:pPr>
            <a:r>
              <a:rPr lang="en-US" dirty="0" smtClean="0"/>
              <a:t>It also helps facilitate the strategic planning  and pick out emerging trends. </a:t>
            </a:r>
          </a:p>
          <a:p>
            <a:pPr>
              <a:buFont typeface="Arial" pitchFamily="34" charset="0"/>
              <a:buChar char="•"/>
            </a:pPr>
            <a:r>
              <a:rPr lang="en-US" dirty="0" smtClean="0"/>
              <a:t>One is able to learn the latest emerging trends  and focus on what learners need at that moment.</a:t>
            </a:r>
          </a:p>
          <a:p>
            <a:pPr>
              <a:buFont typeface="Arial" pitchFamily="34" charset="0"/>
              <a:buChar char="•"/>
            </a:pPr>
            <a:r>
              <a:rPr lang="en-US" dirty="0" smtClean="0"/>
              <a:t>It helps evaluate the learning process against the set benchmarks. </a:t>
            </a:r>
          </a:p>
          <a:p>
            <a:pPr>
              <a:buFont typeface="Arial" pitchFamily="34" charset="0"/>
              <a:buChar char="•"/>
            </a:pPr>
            <a:endParaRPr lang="en-US" dirty="0"/>
          </a:p>
        </p:txBody>
      </p:sp>
    </p:spTree>
    <p:extLst>
      <p:ext uri="{BB962C8B-B14F-4D97-AF65-F5344CB8AC3E}">
        <p14:creationId xmlns:p14="http://schemas.microsoft.com/office/powerpoint/2010/main" val="232097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xmlns="" id="{AE2B703B-46F9-481A-A605-82E2A828C4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93278CE-7CE6-AE87-D342-919366553343}"/>
              </a:ext>
            </a:extLst>
          </p:cNvPr>
          <p:cNvSpPr>
            <a:spLocks noGrp="1"/>
          </p:cNvSpPr>
          <p:nvPr>
            <p:ph type="title"/>
          </p:nvPr>
        </p:nvSpPr>
        <p:spPr>
          <a:xfrm>
            <a:off x="838200" y="459863"/>
            <a:ext cx="10515600" cy="1004594"/>
          </a:xfrm>
        </p:spPr>
        <p:txBody>
          <a:bodyPr>
            <a:normAutofit/>
          </a:bodyPr>
          <a:lstStyle/>
          <a:p>
            <a:pPr algn="ctr"/>
            <a:r>
              <a:rPr lang="en-GB" dirty="0" smtClean="0">
                <a:solidFill>
                  <a:srgbClr val="FFFFFF"/>
                </a:solidFill>
              </a:rPr>
              <a:t>Introduction</a:t>
            </a:r>
            <a:endParaRPr lang="en-GB" dirty="0">
              <a:solidFill>
                <a:srgbClr val="FFFFFF"/>
              </a:solidFill>
            </a:endParaRPr>
          </a:p>
        </p:txBody>
      </p:sp>
      <p:sp>
        <p:nvSpPr>
          <p:cNvPr id="83" name="Rectangle: Rounded Corners 82">
            <a:extLst>
              <a:ext uri="{FF2B5EF4-FFF2-40B4-BE49-F238E27FC236}">
                <a16:creationId xmlns:a16="http://schemas.microsoft.com/office/drawing/2014/main" xmlns="" id="{F13BE4D7-0C3D-4906-B230-A1C5B4665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sz="3600" dirty="0" smtClean="0"/>
              <a:t>This is a presentation on how key learning needs will be passed on to learners.  These needs are time management, stimulation of virtual learning environment, communication skills, use of feedback, </a:t>
            </a:r>
            <a:r>
              <a:rPr lang="en-US" sz="3600" dirty="0" err="1" smtClean="0"/>
              <a:t>costant</a:t>
            </a:r>
            <a:r>
              <a:rPr lang="en-US" sz="3600" dirty="0" smtClean="0"/>
              <a:t> learning and subject expertise.  </a:t>
            </a:r>
            <a:endParaRPr lang="en-US" sz="3600" dirty="0"/>
          </a:p>
        </p:txBody>
      </p:sp>
    </p:spTree>
    <p:extLst>
      <p:ext uri="{BB962C8B-B14F-4D97-AF65-F5344CB8AC3E}">
        <p14:creationId xmlns:p14="http://schemas.microsoft.com/office/powerpoint/2010/main" val="2691197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71949"/>
            <a:ext cx="9601196" cy="752168"/>
          </a:xfrm>
        </p:spPr>
        <p:txBody>
          <a:bodyPr>
            <a:normAutofit fontScale="90000"/>
          </a:bodyPr>
          <a:lstStyle/>
          <a:p>
            <a:r>
              <a:rPr lang="en-US" dirty="0" smtClean="0"/>
              <a:t>Achieving time management skills </a:t>
            </a:r>
            <a:endParaRPr lang="en-US" dirty="0"/>
          </a:p>
        </p:txBody>
      </p:sp>
      <p:sp useBgFill="1">
        <p:nvSpPr>
          <p:cNvPr id="3" name="Content Placeholder 2"/>
          <p:cNvSpPr>
            <a:spLocks noGrp="1"/>
          </p:cNvSpPr>
          <p:nvPr>
            <p:ph sz="half" idx="1"/>
          </p:nvPr>
        </p:nvSpPr>
        <p:spPr>
          <a:xfrm>
            <a:off x="1298448" y="1297858"/>
            <a:ext cx="4718304" cy="4572590"/>
          </a:xfrm>
        </p:spPr>
        <p:txBody>
          <a:bodyPr>
            <a:normAutofit fontScale="70000" lnSpcReduction="20000"/>
          </a:bodyPr>
          <a:lstStyle/>
          <a:p>
            <a:pPr marL="0" indent="0">
              <a:buNone/>
            </a:pPr>
            <a:r>
              <a:rPr lang="en-US" sz="2800" b="1" dirty="0"/>
              <a:t>1. Create a plan</a:t>
            </a:r>
          </a:p>
          <a:p>
            <a:pPr marL="0" indent="0">
              <a:buNone/>
            </a:pPr>
            <a:r>
              <a:rPr lang="en-US" sz="2800" dirty="0"/>
              <a:t>Start the day with a clear plan of the tasks </a:t>
            </a:r>
            <a:r>
              <a:rPr lang="en-US" sz="2800" dirty="0" smtClean="0"/>
              <a:t>that are needed to be completed. </a:t>
            </a:r>
            <a:r>
              <a:rPr lang="en-US" sz="2800" dirty="0"/>
              <a:t>You can do this by creating a written list, setting reminders on your phone or using scheduling software</a:t>
            </a:r>
            <a:r>
              <a:rPr lang="en-US" sz="2800" dirty="0" smtClean="0"/>
              <a:t>..</a:t>
            </a:r>
          </a:p>
          <a:p>
            <a:pPr marL="0" indent="0">
              <a:buNone/>
            </a:pPr>
            <a:r>
              <a:rPr lang="en-US" sz="2800" b="1" dirty="0"/>
              <a:t>2. Limit distractions</a:t>
            </a:r>
          </a:p>
          <a:p>
            <a:r>
              <a:rPr lang="en-US" sz="2800" dirty="0"/>
              <a:t>By switching your phone to </a:t>
            </a:r>
            <a:r>
              <a:rPr lang="en-US" sz="2800" dirty="0" err="1"/>
              <a:t>aeroplane</a:t>
            </a:r>
            <a:r>
              <a:rPr lang="en-US" sz="2800" dirty="0"/>
              <a:t> mode, or simply turning off notifications for email and social media, you can limit your distractions. </a:t>
            </a:r>
            <a:endParaRPr lang="en-US" sz="2800" dirty="0" smtClean="0"/>
          </a:p>
          <a:p>
            <a:pPr marL="0" indent="0">
              <a:buNone/>
            </a:pPr>
            <a:r>
              <a:rPr lang="en-US" sz="2800" b="1" dirty="0" smtClean="0"/>
              <a:t>3. Establish </a:t>
            </a:r>
            <a:r>
              <a:rPr lang="en-US" sz="2800" b="1" dirty="0"/>
              <a:t>a </a:t>
            </a:r>
            <a:r>
              <a:rPr lang="en-US" sz="2800" b="1" dirty="0" smtClean="0"/>
              <a:t>personalized </a:t>
            </a:r>
            <a:r>
              <a:rPr lang="en-US" sz="2800" b="1" dirty="0"/>
              <a:t>routine</a:t>
            </a:r>
          </a:p>
          <a:p>
            <a:r>
              <a:rPr lang="en-US" sz="2800" dirty="0"/>
              <a:t>Establishing a routine that suits your productivity style will help you use your day effectively. </a:t>
            </a:r>
          </a:p>
          <a:p>
            <a:endParaRPr lang="en-US" sz="2800" dirty="0"/>
          </a:p>
          <a:p>
            <a:endParaRPr lang="en-GB" sz="2800" dirty="0"/>
          </a:p>
        </p:txBody>
      </p:sp>
      <p:sp>
        <p:nvSpPr>
          <p:cNvPr id="4" name="Content Placeholder 3"/>
          <p:cNvSpPr>
            <a:spLocks noGrp="1"/>
          </p:cNvSpPr>
          <p:nvPr>
            <p:ph sz="half" idx="2"/>
          </p:nvPr>
        </p:nvSpPr>
        <p:spPr>
          <a:xfrm>
            <a:off x="6181344" y="1327355"/>
            <a:ext cx="4718304" cy="4543093"/>
          </a:xfrm>
        </p:spPr>
        <p:txBody>
          <a:bodyPr>
            <a:normAutofit fontScale="70000" lnSpcReduction="20000"/>
          </a:bodyPr>
          <a:lstStyle/>
          <a:p>
            <a:endParaRPr lang="en-US" dirty="0"/>
          </a:p>
        </p:txBody>
      </p:sp>
      <p:pic>
        <p:nvPicPr>
          <p:cNvPr id="2051" name="Picture 3" descr="C:\Users\ADWI\Desktop\ind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323" y="1297858"/>
            <a:ext cx="4739830" cy="455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C37E9D4B-7BFA-4D10-B666-547BAC4994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C90C343-27CE-1475-0E7D-6673E7B0E000}"/>
              </a:ext>
            </a:extLst>
          </p:cNvPr>
          <p:cNvSpPr>
            <a:spLocks noGrp="1"/>
          </p:cNvSpPr>
          <p:nvPr>
            <p:ph type="title"/>
          </p:nvPr>
        </p:nvSpPr>
        <p:spPr>
          <a:xfrm>
            <a:off x="838200" y="103239"/>
            <a:ext cx="10515600" cy="1179871"/>
          </a:xfrm>
        </p:spPr>
        <p:txBody>
          <a:bodyPr>
            <a:normAutofit fontScale="90000"/>
          </a:bodyPr>
          <a:lstStyle/>
          <a:p>
            <a:r>
              <a:rPr lang="en-US" sz="6000" b="1" dirty="0" smtClean="0"/>
              <a:t/>
            </a:r>
            <a:br>
              <a:rPr lang="en-US" sz="6000" b="1" dirty="0" smtClean="0"/>
            </a:br>
            <a:r>
              <a:rPr lang="en-US" sz="6000" b="1" dirty="0" smtClean="0"/>
              <a:t/>
            </a:r>
            <a:br>
              <a:rPr lang="en-US" sz="6000" b="1" dirty="0" smtClean="0"/>
            </a:br>
            <a:r>
              <a:rPr lang="en-US" sz="3200" dirty="0" smtClean="0"/>
              <a:t>Achieving </a:t>
            </a:r>
            <a:r>
              <a:rPr lang="en-US" sz="3200" dirty="0"/>
              <a:t>time management skills </a:t>
            </a:r>
            <a:r>
              <a:rPr lang="en-US" sz="3600" b="1" dirty="0" smtClean="0"/>
              <a:t>Cont’d</a:t>
            </a:r>
            <a:r>
              <a:rPr lang="en-US" sz="6000" dirty="0"/>
              <a:t/>
            </a:r>
            <a:br>
              <a:rPr lang="en-US" sz="6000" dirty="0"/>
            </a:br>
            <a:endParaRPr lang="en-GB" sz="6000" dirty="0"/>
          </a:p>
        </p:txBody>
      </p:sp>
      <p:sp>
        <p:nvSpPr>
          <p:cNvPr id="3" name="Content Placeholder 2"/>
          <p:cNvSpPr>
            <a:spLocks noGrp="1"/>
          </p:cNvSpPr>
          <p:nvPr>
            <p:ph idx="1"/>
          </p:nvPr>
        </p:nvSpPr>
        <p:spPr>
          <a:xfrm>
            <a:off x="899652" y="1504335"/>
            <a:ext cx="10456606" cy="4616245"/>
          </a:xfrm>
        </p:spPr>
        <p:txBody>
          <a:bodyPr>
            <a:normAutofit/>
          </a:bodyPr>
          <a:lstStyle/>
          <a:p>
            <a:pPr marL="0" indent="0">
              <a:buNone/>
            </a:pPr>
            <a:r>
              <a:rPr lang="en-US" b="1" dirty="0"/>
              <a:t>4. Take a </a:t>
            </a:r>
            <a:r>
              <a:rPr lang="en-US" b="1" dirty="0" smtClean="0"/>
              <a:t>break</a:t>
            </a:r>
          </a:p>
          <a:p>
            <a:pPr marL="0" indent="0">
              <a:buNone/>
            </a:pPr>
            <a:r>
              <a:rPr lang="en-US" dirty="0" smtClean="0"/>
              <a:t>Taking </a:t>
            </a:r>
            <a:r>
              <a:rPr lang="en-US" dirty="0"/>
              <a:t>time to disconnect from your work will enable you to return to tasks refreshed, often with renewed focus. </a:t>
            </a:r>
            <a:endParaRPr lang="en-US" dirty="0" smtClean="0"/>
          </a:p>
          <a:p>
            <a:pPr marL="0" indent="0">
              <a:buNone/>
            </a:pPr>
            <a:r>
              <a:rPr lang="en-US" b="1" dirty="0" smtClean="0"/>
              <a:t>5</a:t>
            </a:r>
            <a:r>
              <a:rPr lang="en-US" b="1" dirty="0"/>
              <a:t>. Focus on one task</a:t>
            </a:r>
          </a:p>
          <a:p>
            <a:r>
              <a:rPr lang="en-US" dirty="0"/>
              <a:t>You may have identified several essential tasks that need your attention, but it is still important to only focus on one at a </a:t>
            </a:r>
            <a:r>
              <a:rPr lang="en-US" dirty="0" smtClean="0"/>
              <a:t>time.</a:t>
            </a:r>
            <a:endParaRPr lang="en-US" dirty="0"/>
          </a:p>
          <a:p>
            <a:pPr marL="0" indent="0">
              <a:buNone/>
            </a:pPr>
            <a:r>
              <a:rPr lang="en-US" b="1" dirty="0"/>
              <a:t>6. Be </a:t>
            </a:r>
            <a:r>
              <a:rPr lang="en-US" b="1" dirty="0" smtClean="0"/>
              <a:t>organized</a:t>
            </a:r>
            <a:endParaRPr lang="en-US" b="1" dirty="0"/>
          </a:p>
          <a:p>
            <a:r>
              <a:rPr lang="en-US" dirty="0" err="1"/>
              <a:t>Organising</a:t>
            </a:r>
            <a:r>
              <a:rPr lang="en-US" dirty="0"/>
              <a:t> both your physical workspace and your digital environment will help eliminate distractions and </a:t>
            </a:r>
            <a:r>
              <a:rPr lang="en-US" dirty="0" err="1"/>
              <a:t>minimise</a:t>
            </a:r>
            <a:r>
              <a:rPr lang="en-US" dirty="0"/>
              <a:t> time spent looking for materials or information</a:t>
            </a:r>
            <a:r>
              <a:rPr lang="en-US" dirty="0" smtClean="0"/>
              <a:t>..</a:t>
            </a:r>
            <a:endParaRPr lang="en-US" dirty="0"/>
          </a:p>
          <a:p>
            <a:endParaRPr lang="en-US" dirty="0"/>
          </a:p>
        </p:txBody>
      </p:sp>
    </p:spTree>
    <p:extLst>
      <p:ext uri="{BB962C8B-B14F-4D97-AF65-F5344CB8AC3E}">
        <p14:creationId xmlns:p14="http://schemas.microsoft.com/office/powerpoint/2010/main" val="3961354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389" y="103240"/>
            <a:ext cx="9601196" cy="884902"/>
          </a:xfrm>
        </p:spPr>
        <p:txBody>
          <a:bodyPr>
            <a:normAutofit/>
          </a:bodyPr>
          <a:lstStyle/>
          <a:p>
            <a:r>
              <a:rPr lang="en-US" sz="4000" dirty="0" smtClean="0"/>
              <a:t>Stimulating virtual learning environment</a:t>
            </a:r>
            <a:endParaRPr lang="en-US" sz="4000" dirty="0"/>
          </a:p>
        </p:txBody>
      </p:sp>
      <p:sp>
        <p:nvSpPr>
          <p:cNvPr id="3" name="Content Placeholder 2"/>
          <p:cNvSpPr>
            <a:spLocks noGrp="1"/>
          </p:cNvSpPr>
          <p:nvPr>
            <p:ph idx="1"/>
          </p:nvPr>
        </p:nvSpPr>
        <p:spPr>
          <a:xfrm>
            <a:off x="1295401" y="1283109"/>
            <a:ext cx="9601196" cy="5073445"/>
          </a:xfrm>
        </p:spPr>
        <p:txBody>
          <a:bodyPr>
            <a:normAutofit/>
          </a:bodyPr>
          <a:lstStyle/>
          <a:p>
            <a:r>
              <a:rPr lang="en-US" dirty="0"/>
              <a:t>Virtual learning is an extensive, crisis-driven education plan that </a:t>
            </a:r>
            <a:r>
              <a:rPr lang="en-US" dirty="0" smtClean="0"/>
              <a:t>is slowly taking shape.  It has become a good way of delivering </a:t>
            </a:r>
            <a:r>
              <a:rPr lang="en-US" dirty="0"/>
              <a:t>lessons and </a:t>
            </a:r>
            <a:r>
              <a:rPr lang="en-US" dirty="0" smtClean="0"/>
              <a:t>engaging students</a:t>
            </a:r>
            <a:r>
              <a:rPr lang="en-US" dirty="0"/>
              <a:t>. </a:t>
            </a:r>
            <a:endParaRPr lang="en-US" dirty="0" smtClean="0"/>
          </a:p>
          <a:p>
            <a:r>
              <a:rPr lang="en-US" dirty="0" smtClean="0"/>
              <a:t>To stimulate this form of learning environment,  one should create fun learning environments</a:t>
            </a:r>
          </a:p>
          <a:p>
            <a:r>
              <a:rPr lang="en-US" dirty="0" smtClean="0"/>
              <a:t>A welcoming virtual space should be created . The atmosphere should feel real like in a virtual setting </a:t>
            </a:r>
          </a:p>
          <a:p>
            <a:r>
              <a:rPr lang="en-US" dirty="0" smtClean="0"/>
              <a:t>Create a </a:t>
            </a:r>
            <a:r>
              <a:rPr lang="en-US" dirty="0"/>
              <a:t>reward system. You can use several reward systems in your virtual setting, such as offering bonus points or a homework pass. These rewards will motivate students to attend the lessons, participate, and submit the assignments on time.</a:t>
            </a:r>
            <a:endParaRPr lang="en-US" dirty="0" smtClean="0"/>
          </a:p>
        </p:txBody>
      </p:sp>
      <p:pic>
        <p:nvPicPr>
          <p:cNvPr id="3074" name="Picture 2" descr="C:\Users\ADWI\Desktop\index.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54761" y="5132635"/>
            <a:ext cx="4903840" cy="137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43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7988"/>
            <a:ext cx="9601196" cy="575186"/>
          </a:xfrm>
        </p:spPr>
        <p:txBody>
          <a:bodyPr>
            <a:normAutofit fontScale="90000"/>
          </a:bodyPr>
          <a:lstStyle/>
          <a:p>
            <a:r>
              <a:rPr lang="en-US" dirty="0"/>
              <a:t>Stimulating virtual learning </a:t>
            </a:r>
            <a:r>
              <a:rPr lang="en-US" dirty="0" smtClean="0"/>
              <a:t>environment Cont’d</a:t>
            </a:r>
            <a:endParaRPr lang="en-US" dirty="0"/>
          </a:p>
        </p:txBody>
      </p:sp>
      <p:sp>
        <p:nvSpPr>
          <p:cNvPr id="3" name="Content Placeholder 2"/>
          <p:cNvSpPr>
            <a:spLocks noGrp="1"/>
          </p:cNvSpPr>
          <p:nvPr>
            <p:ph idx="1"/>
          </p:nvPr>
        </p:nvSpPr>
        <p:spPr>
          <a:xfrm>
            <a:off x="1295401" y="943897"/>
            <a:ext cx="9601196" cy="4931971"/>
          </a:xfrm>
        </p:spPr>
        <p:txBody>
          <a:bodyPr>
            <a:normAutofit lnSpcReduction="10000"/>
          </a:bodyPr>
          <a:lstStyle/>
          <a:p>
            <a:r>
              <a:rPr lang="en-US" sz="3200" dirty="0" smtClean="0"/>
              <a:t>Use humor. </a:t>
            </a:r>
            <a:r>
              <a:rPr lang="en-US" sz="3200" dirty="0"/>
              <a:t>Virtual learning can be daunting! Lower the stakes and instill humor in all your lessons</a:t>
            </a:r>
            <a:r>
              <a:rPr lang="en-US" sz="3200" dirty="0" smtClean="0"/>
              <a:t>.</a:t>
            </a:r>
          </a:p>
          <a:p>
            <a:r>
              <a:rPr lang="en-US" sz="3200" dirty="0"/>
              <a:t>Engage Students in Fun Games and </a:t>
            </a:r>
            <a:r>
              <a:rPr lang="en-US" sz="3200" dirty="0" smtClean="0"/>
              <a:t>Activities.  This can be done through quiz games, describe and draw;  or through mini movies. </a:t>
            </a:r>
          </a:p>
          <a:p>
            <a:r>
              <a:rPr lang="en-US" sz="3200" dirty="0" smtClean="0"/>
              <a:t>It is also important to ask </a:t>
            </a:r>
            <a:r>
              <a:rPr lang="en-US" sz="3200" dirty="0"/>
              <a:t>for feedback . </a:t>
            </a:r>
            <a:r>
              <a:rPr lang="en-US" sz="3200" dirty="0" smtClean="0"/>
              <a:t>Asking </a:t>
            </a:r>
            <a:r>
              <a:rPr lang="en-US" sz="3200" dirty="0"/>
              <a:t>for feedback makes </a:t>
            </a:r>
            <a:r>
              <a:rPr lang="en-US" sz="3200" dirty="0" smtClean="0"/>
              <a:t>the learners feel </a:t>
            </a:r>
            <a:r>
              <a:rPr lang="en-US" sz="3200" dirty="0"/>
              <a:t>like a part of the class and encourages </a:t>
            </a:r>
            <a:r>
              <a:rPr lang="en-US" sz="3200" dirty="0" smtClean="0"/>
              <a:t>their openness</a:t>
            </a:r>
            <a:r>
              <a:rPr lang="en-US" sz="3200" dirty="0"/>
              <a:t>. They can also share suggestions on what would make the lessons more engaging. </a:t>
            </a:r>
          </a:p>
          <a:p>
            <a:endParaRPr lang="en-US" dirty="0"/>
          </a:p>
        </p:txBody>
      </p:sp>
    </p:spTree>
    <p:extLst>
      <p:ext uri="{BB962C8B-B14F-4D97-AF65-F5344CB8AC3E}">
        <p14:creationId xmlns:p14="http://schemas.microsoft.com/office/powerpoint/2010/main" val="1142390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47485"/>
            <a:ext cx="9601196" cy="457200"/>
          </a:xfrm>
        </p:spPr>
        <p:txBody>
          <a:bodyPr>
            <a:normAutofit fontScale="90000"/>
          </a:bodyPr>
          <a:lstStyle/>
          <a:p>
            <a:pPr algn="ctr"/>
            <a:r>
              <a:rPr lang="en-US" dirty="0" smtClean="0"/>
              <a:t>Communication skills</a:t>
            </a:r>
            <a:endParaRPr lang="en-US" dirty="0"/>
          </a:p>
        </p:txBody>
      </p:sp>
      <p:sp>
        <p:nvSpPr>
          <p:cNvPr id="3" name="Content Placeholder 2"/>
          <p:cNvSpPr>
            <a:spLocks noGrp="1"/>
          </p:cNvSpPr>
          <p:nvPr>
            <p:ph idx="1"/>
          </p:nvPr>
        </p:nvSpPr>
        <p:spPr>
          <a:xfrm>
            <a:off x="471948" y="693175"/>
            <a:ext cx="11253019" cy="5678128"/>
          </a:xfrm>
        </p:spPr>
        <p:txBody>
          <a:bodyPr>
            <a:normAutofit lnSpcReduction="10000"/>
          </a:bodyPr>
          <a:lstStyle/>
          <a:p>
            <a:r>
              <a:rPr lang="en-US" dirty="0" smtClean="0"/>
              <a:t>To improve communication skills one will need to </a:t>
            </a:r>
          </a:p>
          <a:p>
            <a:pPr marL="457200" indent="-457200">
              <a:buAutoNum type="arabicPeriod"/>
            </a:pPr>
            <a:r>
              <a:rPr lang="en-US" b="1" dirty="0" smtClean="0"/>
              <a:t>Use </a:t>
            </a:r>
            <a:r>
              <a:rPr lang="en-US" b="1" dirty="0"/>
              <a:t>material that showcases conversation skills. </a:t>
            </a:r>
          </a:p>
          <a:p>
            <a:pPr marL="0" indent="0">
              <a:buNone/>
            </a:pPr>
            <a:r>
              <a:rPr lang="en-US" dirty="0" smtClean="0"/>
              <a:t>If </a:t>
            </a:r>
            <a:r>
              <a:rPr lang="en-US" dirty="0"/>
              <a:t>you watch films or videos in class, </a:t>
            </a:r>
            <a:r>
              <a:rPr lang="en-US" dirty="0" smtClean="0"/>
              <a:t>look </a:t>
            </a:r>
            <a:r>
              <a:rPr lang="en-US" dirty="0"/>
              <a:t>for moments where characters are conversing and teach students about elements like body language, eye contact, summarizing, paraphrasing, and responding</a:t>
            </a:r>
            <a:r>
              <a:rPr lang="en-US" dirty="0" smtClean="0"/>
              <a:t>.</a:t>
            </a:r>
          </a:p>
          <a:p>
            <a:pPr marL="0" indent="0">
              <a:buNone/>
            </a:pPr>
            <a:r>
              <a:rPr lang="en-US" b="1" dirty="0" smtClean="0"/>
              <a:t>2. Create </a:t>
            </a:r>
            <a:r>
              <a:rPr lang="en-US" b="1" dirty="0"/>
              <a:t>a learning environment that fosters critical thinking. </a:t>
            </a:r>
            <a:endParaRPr lang="en-US" b="1" dirty="0" smtClean="0"/>
          </a:p>
          <a:p>
            <a:pPr marL="0" indent="0">
              <a:buNone/>
            </a:pPr>
            <a:r>
              <a:rPr lang="en-US" dirty="0"/>
              <a:t> Promote teamwork through group assignments. In smaller groups, some students may be more encouraged to communicate their ideas and connect with their peers.</a:t>
            </a:r>
            <a:r>
              <a:rPr lang="en-US" b="1" dirty="0"/>
              <a:t> </a:t>
            </a:r>
            <a:endParaRPr lang="en-US" b="1" dirty="0" smtClean="0"/>
          </a:p>
          <a:p>
            <a:pPr marL="0" indent="0">
              <a:buNone/>
            </a:pPr>
            <a:r>
              <a:rPr lang="en-US" b="1" dirty="0" smtClean="0"/>
              <a:t>3. Promote </a:t>
            </a:r>
            <a:r>
              <a:rPr lang="en-US" b="1" dirty="0"/>
              <a:t>active listening.</a:t>
            </a:r>
            <a:r>
              <a:rPr lang="en-US" dirty="0"/>
              <a:t> Listening is as integral to communication as speaking. You can lead by example </a:t>
            </a:r>
            <a:endParaRPr lang="en-US" dirty="0" smtClean="0"/>
          </a:p>
          <a:p>
            <a:pPr marL="0" indent="0">
              <a:buNone/>
            </a:pPr>
            <a:r>
              <a:rPr lang="en-US" dirty="0" smtClean="0"/>
              <a:t>by asking </a:t>
            </a:r>
            <a:r>
              <a:rPr lang="en-US" dirty="0"/>
              <a:t>clarifying </a:t>
            </a:r>
            <a:r>
              <a:rPr lang="en-US" dirty="0" smtClean="0"/>
              <a:t>questions </a:t>
            </a:r>
          </a:p>
          <a:p>
            <a:pPr marL="0" indent="0">
              <a:buNone/>
            </a:pPr>
            <a:r>
              <a:rPr lang="en-US" dirty="0" smtClean="0"/>
              <a:t>when </a:t>
            </a:r>
            <a:r>
              <a:rPr lang="en-US" dirty="0"/>
              <a:t>talking to students </a:t>
            </a:r>
            <a:endParaRPr lang="en-US" dirty="0" smtClean="0"/>
          </a:p>
          <a:p>
            <a:pPr marL="0" indent="0">
              <a:buNone/>
            </a:pPr>
            <a:r>
              <a:rPr lang="en-US" dirty="0" smtClean="0"/>
              <a:t>and </a:t>
            </a:r>
            <a:r>
              <a:rPr lang="en-US" dirty="0"/>
              <a:t>encouraging them to do the same</a:t>
            </a:r>
            <a:r>
              <a:rPr lang="en-US" dirty="0" smtClean="0"/>
              <a:t>.</a:t>
            </a:r>
            <a:endParaRPr lang="en-US" dirty="0"/>
          </a:p>
        </p:txBody>
      </p:sp>
      <p:pic>
        <p:nvPicPr>
          <p:cNvPr id="4098" name="Picture 2" descr="C:\Users\ADWI\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917" y="4536715"/>
            <a:ext cx="5973096"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270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7988"/>
            <a:ext cx="9601196" cy="663677"/>
          </a:xfrm>
        </p:spPr>
        <p:txBody>
          <a:bodyPr>
            <a:normAutofit fontScale="90000"/>
          </a:bodyPr>
          <a:lstStyle/>
          <a:p>
            <a:r>
              <a:rPr lang="en-US" dirty="0"/>
              <a:t>Communication </a:t>
            </a:r>
            <a:r>
              <a:rPr lang="en-US" dirty="0" smtClean="0"/>
              <a:t>skills cont’d </a:t>
            </a:r>
            <a:endParaRPr lang="en-US" dirty="0"/>
          </a:p>
        </p:txBody>
      </p:sp>
      <p:sp>
        <p:nvSpPr>
          <p:cNvPr id="3" name="Content Placeholder 2"/>
          <p:cNvSpPr>
            <a:spLocks noGrp="1"/>
          </p:cNvSpPr>
          <p:nvPr>
            <p:ph idx="1"/>
          </p:nvPr>
        </p:nvSpPr>
        <p:spPr>
          <a:xfrm>
            <a:off x="471948" y="958645"/>
            <a:ext cx="11194025" cy="4917223"/>
          </a:xfrm>
        </p:spPr>
        <p:txBody>
          <a:bodyPr>
            <a:normAutofit lnSpcReduction="10000"/>
          </a:bodyPr>
          <a:lstStyle/>
          <a:p>
            <a:pPr marL="0" indent="0">
              <a:buNone/>
            </a:pPr>
            <a:r>
              <a:rPr lang="en-US" b="1" dirty="0" smtClean="0"/>
              <a:t>4. Offer </a:t>
            </a:r>
            <a:r>
              <a:rPr lang="en-US" b="1" dirty="0"/>
              <a:t>feedback. </a:t>
            </a:r>
            <a:endParaRPr lang="en-US" b="1" dirty="0" smtClean="0"/>
          </a:p>
          <a:p>
            <a:pPr marL="0" indent="0">
              <a:buNone/>
            </a:pPr>
            <a:r>
              <a:rPr lang="en-US" dirty="0" smtClean="0"/>
              <a:t>Giving </a:t>
            </a:r>
            <a:r>
              <a:rPr lang="en-US" dirty="0"/>
              <a:t>positive feedback is a good way to build confidence and promote the right behavior. Another method for feedback is recording or videotaping presentations so students can reflect on their performance and learn to receive constructive criticism</a:t>
            </a:r>
            <a:r>
              <a:rPr lang="en-US" dirty="0" smtClean="0"/>
              <a:t>.</a:t>
            </a:r>
          </a:p>
          <a:p>
            <a:pPr marL="0" indent="0">
              <a:buNone/>
            </a:pPr>
            <a:r>
              <a:rPr lang="en-US" b="1" dirty="0" smtClean="0"/>
              <a:t>5. Use </a:t>
            </a:r>
            <a:r>
              <a:rPr lang="en-US" b="1" dirty="0"/>
              <a:t>every moment as a teaching opportunity. </a:t>
            </a:r>
            <a:r>
              <a:rPr lang="en-US" dirty="0"/>
              <a:t>There is no need to be confined to a lesson plan when thinking of ways to teach students. Teaching communication skills can start with something as simple as reading through a textbook and asking students about any unfamiliar concepts or words and clarifying them</a:t>
            </a:r>
            <a:r>
              <a:rPr lang="en-US" dirty="0" smtClean="0"/>
              <a:t>.</a:t>
            </a:r>
          </a:p>
          <a:p>
            <a:pPr marL="0" indent="0">
              <a:buNone/>
            </a:pPr>
            <a:r>
              <a:rPr lang="en-US" b="1" dirty="0" smtClean="0"/>
              <a:t>6. Turn </a:t>
            </a:r>
            <a:r>
              <a:rPr lang="en-US" b="1" dirty="0"/>
              <a:t>Taking.</a:t>
            </a:r>
            <a:r>
              <a:rPr lang="en-US" dirty="0"/>
              <a:t> An essential to any effective use of communication is learning to take turns.  Use an object, such as a talking stick as a signal for turn-taking. Teach your students that when they have the object, it is their turn to talk or pass while others are expected to </a:t>
            </a:r>
            <a:r>
              <a:rPr lang="en-US" dirty="0" smtClean="0"/>
              <a:t>listen</a:t>
            </a:r>
            <a:endParaRPr lang="en-US" dirty="0"/>
          </a:p>
        </p:txBody>
      </p:sp>
    </p:spTree>
    <p:extLst>
      <p:ext uri="{BB962C8B-B14F-4D97-AF65-F5344CB8AC3E}">
        <p14:creationId xmlns:p14="http://schemas.microsoft.com/office/powerpoint/2010/main" val="5857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32736"/>
            <a:ext cx="9601196" cy="575187"/>
          </a:xfrm>
        </p:spPr>
        <p:txBody>
          <a:bodyPr>
            <a:normAutofit fontScale="90000"/>
          </a:bodyPr>
          <a:lstStyle/>
          <a:p>
            <a:r>
              <a:rPr lang="en-US" dirty="0" smtClean="0"/>
              <a:t>Proper use of feedback </a:t>
            </a:r>
            <a:endParaRPr lang="en-US" dirty="0"/>
          </a:p>
        </p:txBody>
      </p:sp>
      <p:sp>
        <p:nvSpPr>
          <p:cNvPr id="3" name="Content Placeholder 2"/>
          <p:cNvSpPr>
            <a:spLocks noGrp="1"/>
          </p:cNvSpPr>
          <p:nvPr>
            <p:ph idx="1"/>
          </p:nvPr>
        </p:nvSpPr>
        <p:spPr>
          <a:xfrm>
            <a:off x="471948" y="840659"/>
            <a:ext cx="11223523" cy="5035210"/>
          </a:xfrm>
        </p:spPr>
        <p:txBody>
          <a:bodyPr>
            <a:normAutofit fontScale="92500" lnSpcReduction="20000"/>
          </a:bodyPr>
          <a:lstStyle/>
          <a:p>
            <a:pPr marL="0" indent="0">
              <a:buNone/>
            </a:pPr>
            <a:r>
              <a:rPr lang="en-US" b="1" dirty="0" smtClean="0"/>
              <a:t>1. Feedback </a:t>
            </a:r>
            <a:r>
              <a:rPr lang="en-US" b="1" dirty="0"/>
              <a:t>should be given in a timely manner. </a:t>
            </a:r>
          </a:p>
          <a:p>
            <a:r>
              <a:rPr lang="en-US" dirty="0"/>
              <a:t>When feedback is given immediately after showing proof of learning, the student responds positively and remembers the experience about what is being learned in a confident manner. </a:t>
            </a:r>
          </a:p>
          <a:p>
            <a:pPr marL="0" indent="0">
              <a:buNone/>
            </a:pPr>
            <a:r>
              <a:rPr lang="en-US" b="1" dirty="0" smtClean="0"/>
              <a:t>2. The tutor should be </a:t>
            </a:r>
            <a:r>
              <a:rPr lang="en-US" b="1" dirty="0"/>
              <a:t>sensitive to the individual needs of the student.</a:t>
            </a:r>
          </a:p>
          <a:p>
            <a:r>
              <a:rPr lang="en-US" dirty="0"/>
              <a:t>It is vital that we take into consideration each student individually when giving feedback. Our classrooms are full of diverse learners. </a:t>
            </a:r>
            <a:endParaRPr lang="en-US" dirty="0" smtClean="0"/>
          </a:p>
          <a:p>
            <a:pPr marL="0" indent="0">
              <a:buNone/>
            </a:pPr>
            <a:r>
              <a:rPr lang="en-US" dirty="0" smtClean="0"/>
              <a:t>3. </a:t>
            </a:r>
            <a:r>
              <a:rPr lang="en-US" b="1" dirty="0"/>
              <a:t>Ask the 4 questions</a:t>
            </a:r>
            <a:r>
              <a:rPr lang="en-US" b="1" dirty="0" smtClean="0"/>
              <a:t>.</a:t>
            </a:r>
          </a:p>
          <a:p>
            <a:r>
              <a:rPr lang="en-US" dirty="0"/>
              <a:t>Providing answers to the following four questions on a regular basis will help provide quality feedback. These four questions are also helpful when providing feedback </a:t>
            </a:r>
            <a:r>
              <a:rPr lang="en-US" dirty="0" smtClean="0"/>
              <a:t>to the tutor:</a:t>
            </a:r>
            <a:endParaRPr lang="en-US" dirty="0"/>
          </a:p>
          <a:p>
            <a:r>
              <a:rPr lang="en-US" dirty="0"/>
              <a:t>What can the </a:t>
            </a:r>
            <a:r>
              <a:rPr lang="en-US" dirty="0" smtClean="0"/>
              <a:t>learner do</a:t>
            </a:r>
            <a:r>
              <a:rPr lang="en-US" dirty="0"/>
              <a:t>?</a:t>
            </a:r>
          </a:p>
          <a:p>
            <a:r>
              <a:rPr lang="en-US" dirty="0"/>
              <a:t>What can’t the learner</a:t>
            </a:r>
            <a:r>
              <a:rPr lang="en-US" dirty="0" smtClean="0"/>
              <a:t> </a:t>
            </a:r>
            <a:r>
              <a:rPr lang="en-US" dirty="0"/>
              <a:t>do?</a:t>
            </a:r>
          </a:p>
          <a:p>
            <a:r>
              <a:rPr lang="en-US" dirty="0"/>
              <a:t>How does the learner</a:t>
            </a:r>
            <a:r>
              <a:rPr lang="en-US" dirty="0" smtClean="0"/>
              <a:t>’s </a:t>
            </a:r>
            <a:r>
              <a:rPr lang="en-US" dirty="0"/>
              <a:t>work compare with that of others?</a:t>
            </a:r>
          </a:p>
          <a:p>
            <a:r>
              <a:rPr lang="en-US" dirty="0"/>
              <a:t>How can the learner </a:t>
            </a:r>
            <a:r>
              <a:rPr lang="en-US" dirty="0" smtClean="0"/>
              <a:t>do </a:t>
            </a:r>
            <a:r>
              <a:rPr lang="en-US" dirty="0"/>
              <a:t>better?</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5898180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911</TotalTime>
  <Words>664</Words>
  <Application>Microsoft Office PowerPoint</Application>
  <PresentationFormat>Custom</PresentationFormat>
  <Paragraphs>76</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                                                                                                                                                                                                                                                                                                                </vt:lpstr>
      <vt:lpstr>Introduction</vt:lpstr>
      <vt:lpstr>Achieving time management skills </vt:lpstr>
      <vt:lpstr>  Achieving time management skills Cont’d </vt:lpstr>
      <vt:lpstr>Stimulating virtual learning environment</vt:lpstr>
      <vt:lpstr>Stimulating virtual learning environment Cont’d</vt:lpstr>
      <vt:lpstr>Communication skills</vt:lpstr>
      <vt:lpstr>Communication skills cont’d </vt:lpstr>
      <vt:lpstr>Proper use of feedback </vt:lpstr>
      <vt:lpstr>Proper use of feedback </vt:lpstr>
      <vt:lpstr> Learner activities that will be incorporated </vt:lpstr>
      <vt:lpstr>Carrying out market research to aid learning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Wellbeing</dc:title>
  <dc:creator>nussarat bibi</dc:creator>
  <cp:lastModifiedBy>ADWI</cp:lastModifiedBy>
  <cp:revision>56</cp:revision>
  <dcterms:created xsi:type="dcterms:W3CDTF">2022-07-09T18:52:44Z</dcterms:created>
  <dcterms:modified xsi:type="dcterms:W3CDTF">2023-01-18T14:55:38Z</dcterms:modified>
</cp:coreProperties>
</file>