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61" r:id="rId3"/>
    <p:sldId id="257" r:id="rId4"/>
    <p:sldId id="259"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snapToGrid="0">
      <p:cViewPr>
        <p:scale>
          <a:sx n="72" d="100"/>
          <a:sy n="72" d="100"/>
        </p:scale>
        <p:origin x="-552" y="-72"/>
      </p:cViewPr>
      <p:guideLst>
        <p:guide orient="horz" pos="2160"/>
        <p:guide pos="3840"/>
      </p:guideLst>
    </p:cSldViewPr>
  </p:slideViewPr>
  <p:notesTextViewPr>
    <p:cViewPr>
      <p:scale>
        <a:sx n="1" d="1"/>
        <a:sy n="1" d="1"/>
      </p:scale>
      <p:origin x="0" y="30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AF88F0-0649-42CE-941B-21C69A6584DB}" type="datetimeFigureOut">
              <a:rPr lang="en-US" smtClean="0"/>
              <a:t>10-Mar-23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258AE0-9F10-4A7E-9D02-DBDE8A208D94}" type="slidenum">
              <a:rPr lang="en-US" smtClean="0"/>
              <a:t>‹#›</a:t>
            </a:fld>
            <a:endParaRPr lang="en-US"/>
          </a:p>
        </p:txBody>
      </p:sp>
    </p:spTree>
    <p:extLst>
      <p:ext uri="{BB962C8B-B14F-4D97-AF65-F5344CB8AC3E}">
        <p14:creationId xmlns:p14="http://schemas.microsoft.com/office/powerpoint/2010/main" val="3065919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Company</a:t>
            </a:r>
            <a:r>
              <a:rPr lang="en-US" baseline="0" dirty="0" smtClean="0"/>
              <a:t> success is realized through leaders exhibiting good behavior. The leaders are therefore expected to act virtuously and treat employees well irrespective of their race, color or religion. </a:t>
            </a:r>
            <a:endParaRPr lang="en-US" dirty="0"/>
          </a:p>
        </p:txBody>
      </p:sp>
      <p:sp>
        <p:nvSpPr>
          <p:cNvPr id="4" name="Slide Number Placeholder 3"/>
          <p:cNvSpPr>
            <a:spLocks noGrp="1"/>
          </p:cNvSpPr>
          <p:nvPr>
            <p:ph type="sldNum" sz="quarter" idx="10"/>
          </p:nvPr>
        </p:nvSpPr>
        <p:spPr/>
        <p:txBody>
          <a:bodyPr/>
          <a:lstStyle/>
          <a:p>
            <a:fld id="{3D258AE0-9F10-4A7E-9D02-DBDE8A208D94}" type="slidenum">
              <a:rPr lang="en-US" smtClean="0"/>
              <a:t>2</a:t>
            </a:fld>
            <a:endParaRPr lang="en-US"/>
          </a:p>
        </p:txBody>
      </p:sp>
    </p:spTree>
    <p:extLst>
      <p:ext uri="{BB962C8B-B14F-4D97-AF65-F5344CB8AC3E}">
        <p14:creationId xmlns:p14="http://schemas.microsoft.com/office/powerpoint/2010/main" val="777206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Change is influenced by </a:t>
            </a:r>
            <a:r>
              <a:rPr lang="en-ZA" dirty="0" smtClean="0"/>
              <a:t>technology changes, social changes, the operating environment, the economic situation and the political environment . </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 One of the models of change is Nudge theory. It fronts that employees should be nudged towards a certain direction of desire upon considering several factors like options available, employee feedback, considered points of views among others. </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The other model is the </a:t>
            </a:r>
            <a:r>
              <a:rPr lang="en-ZA" dirty="0" err="1" smtClean="0"/>
              <a:t>Adkar</a:t>
            </a:r>
            <a:r>
              <a:rPr lang="en-ZA" dirty="0" smtClean="0"/>
              <a:t> change management model. It argues that focus should be put on people behind a change (Lozano, 2022</a:t>
            </a:r>
          </a:p>
          <a:p>
            <a:endParaRPr lang="en-US" dirty="0"/>
          </a:p>
        </p:txBody>
      </p:sp>
      <p:sp>
        <p:nvSpPr>
          <p:cNvPr id="4" name="Slide Number Placeholder 3"/>
          <p:cNvSpPr>
            <a:spLocks noGrp="1"/>
          </p:cNvSpPr>
          <p:nvPr>
            <p:ph type="sldNum" sz="quarter" idx="10"/>
          </p:nvPr>
        </p:nvSpPr>
        <p:spPr/>
        <p:txBody>
          <a:bodyPr/>
          <a:lstStyle/>
          <a:p>
            <a:fld id="{3D258AE0-9F10-4A7E-9D02-DBDE8A208D94}" type="slidenum">
              <a:rPr lang="en-US" smtClean="0"/>
              <a:t>3</a:t>
            </a:fld>
            <a:endParaRPr lang="en-US"/>
          </a:p>
        </p:txBody>
      </p:sp>
    </p:spTree>
    <p:extLst>
      <p:ext uri="{BB962C8B-B14F-4D97-AF65-F5344CB8AC3E}">
        <p14:creationId xmlns:p14="http://schemas.microsoft.com/office/powerpoint/2010/main" val="978413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ZA" dirty="0" smtClean="0"/>
              <a:t>Diversity and inclusion is</a:t>
            </a:r>
            <a:r>
              <a:rPr lang="en-ZA" baseline="0" dirty="0" smtClean="0"/>
              <a:t> achieved through </a:t>
            </a:r>
            <a:r>
              <a:rPr lang="en-ZA" dirty="0" smtClean="0"/>
              <a:t>paying personnel based on skills, experience and work output </a:t>
            </a:r>
          </a:p>
          <a:p>
            <a:r>
              <a:rPr lang="en-ZA" dirty="0" smtClean="0"/>
              <a:t>There should be a diagnosis to understand the present levels of diversity and inclusion in the workplace and how to solve the problem. It is important to set priorities for promoting diversity and inclusion.</a:t>
            </a:r>
          </a:p>
          <a:p>
            <a:r>
              <a:rPr lang="en-ZA" dirty="0" smtClean="0"/>
              <a:t>Mentorship</a:t>
            </a:r>
            <a:r>
              <a:rPr lang="en-ZA" baseline="0" dirty="0" smtClean="0"/>
              <a:t> programs should be rolled out to help bring in diversity</a:t>
            </a:r>
            <a:endParaRPr lang="en-ZA" dirty="0" smtClean="0"/>
          </a:p>
          <a:p>
            <a:endParaRPr lang="en-US" dirty="0"/>
          </a:p>
        </p:txBody>
      </p:sp>
      <p:sp>
        <p:nvSpPr>
          <p:cNvPr id="4" name="Slide Number Placeholder 3"/>
          <p:cNvSpPr>
            <a:spLocks noGrp="1"/>
          </p:cNvSpPr>
          <p:nvPr>
            <p:ph type="sldNum" sz="quarter" idx="10"/>
          </p:nvPr>
        </p:nvSpPr>
        <p:spPr/>
        <p:txBody>
          <a:bodyPr/>
          <a:lstStyle/>
          <a:p>
            <a:fld id="{3D258AE0-9F10-4A7E-9D02-DBDE8A208D94}" type="slidenum">
              <a:rPr lang="en-US" smtClean="0"/>
              <a:t>4</a:t>
            </a:fld>
            <a:endParaRPr lang="en-US"/>
          </a:p>
        </p:txBody>
      </p:sp>
    </p:spTree>
    <p:extLst>
      <p:ext uri="{BB962C8B-B14F-4D97-AF65-F5344CB8AC3E}">
        <p14:creationId xmlns:p14="http://schemas.microsoft.com/office/powerpoint/2010/main" val="1019622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People practices help encourage employees to believe in their vision and empower them to help make it a reality.</a:t>
            </a:r>
          </a:p>
          <a:p>
            <a:r>
              <a:rPr lang="en-ZA" dirty="0" smtClean="0"/>
              <a:t>Managers should develop a culture of celebrating diversity</a:t>
            </a:r>
            <a:r>
              <a:rPr lang="en-ZA" baseline="0" dirty="0" smtClean="0"/>
              <a:t> thus eliminating</a:t>
            </a:r>
            <a:r>
              <a:rPr lang="en-ZA" dirty="0" smtClean="0"/>
              <a:t> discrimination in the company</a:t>
            </a:r>
            <a:endParaRPr lang="en-US" dirty="0"/>
          </a:p>
        </p:txBody>
      </p:sp>
      <p:sp>
        <p:nvSpPr>
          <p:cNvPr id="4" name="Slide Number Placeholder 3"/>
          <p:cNvSpPr>
            <a:spLocks noGrp="1"/>
          </p:cNvSpPr>
          <p:nvPr>
            <p:ph type="sldNum" sz="quarter" idx="10"/>
          </p:nvPr>
        </p:nvSpPr>
        <p:spPr/>
        <p:txBody>
          <a:bodyPr/>
          <a:lstStyle/>
          <a:p>
            <a:fld id="{3D258AE0-9F10-4A7E-9D02-DBDE8A208D94}" type="slidenum">
              <a:rPr lang="en-US" smtClean="0"/>
              <a:t>5</a:t>
            </a:fld>
            <a:endParaRPr lang="en-US"/>
          </a:p>
        </p:txBody>
      </p:sp>
    </p:spTree>
    <p:extLst>
      <p:ext uri="{BB962C8B-B14F-4D97-AF65-F5344CB8AC3E}">
        <p14:creationId xmlns:p14="http://schemas.microsoft.com/office/powerpoint/2010/main" val="528567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Wellbeing in the workplace helps prevent stress and create positive working environment where individuals and organizations can operate under. </a:t>
            </a:r>
          </a:p>
          <a:p>
            <a:r>
              <a:rPr lang="en-ZA" dirty="0" smtClean="0"/>
              <a:t>With employees wellbeing taken care of, they are bound to be happier, healthier and will likely take less sick leave days. The employees become highly motivated and their output is higher</a:t>
            </a:r>
            <a:endParaRPr lang="en-US" dirty="0"/>
          </a:p>
        </p:txBody>
      </p:sp>
      <p:sp>
        <p:nvSpPr>
          <p:cNvPr id="4" name="Slide Number Placeholder 3"/>
          <p:cNvSpPr>
            <a:spLocks noGrp="1"/>
          </p:cNvSpPr>
          <p:nvPr>
            <p:ph type="sldNum" sz="quarter" idx="10"/>
          </p:nvPr>
        </p:nvSpPr>
        <p:spPr/>
        <p:txBody>
          <a:bodyPr/>
          <a:lstStyle/>
          <a:p>
            <a:fld id="{3D258AE0-9F10-4A7E-9D02-DBDE8A208D94}" type="slidenum">
              <a:rPr lang="en-US" smtClean="0"/>
              <a:t>6</a:t>
            </a:fld>
            <a:endParaRPr lang="en-US"/>
          </a:p>
        </p:txBody>
      </p:sp>
    </p:spTree>
    <p:extLst>
      <p:ext uri="{BB962C8B-B14F-4D97-AF65-F5344CB8AC3E}">
        <p14:creationId xmlns:p14="http://schemas.microsoft.com/office/powerpoint/2010/main" val="229848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Strategic</a:t>
            </a:r>
            <a:r>
              <a:rPr lang="en-US" baseline="0" dirty="0" smtClean="0"/>
              <a:t> plan </a:t>
            </a:r>
            <a:r>
              <a:rPr lang="en-US" baseline="0" dirty="0" err="1" smtClean="0"/>
              <a:t>summarises</a:t>
            </a:r>
            <a:r>
              <a:rPr lang="en-US" baseline="0" dirty="0" smtClean="0"/>
              <a:t> the vision of a company. It </a:t>
            </a:r>
            <a:r>
              <a:rPr lang="en-ZA" sz="1200" dirty="0" smtClean="0"/>
              <a:t>helps workers comprehend that which they need to do in a company in order to realize its vision. </a:t>
            </a:r>
          </a:p>
          <a:p>
            <a:r>
              <a:rPr lang="en-ZA" sz="1200" dirty="0" smtClean="0"/>
              <a:t>When the strategic goal is not represented in the operational plans, there will be a high possibility that the goals will not be realized and therefore the executives should question those goals. </a:t>
            </a:r>
            <a:endParaRPr lang="en-US" sz="1200" dirty="0" smtClean="0"/>
          </a:p>
          <a:p>
            <a:endParaRPr lang="en-US" sz="1200" dirty="0" smtClean="0"/>
          </a:p>
          <a:p>
            <a:endParaRPr lang="en-US" dirty="0"/>
          </a:p>
        </p:txBody>
      </p:sp>
      <p:sp>
        <p:nvSpPr>
          <p:cNvPr id="4" name="Slide Number Placeholder 3"/>
          <p:cNvSpPr>
            <a:spLocks noGrp="1"/>
          </p:cNvSpPr>
          <p:nvPr>
            <p:ph type="sldNum" sz="quarter" idx="10"/>
          </p:nvPr>
        </p:nvSpPr>
        <p:spPr/>
        <p:txBody>
          <a:bodyPr/>
          <a:lstStyle/>
          <a:p>
            <a:fld id="{3D258AE0-9F10-4A7E-9D02-DBDE8A208D94}" type="slidenum">
              <a:rPr lang="en-US" smtClean="0"/>
              <a:t>7</a:t>
            </a:fld>
            <a:endParaRPr lang="en-US"/>
          </a:p>
        </p:txBody>
      </p:sp>
    </p:spTree>
    <p:extLst>
      <p:ext uri="{BB962C8B-B14F-4D97-AF65-F5344CB8AC3E}">
        <p14:creationId xmlns:p14="http://schemas.microsoft.com/office/powerpoint/2010/main" val="2208194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deal with customers, service</a:t>
            </a:r>
            <a:r>
              <a:rPr lang="en-US" baseline="0" dirty="0" smtClean="0"/>
              <a:t> standards should be set and performance reviews be carried out regularly </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Process improvements teams should also be put in place so that all perspectives are involved in problem solving to also help in adding clarity to problem resolution. </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D258AE0-9F10-4A7E-9D02-DBDE8A208D94}" type="slidenum">
              <a:rPr lang="en-US" smtClean="0"/>
              <a:t>8</a:t>
            </a:fld>
            <a:endParaRPr lang="en-US"/>
          </a:p>
        </p:txBody>
      </p:sp>
    </p:spTree>
    <p:extLst>
      <p:ext uri="{BB962C8B-B14F-4D97-AF65-F5344CB8AC3E}">
        <p14:creationId xmlns:p14="http://schemas.microsoft.com/office/powerpoint/2010/main" val="1257160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Key components of project planning include </a:t>
            </a:r>
            <a:r>
              <a:rPr lang="en-ZA" dirty="0" smtClean="0"/>
              <a:t>outlining business justification and stakeholder needs, prioritizing objectives, having project schedules and spelling out roles of different</a:t>
            </a:r>
            <a:r>
              <a:rPr lang="en-ZA" baseline="0" dirty="0" smtClean="0"/>
              <a:t> people.</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Other strategies include drawing up project costs, developing a communication plan and having the right processes and systems for project management. </a:t>
            </a:r>
            <a:endParaRPr lang="en-US" smtClean="0"/>
          </a:p>
          <a:p>
            <a:endParaRPr lang="en-ZA" baseline="0" smtClean="0"/>
          </a:p>
          <a:p>
            <a:endParaRPr lang="en-US" dirty="0"/>
          </a:p>
        </p:txBody>
      </p:sp>
      <p:sp>
        <p:nvSpPr>
          <p:cNvPr id="4" name="Slide Number Placeholder 3"/>
          <p:cNvSpPr>
            <a:spLocks noGrp="1"/>
          </p:cNvSpPr>
          <p:nvPr>
            <p:ph type="sldNum" sz="quarter" idx="10"/>
          </p:nvPr>
        </p:nvSpPr>
        <p:spPr/>
        <p:txBody>
          <a:bodyPr/>
          <a:lstStyle/>
          <a:p>
            <a:fld id="{3D258AE0-9F10-4A7E-9D02-DBDE8A208D94}" type="slidenum">
              <a:rPr lang="en-US" smtClean="0"/>
              <a:t>9</a:t>
            </a:fld>
            <a:endParaRPr lang="en-US"/>
          </a:p>
        </p:txBody>
      </p:sp>
    </p:spTree>
    <p:extLst>
      <p:ext uri="{BB962C8B-B14F-4D97-AF65-F5344CB8AC3E}">
        <p14:creationId xmlns:p14="http://schemas.microsoft.com/office/powerpoint/2010/main" val="142178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AA9C82C-DD5E-4D62-B30B-F76413C886E4}" type="datetimeFigureOut">
              <a:rPr lang="en-US" smtClean="0"/>
              <a:t>10-Mar-23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2B21264-41B8-4DFF-8FE3-77FEBA4E72BB}" type="slidenum">
              <a:rPr lang="en-US" smtClean="0"/>
              <a:t>‹#›</a:t>
            </a:fld>
            <a:endParaRPr lang="en-US"/>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A9C82C-DD5E-4D62-B30B-F76413C886E4}" type="datetimeFigureOut">
              <a:rPr lang="en-US" smtClean="0"/>
              <a:t>10-Mar-23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21264-41B8-4DFF-8FE3-77FEBA4E72B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A9C82C-DD5E-4D62-B30B-F76413C886E4}" type="datetimeFigureOut">
              <a:rPr lang="en-US" smtClean="0"/>
              <a:t>10-Mar-23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21264-41B8-4DFF-8FE3-77FEBA4E72B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A9C82C-DD5E-4D62-B30B-F76413C886E4}" type="datetimeFigureOut">
              <a:rPr lang="en-US" smtClean="0"/>
              <a:t>10-Mar-23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21264-41B8-4DFF-8FE3-77FEBA4E72B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AA9C82C-DD5E-4D62-B30B-F76413C886E4}" type="datetimeFigureOut">
              <a:rPr lang="en-US" smtClean="0"/>
              <a:t>10-Mar-23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66400" y="6416678"/>
            <a:ext cx="1016000" cy="365125"/>
          </a:xfrm>
        </p:spPr>
        <p:txBody>
          <a:bodyPr/>
          <a:lstStyle/>
          <a:p>
            <a:fld id="{32B21264-41B8-4DFF-8FE3-77FEBA4E72B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3"/>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600203"/>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A9C82C-DD5E-4D62-B30B-F76413C886E4}" type="datetimeFigureOut">
              <a:rPr lang="en-US" smtClean="0"/>
              <a:t>10-Mar-23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21264-41B8-4DFF-8FE3-77FEBA4E72B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362203"/>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9" y="2362203"/>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AA9C82C-DD5E-4D62-B30B-F76413C886E4}" type="datetimeFigureOut">
              <a:rPr lang="en-US" smtClean="0"/>
              <a:t>10-Mar-23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B21264-41B8-4DFF-8FE3-77FEBA4E72B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A9C82C-DD5E-4D62-B30B-F76413C886E4}" type="datetimeFigureOut">
              <a:rPr lang="en-US" smtClean="0"/>
              <a:t>10-Mar-23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B21264-41B8-4DFF-8FE3-77FEBA4E72B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A9C82C-DD5E-4D62-B30B-F76413C886E4}" type="datetimeFigureOut">
              <a:rPr lang="en-US" smtClean="0"/>
              <a:t>10-Mar-23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B21264-41B8-4DFF-8FE3-77FEBA4E72B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2" y="1524003"/>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273053"/>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A9C82C-DD5E-4D62-B30B-F76413C886E4}" type="datetimeFigureOut">
              <a:rPr lang="en-US" smtClean="0"/>
              <a:t>10-Mar-23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21264-41B8-4DFF-8FE3-77FEBA4E72B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AA9C82C-DD5E-4D62-B30B-F76413C886E4}" type="datetimeFigureOut">
              <a:rPr lang="en-US" smtClean="0"/>
              <a:t>10-Mar-23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21264-41B8-4DFF-8FE3-77FEBA4E72B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 y="6416678"/>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AA9C82C-DD5E-4D62-B30B-F76413C886E4}" type="datetimeFigureOut">
              <a:rPr lang="en-US" smtClean="0"/>
              <a:t>10-Mar-23</a:t>
            </a:fld>
            <a:endParaRPr lang="en-US"/>
          </a:p>
        </p:txBody>
      </p:sp>
      <p:sp>
        <p:nvSpPr>
          <p:cNvPr id="3" name="Footer Placeholder 2"/>
          <p:cNvSpPr>
            <a:spLocks noGrp="1"/>
          </p:cNvSpPr>
          <p:nvPr>
            <p:ph type="ftr" sz="quarter" idx="3"/>
          </p:nvPr>
        </p:nvSpPr>
        <p:spPr>
          <a:xfrm>
            <a:off x="4165600" y="6416678"/>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10566400" y="6416678"/>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2B21264-41B8-4DFF-8FE3-77FEBA4E72B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7"/>
            <a:ext cx="10515600" cy="1287829"/>
          </a:xfrm>
        </p:spPr>
        <p:txBody>
          <a:bodyPr>
            <a:normAutofit/>
          </a:bodyPr>
          <a:lstStyle/>
          <a:p>
            <a:endParaRPr lang="en-US" dirty="0"/>
          </a:p>
        </p:txBody>
      </p:sp>
      <p:sp>
        <p:nvSpPr>
          <p:cNvPr id="5" name="Content Placeholder 4"/>
          <p:cNvSpPr>
            <a:spLocks noGrp="1"/>
          </p:cNvSpPr>
          <p:nvPr>
            <p:ph idx="1"/>
          </p:nvPr>
        </p:nvSpPr>
        <p:spPr/>
        <p:txBody>
          <a:bodyPr/>
          <a:lstStyle/>
          <a:p>
            <a:pPr algn="ctr"/>
            <a:endParaRPr lang="en-US" dirty="0" smtClean="0"/>
          </a:p>
          <a:p>
            <a:pPr algn="ctr"/>
            <a:endParaRPr lang="en-US" dirty="0"/>
          </a:p>
          <a:p>
            <a:pPr algn="ctr"/>
            <a:endParaRPr lang="en-US" dirty="0" smtClean="0"/>
          </a:p>
          <a:p>
            <a:pPr algn="ctr"/>
            <a:r>
              <a:rPr lang="en-US" dirty="0" smtClean="0"/>
              <a:t>Name </a:t>
            </a:r>
            <a:endParaRPr lang="en-US" dirty="0"/>
          </a:p>
          <a:p>
            <a:pPr algn="ctr"/>
            <a:r>
              <a:rPr lang="en-US" dirty="0"/>
              <a:t>Reg. number </a:t>
            </a:r>
          </a:p>
          <a:p>
            <a:pPr algn="ctr"/>
            <a:r>
              <a:rPr lang="en-US" dirty="0"/>
              <a:t>Date </a:t>
            </a:r>
          </a:p>
        </p:txBody>
      </p:sp>
    </p:spTree>
    <p:extLst>
      <p:ext uri="{BB962C8B-B14F-4D97-AF65-F5344CB8AC3E}">
        <p14:creationId xmlns:p14="http://schemas.microsoft.com/office/powerpoint/2010/main" val="573021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C000"/>
                </a:solidFill>
              </a:rPr>
              <a:t>References </a:t>
            </a:r>
            <a:endParaRPr lang="en-US" dirty="0">
              <a:solidFill>
                <a:srgbClr val="FFC000"/>
              </a:solidFill>
            </a:endParaRPr>
          </a:p>
        </p:txBody>
      </p:sp>
      <p:sp>
        <p:nvSpPr>
          <p:cNvPr id="3" name="Content Placeholder 2"/>
          <p:cNvSpPr>
            <a:spLocks noGrp="1"/>
          </p:cNvSpPr>
          <p:nvPr>
            <p:ph idx="1"/>
          </p:nvPr>
        </p:nvSpPr>
        <p:spPr/>
        <p:txBody>
          <a:bodyPr/>
          <a:lstStyle/>
          <a:p>
            <a:r>
              <a:rPr lang="en-ZA" dirty="0" err="1"/>
              <a:t>Kulathumani</a:t>
            </a:r>
            <a:r>
              <a:rPr lang="en-ZA" dirty="0"/>
              <a:t> M. (2018). </a:t>
            </a:r>
            <a:r>
              <a:rPr lang="en-ZA" i="1" dirty="0"/>
              <a:t>Breakthrough project portfolio management : </a:t>
            </a:r>
            <a:r>
              <a:rPr lang="en-ZA" i="1" dirty="0" smtClean="0"/>
              <a:t>	achieving </a:t>
            </a:r>
            <a:r>
              <a:rPr lang="en-ZA" i="1" dirty="0"/>
              <a:t>the next level </a:t>
            </a:r>
            <a:r>
              <a:rPr lang="en-ZA" i="1" dirty="0" smtClean="0"/>
              <a:t>of </a:t>
            </a:r>
            <a:r>
              <a:rPr lang="en-ZA" i="1" dirty="0"/>
              <a:t>capability and optimization</a:t>
            </a:r>
            <a:r>
              <a:rPr lang="en-ZA" dirty="0"/>
              <a:t>. J. Ross Publishing. </a:t>
            </a:r>
            <a:endParaRPr lang="en-US" dirty="0"/>
          </a:p>
          <a:p>
            <a:r>
              <a:rPr lang="en-ZA" dirty="0" err="1"/>
              <a:t>Lawrie</a:t>
            </a:r>
            <a:r>
              <a:rPr lang="en-ZA" dirty="0"/>
              <a:t> A. (2018). </a:t>
            </a:r>
            <a:r>
              <a:rPr lang="en-ZA" i="1" dirty="0"/>
              <a:t>Thirty strategy essentials: the strategy behind the </a:t>
            </a:r>
            <a:r>
              <a:rPr lang="en-ZA" i="1" dirty="0" smtClean="0"/>
              <a:t>	success </a:t>
            </a:r>
            <a:r>
              <a:rPr lang="en-ZA" i="1" dirty="0"/>
              <a:t>of the world's </a:t>
            </a:r>
            <a:r>
              <a:rPr lang="en-ZA" i="1" dirty="0" smtClean="0"/>
              <a:t>greatest </a:t>
            </a:r>
            <a:r>
              <a:rPr lang="en-ZA" i="1" dirty="0"/>
              <a:t>companies-- in thirty steps</a:t>
            </a:r>
            <a:r>
              <a:rPr lang="en-ZA" dirty="0"/>
              <a:t>. Impact </a:t>
            </a:r>
            <a:r>
              <a:rPr lang="en-ZA" dirty="0" smtClean="0"/>
              <a:t>	Press</a:t>
            </a:r>
            <a:r>
              <a:rPr lang="en-ZA" dirty="0"/>
              <a:t>. </a:t>
            </a:r>
            <a:endParaRPr lang="en-US" dirty="0"/>
          </a:p>
          <a:p>
            <a:r>
              <a:rPr lang="en-ZA" dirty="0"/>
              <a:t>Lozano R. (2022). </a:t>
            </a:r>
            <a:r>
              <a:rPr lang="en-ZA" i="1" dirty="0"/>
              <a:t>Toward sustainable organisations : a holistic </a:t>
            </a:r>
            <a:r>
              <a:rPr lang="en-ZA" i="1" dirty="0" smtClean="0"/>
              <a:t>	perspective </a:t>
            </a:r>
            <a:r>
              <a:rPr lang="en-ZA" i="1" dirty="0"/>
              <a:t>on implementation </a:t>
            </a:r>
            <a:r>
              <a:rPr lang="en-ZA" i="1" dirty="0" smtClean="0"/>
              <a:t>efforts</a:t>
            </a:r>
            <a:r>
              <a:rPr lang="en-ZA" dirty="0"/>
              <a:t>. Springer.</a:t>
            </a:r>
            <a:endParaRPr lang="en-US" dirty="0"/>
          </a:p>
          <a:p>
            <a:r>
              <a:rPr lang="en-ZA" dirty="0"/>
              <a:t>Theobald T. &amp; Cooper C. L. (2012). </a:t>
            </a:r>
            <a:r>
              <a:rPr lang="en-ZA" i="1" dirty="0"/>
              <a:t>Doing the right thing : the </a:t>
            </a:r>
            <a:r>
              <a:rPr lang="en-ZA" i="1" dirty="0" smtClean="0"/>
              <a:t>	importance </a:t>
            </a:r>
            <a:r>
              <a:rPr lang="en-ZA" i="1" dirty="0"/>
              <a:t>of wellbeing in the </a:t>
            </a:r>
            <a:r>
              <a:rPr lang="en-ZA" i="1" dirty="0" smtClean="0"/>
              <a:t>workplace</a:t>
            </a:r>
            <a:r>
              <a:rPr lang="en-ZA" dirty="0"/>
              <a:t>. Palgrave Macmillan.</a:t>
            </a:r>
            <a:endParaRPr lang="en-US" dirty="0"/>
          </a:p>
        </p:txBody>
      </p:sp>
    </p:spTree>
    <p:extLst>
      <p:ext uri="{BB962C8B-B14F-4D97-AF65-F5344CB8AC3E}">
        <p14:creationId xmlns:p14="http://schemas.microsoft.com/office/powerpoint/2010/main" val="57796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173" y="159028"/>
            <a:ext cx="11287539" cy="2027583"/>
          </a:xfrm>
        </p:spPr>
        <p:txBody>
          <a:bodyPr>
            <a:normAutofit/>
          </a:bodyPr>
          <a:lstStyle/>
          <a:p>
            <a:pPr>
              <a:tabLst>
                <a:tab pos="688975" algn="l"/>
              </a:tabLst>
            </a:pPr>
            <a:r>
              <a:rPr lang="en-ZA" sz="2800" dirty="0">
                <a:solidFill>
                  <a:srgbClr val="FFC000"/>
                </a:solidFill>
              </a:rPr>
              <a:t>P</a:t>
            </a:r>
            <a:r>
              <a:rPr lang="en-ZA" sz="2800" b="1" dirty="0" smtClean="0">
                <a:solidFill>
                  <a:srgbClr val="FFC000"/>
                </a:solidFill>
              </a:rPr>
              <a:t>rinciples </a:t>
            </a:r>
            <a:r>
              <a:rPr lang="en-ZA" sz="2800" b="1" dirty="0">
                <a:solidFill>
                  <a:srgbClr val="FFC000"/>
                </a:solidFill>
              </a:rPr>
              <a:t>of different approaches, theories and models of organisational and human behaviour that illustrate the factors that can influence how individuals, groups and teams contribute to organisational success </a:t>
            </a:r>
            <a:endParaRPr lang="en-US" sz="2800" b="1" dirty="0">
              <a:solidFill>
                <a:srgbClr val="FFC000"/>
              </a:solidFill>
              <a:latin typeface="+mn-lt"/>
            </a:endParaRPr>
          </a:p>
        </p:txBody>
      </p:sp>
      <p:sp>
        <p:nvSpPr>
          <p:cNvPr id="3" name="Content Placeholder 2"/>
          <p:cNvSpPr>
            <a:spLocks noGrp="1"/>
          </p:cNvSpPr>
          <p:nvPr>
            <p:ph idx="1"/>
          </p:nvPr>
        </p:nvSpPr>
        <p:spPr>
          <a:xfrm>
            <a:off x="848139" y="2160105"/>
            <a:ext cx="10505661" cy="4016859"/>
          </a:xfrm>
        </p:spPr>
        <p:txBody>
          <a:bodyPr>
            <a:normAutofit fontScale="62500" lnSpcReduction="20000"/>
          </a:bodyPr>
          <a:lstStyle/>
          <a:p>
            <a:pPr>
              <a:buFont typeface="Wingdings" pitchFamily="2" charset="2"/>
              <a:buChar char="q"/>
            </a:pPr>
            <a:endParaRPr lang="en-US" dirty="0" smtClean="0"/>
          </a:p>
          <a:p>
            <a:pPr>
              <a:buFont typeface="Wingdings" pitchFamily="2" charset="2"/>
              <a:buChar char="q"/>
            </a:pPr>
            <a:r>
              <a:rPr lang="en-US" dirty="0" smtClean="0"/>
              <a:t>To </a:t>
            </a:r>
            <a:r>
              <a:rPr lang="en-US" dirty="0"/>
              <a:t>have company success, work should be geared towards ensuring that leaders exhibit proper behavior (</a:t>
            </a:r>
            <a:r>
              <a:rPr lang="en-ZA" dirty="0" err="1"/>
              <a:t>Lawrie</a:t>
            </a:r>
            <a:r>
              <a:rPr lang="en-ZA" dirty="0"/>
              <a:t>, 2018). </a:t>
            </a:r>
            <a:endParaRPr lang="en-ZA" dirty="0" smtClean="0"/>
          </a:p>
          <a:p>
            <a:pPr>
              <a:buFont typeface="Wingdings" pitchFamily="2" charset="2"/>
              <a:buChar char="q"/>
            </a:pPr>
            <a:r>
              <a:rPr lang="en-US" dirty="0" smtClean="0"/>
              <a:t>It </a:t>
            </a:r>
            <a:r>
              <a:rPr lang="en-US" dirty="0"/>
              <a:t>is normally argued that behavior normally trickles from top to bottom. Leaders are therefore expected to act virtuously and act as examples to others. Those in management positions are expected to demonstrate good ethical behavior and uphold high standard of ethics so that the rest of the staff will have a positive role model. </a:t>
            </a:r>
            <a:endParaRPr lang="en-US" dirty="0" smtClean="0"/>
          </a:p>
          <a:p>
            <a:pPr>
              <a:buFont typeface="Wingdings" pitchFamily="2" charset="2"/>
              <a:buChar char="q"/>
            </a:pPr>
            <a:r>
              <a:rPr lang="en-US" dirty="0" smtClean="0"/>
              <a:t>A </a:t>
            </a:r>
            <a:r>
              <a:rPr lang="en-US" dirty="0"/>
              <a:t>company should treat its employees uniformly regardless of their race, religion, lifestyle or culture. The company in question should offer equal chances of promotions. </a:t>
            </a:r>
            <a:endParaRPr lang="en-US" dirty="0" smtClean="0"/>
          </a:p>
          <a:p>
            <a:pPr>
              <a:buFont typeface="Wingdings" pitchFamily="2" charset="2"/>
              <a:buChar char="q"/>
            </a:pPr>
            <a:r>
              <a:rPr lang="en-US" dirty="0" smtClean="0"/>
              <a:t>It </a:t>
            </a:r>
            <a:r>
              <a:rPr lang="en-US" dirty="0"/>
              <a:t>should also do a regular cascading of expectations and organizational code of ethics. The primary values of the company should be stated and everyone be expected to follow them. Regular communication should also be rolled out since this allows all parties involved to state their expectations and air their grievances. </a:t>
            </a:r>
            <a:endParaRPr lang="en-US" dirty="0" smtClean="0"/>
          </a:p>
          <a:p>
            <a:pPr>
              <a:buFont typeface="Wingdings" pitchFamily="2" charset="2"/>
              <a:buChar char="q"/>
            </a:pPr>
            <a:r>
              <a:rPr lang="en-US" dirty="0" smtClean="0"/>
              <a:t>Employees </a:t>
            </a:r>
            <a:r>
              <a:rPr lang="en-US" dirty="0"/>
              <a:t>should also called upon to report any unethical behavior that they observe and when they do so, they should be offered protection (</a:t>
            </a:r>
            <a:r>
              <a:rPr lang="en-ZA" dirty="0" err="1"/>
              <a:t>Lawrie</a:t>
            </a:r>
            <a:r>
              <a:rPr lang="en-ZA" dirty="0"/>
              <a:t>, 2018).  </a:t>
            </a:r>
            <a:r>
              <a:rPr lang="en-US" dirty="0"/>
              <a:t>All these factors among other will help contribute to organizational success.</a:t>
            </a:r>
          </a:p>
          <a:p>
            <a:pPr marL="0" indent="0">
              <a:buNone/>
            </a:pPr>
            <a:endParaRPr lang="en-US" dirty="0"/>
          </a:p>
        </p:txBody>
      </p:sp>
    </p:spTree>
    <p:extLst>
      <p:ext uri="{BB962C8B-B14F-4D97-AF65-F5344CB8AC3E}">
        <p14:creationId xmlns:p14="http://schemas.microsoft.com/office/powerpoint/2010/main" val="759524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
            <a:ext cx="10515600" cy="1417983"/>
          </a:xfrm>
        </p:spPr>
        <p:txBody>
          <a:bodyPr>
            <a:normAutofit fontScale="90000"/>
          </a:bodyPr>
          <a:lstStyle/>
          <a:p>
            <a:r>
              <a:rPr lang="en-ZA" sz="3100" dirty="0" smtClean="0">
                <a:effectLst/>
              </a:rPr>
              <a:t/>
            </a:r>
            <a:br>
              <a:rPr lang="en-ZA" sz="3100" dirty="0" smtClean="0">
                <a:effectLst/>
              </a:rPr>
            </a:br>
            <a:r>
              <a:rPr lang="en-ZA" sz="3100" dirty="0" smtClean="0">
                <a:solidFill>
                  <a:srgbClr val="FFC000"/>
                </a:solidFill>
                <a:effectLst/>
              </a:rPr>
              <a:t>Main </a:t>
            </a:r>
            <a:r>
              <a:rPr lang="en-ZA" sz="3100" dirty="0">
                <a:solidFill>
                  <a:srgbClr val="FFC000"/>
                </a:solidFill>
                <a:effectLst/>
              </a:rPr>
              <a:t>drivers of change in </a:t>
            </a:r>
            <a:r>
              <a:rPr lang="en-ZA" sz="3100" dirty="0" smtClean="0">
                <a:solidFill>
                  <a:srgbClr val="FFC000"/>
                </a:solidFill>
                <a:effectLst/>
              </a:rPr>
              <a:t>organisations and models  explaining how </a:t>
            </a:r>
            <a:r>
              <a:rPr lang="en-ZA" sz="3100" dirty="0">
                <a:solidFill>
                  <a:srgbClr val="FFC000"/>
                </a:solidFill>
                <a:effectLst/>
              </a:rPr>
              <a:t>people might experience change</a:t>
            </a:r>
            <a:r>
              <a:rPr lang="en-US" dirty="0">
                <a:effectLst/>
              </a:rPr>
              <a:t/>
            </a:r>
            <a:br>
              <a:rPr lang="en-US" dirty="0">
                <a:effectLst/>
              </a:rPr>
            </a:br>
            <a:endParaRPr lang="en-US" b="1" dirty="0"/>
          </a:p>
        </p:txBody>
      </p:sp>
      <p:sp>
        <p:nvSpPr>
          <p:cNvPr id="3" name="Content Placeholder 2"/>
          <p:cNvSpPr>
            <a:spLocks noGrp="1"/>
          </p:cNvSpPr>
          <p:nvPr>
            <p:ph idx="1"/>
          </p:nvPr>
        </p:nvSpPr>
        <p:spPr>
          <a:xfrm>
            <a:off x="997227" y="1643269"/>
            <a:ext cx="10515600" cy="4479233"/>
          </a:xfrm>
        </p:spPr>
        <p:txBody>
          <a:bodyPr>
            <a:normAutofit fontScale="77500" lnSpcReduction="20000"/>
          </a:bodyPr>
          <a:lstStyle/>
          <a:p>
            <a:r>
              <a:rPr lang="en-ZA" dirty="0"/>
              <a:t>The main drivers of change in organizations include technology changes, social changes, the operating environment, the economic situation and the political environment (Lozano, 2022</a:t>
            </a:r>
            <a:r>
              <a:rPr lang="en-ZA" dirty="0" smtClean="0"/>
              <a:t>).</a:t>
            </a:r>
          </a:p>
          <a:p>
            <a:r>
              <a:rPr lang="en-ZA" dirty="0" smtClean="0"/>
              <a:t> </a:t>
            </a:r>
            <a:r>
              <a:rPr lang="en-ZA" dirty="0"/>
              <a:t>One of the models of change is Nudge theory. It fronts that employees should be nudged towards a certain direction of desire upon considering several factors like options available, employee feedback, considered points of views among others. </a:t>
            </a:r>
            <a:endParaRPr lang="en-ZA" dirty="0" smtClean="0"/>
          </a:p>
          <a:p>
            <a:r>
              <a:rPr lang="en-ZA" dirty="0" smtClean="0"/>
              <a:t>Nudging </a:t>
            </a:r>
            <a:r>
              <a:rPr lang="en-ZA" dirty="0"/>
              <a:t>is considered more effective than just strictly enforcing change. </a:t>
            </a:r>
            <a:endParaRPr lang="en-ZA" dirty="0" smtClean="0"/>
          </a:p>
          <a:p>
            <a:r>
              <a:rPr lang="en-ZA" dirty="0" smtClean="0"/>
              <a:t>The </a:t>
            </a:r>
            <a:r>
              <a:rPr lang="en-ZA" dirty="0"/>
              <a:t>other model is the </a:t>
            </a:r>
            <a:r>
              <a:rPr lang="en-ZA" dirty="0" err="1"/>
              <a:t>Adkar</a:t>
            </a:r>
            <a:r>
              <a:rPr lang="en-ZA" dirty="0"/>
              <a:t> change management model. It argues that focus should be put on people behind a change (Lozano, 2022). </a:t>
            </a:r>
            <a:endParaRPr lang="en-ZA" dirty="0" smtClean="0"/>
          </a:p>
          <a:p>
            <a:r>
              <a:rPr lang="en-ZA" dirty="0" smtClean="0"/>
              <a:t>It </a:t>
            </a:r>
            <a:r>
              <a:rPr lang="en-ZA" dirty="0"/>
              <a:t>fronts that there should be an awareness of change, desire for it, knowledge of how to do the change, an ability of implementing the needed skills and </a:t>
            </a:r>
            <a:r>
              <a:rPr lang="en-ZA" dirty="0" err="1"/>
              <a:t>behaviors</a:t>
            </a:r>
            <a:r>
              <a:rPr lang="en-ZA" dirty="0"/>
              <a:t> and a reinforcement of sustaining the changes. With a combination of these parameters, rolling out change becomes easy and possible.</a:t>
            </a:r>
            <a:endParaRPr lang="en-US" dirty="0"/>
          </a:p>
          <a:p>
            <a:endParaRPr lang="en-US" dirty="0"/>
          </a:p>
          <a:p>
            <a:endParaRPr lang="en-US" dirty="0"/>
          </a:p>
        </p:txBody>
      </p:sp>
    </p:spTree>
    <p:extLst>
      <p:ext uri="{BB962C8B-B14F-4D97-AF65-F5344CB8AC3E}">
        <p14:creationId xmlns:p14="http://schemas.microsoft.com/office/powerpoint/2010/main" val="1399809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2525"/>
            <a:ext cx="10515600" cy="1537251"/>
          </a:xfrm>
        </p:spPr>
        <p:txBody>
          <a:bodyPr>
            <a:noAutofit/>
          </a:bodyPr>
          <a:lstStyle/>
          <a:p>
            <a:r>
              <a:rPr lang="en-ZA" sz="2400" dirty="0">
                <a:solidFill>
                  <a:srgbClr val="FFC000"/>
                </a:solidFill>
                <a:effectLst/>
              </a:rPr>
              <a:t>Steps that can be taken to increase diversity and inclusion in your work, and the implications for a positive and inclusive culture of not taking these steps</a:t>
            </a:r>
            <a:endParaRPr lang="en-US" sz="2400" dirty="0">
              <a:solidFill>
                <a:srgbClr val="FFC000"/>
              </a:solidFill>
              <a:effectLst/>
            </a:endParaRPr>
          </a:p>
        </p:txBody>
      </p:sp>
      <p:sp>
        <p:nvSpPr>
          <p:cNvPr id="3" name="Content Placeholder 2"/>
          <p:cNvSpPr>
            <a:spLocks noGrp="1"/>
          </p:cNvSpPr>
          <p:nvPr>
            <p:ph idx="1"/>
          </p:nvPr>
        </p:nvSpPr>
        <p:spPr>
          <a:xfrm>
            <a:off x="838200" y="1563758"/>
            <a:ext cx="10515600" cy="5294243"/>
          </a:xfrm>
        </p:spPr>
        <p:txBody>
          <a:bodyPr>
            <a:normAutofit fontScale="77500" lnSpcReduction="20000"/>
          </a:bodyPr>
          <a:lstStyle/>
          <a:p>
            <a:endParaRPr lang="en-ZA" dirty="0" smtClean="0"/>
          </a:p>
          <a:p>
            <a:r>
              <a:rPr lang="en-ZA" dirty="0" smtClean="0"/>
              <a:t>To </a:t>
            </a:r>
            <a:r>
              <a:rPr lang="en-ZA" dirty="0"/>
              <a:t>promote diversity and inclusion one of the tasks to undertake is pay personnel based on skills, experience and work output (Lozano, 2022). </a:t>
            </a:r>
            <a:endParaRPr lang="en-ZA" dirty="0" smtClean="0"/>
          </a:p>
          <a:p>
            <a:r>
              <a:rPr lang="en-ZA" dirty="0" smtClean="0"/>
              <a:t>Salaries </a:t>
            </a:r>
            <a:r>
              <a:rPr lang="en-ZA" dirty="0"/>
              <a:t>should be equated to these factors. The recruitment process should be done in such a way that it considers diversification. A company should also educate its managers on benefits of diversity so that they can create more inclusive workplace policies as well as creating meaningful opportunities for employee engagement. </a:t>
            </a:r>
            <a:endParaRPr lang="en-ZA" dirty="0" smtClean="0"/>
          </a:p>
          <a:p>
            <a:r>
              <a:rPr lang="en-ZA" dirty="0" smtClean="0"/>
              <a:t>There </a:t>
            </a:r>
            <a:r>
              <a:rPr lang="en-ZA" dirty="0"/>
              <a:t>should be a diagnosis to understand the present levels of diversity and inclusion in the workplace and how to solve the problem. It is important to set priorities for promoting diversity and inclusion. </a:t>
            </a:r>
            <a:endParaRPr lang="en-US" dirty="0"/>
          </a:p>
          <a:p>
            <a:r>
              <a:rPr lang="en-ZA" dirty="0" smtClean="0"/>
              <a:t>There </a:t>
            </a:r>
            <a:r>
              <a:rPr lang="en-ZA" dirty="0"/>
              <a:t>should mentorships programs which help ensure that every employee has an opportunity to advance and create closer employee relationships</a:t>
            </a:r>
            <a:r>
              <a:rPr lang="en-ZA" dirty="0" smtClean="0"/>
              <a:t>.</a:t>
            </a:r>
          </a:p>
          <a:p>
            <a:r>
              <a:rPr lang="en-ZA" dirty="0" smtClean="0"/>
              <a:t> </a:t>
            </a:r>
            <a:r>
              <a:rPr lang="en-ZA" dirty="0"/>
              <a:t>The mentorship programs will help foster diversity. It will also be important to conduct diversity training so that they can realise shortcomings of others easily.</a:t>
            </a:r>
            <a:endParaRPr lang="en-ZA" dirty="0" smtClean="0"/>
          </a:p>
        </p:txBody>
      </p:sp>
    </p:spTree>
    <p:extLst>
      <p:ext uri="{BB962C8B-B14F-4D97-AF65-F5344CB8AC3E}">
        <p14:creationId xmlns:p14="http://schemas.microsoft.com/office/powerpoint/2010/main" val="2137453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sz="3100" dirty="0" smtClean="0">
                <a:effectLst/>
              </a:rPr>
              <a:t/>
            </a:r>
            <a:br>
              <a:rPr lang="en-ZA" sz="3100" dirty="0" smtClean="0">
                <a:effectLst/>
              </a:rPr>
            </a:br>
            <a:r>
              <a:rPr lang="en-ZA" sz="3100" dirty="0" smtClean="0">
                <a:solidFill>
                  <a:srgbClr val="FFC000"/>
                </a:solidFill>
                <a:effectLst/>
              </a:rPr>
              <a:t>The </a:t>
            </a:r>
            <a:r>
              <a:rPr lang="en-ZA" sz="3100" dirty="0">
                <a:solidFill>
                  <a:srgbClr val="FFC000"/>
                </a:solidFill>
                <a:effectLst/>
              </a:rPr>
              <a:t>positive and negative ways in which people practices can affect organizational culture and behaviours. </a:t>
            </a:r>
            <a:r>
              <a:rPr lang="en-US" dirty="0">
                <a:solidFill>
                  <a:srgbClr val="FFC000"/>
                </a:solidFill>
                <a:effectLst/>
              </a:rPr>
              <a:t/>
            </a:r>
            <a:br>
              <a:rPr lang="en-US" dirty="0">
                <a:solidFill>
                  <a:srgbClr val="FFC000"/>
                </a:solidFill>
                <a:effectLst/>
              </a:rPr>
            </a:br>
            <a:endParaRPr lang="en-US" dirty="0">
              <a:solidFill>
                <a:srgbClr val="FFC000"/>
              </a:solidFill>
            </a:endParaRPr>
          </a:p>
        </p:txBody>
      </p:sp>
      <p:sp>
        <p:nvSpPr>
          <p:cNvPr id="3" name="Content Placeholder 2"/>
          <p:cNvSpPr>
            <a:spLocks noGrp="1"/>
          </p:cNvSpPr>
          <p:nvPr>
            <p:ph idx="1"/>
          </p:nvPr>
        </p:nvSpPr>
        <p:spPr>
          <a:xfrm>
            <a:off x="609600" y="1789043"/>
            <a:ext cx="10972800" cy="4520317"/>
          </a:xfrm>
        </p:spPr>
        <p:txBody>
          <a:bodyPr>
            <a:normAutofit fontScale="70000" lnSpcReduction="20000"/>
          </a:bodyPr>
          <a:lstStyle/>
          <a:p>
            <a:endParaRPr lang="en-ZA" dirty="0" smtClean="0"/>
          </a:p>
          <a:p>
            <a:r>
              <a:rPr lang="en-ZA" dirty="0" smtClean="0"/>
              <a:t>People </a:t>
            </a:r>
            <a:r>
              <a:rPr lang="en-ZA" dirty="0"/>
              <a:t>practices help encourage employees to believe in their vision and empower them to help make it a reality. They are also able to respect and care about one another, build trust among themselves and their colleagues (Lozano, 2022). </a:t>
            </a:r>
            <a:endParaRPr lang="en-ZA" dirty="0" smtClean="0"/>
          </a:p>
          <a:p>
            <a:r>
              <a:rPr lang="en-ZA" dirty="0" smtClean="0"/>
              <a:t>When </a:t>
            </a:r>
            <a:r>
              <a:rPr lang="en-ZA" dirty="0"/>
              <a:t>managers develop a culture of celebrating diversity, discrimination is eliminated and negative behaviours get eliminated in the company</a:t>
            </a:r>
            <a:r>
              <a:rPr lang="en-ZA" dirty="0" smtClean="0"/>
              <a:t>.</a:t>
            </a:r>
          </a:p>
          <a:p>
            <a:r>
              <a:rPr lang="en-ZA" dirty="0" smtClean="0"/>
              <a:t> </a:t>
            </a:r>
            <a:r>
              <a:rPr lang="en-ZA" dirty="0"/>
              <a:t>The employees are able to walk the walk something that cannot be achieved through any amount of vision statements and speeches. Teamwork becomes the centrepiece of the company and decisions are made easily. </a:t>
            </a:r>
            <a:endParaRPr lang="en-US" dirty="0"/>
          </a:p>
          <a:p>
            <a:r>
              <a:rPr lang="en-ZA" dirty="0" smtClean="0"/>
              <a:t>Negatively</a:t>
            </a:r>
            <a:r>
              <a:rPr lang="en-ZA" dirty="0"/>
              <a:t>, people practices in a company may be those that do not value quality work thereby making employees have no reason to strive for quality. The company could also be having a culture that tolerates bad behaviour which destroys teamwork. </a:t>
            </a:r>
            <a:endParaRPr lang="en-ZA" dirty="0" smtClean="0"/>
          </a:p>
          <a:p>
            <a:r>
              <a:rPr lang="en-ZA" dirty="0" smtClean="0"/>
              <a:t>An </a:t>
            </a:r>
            <a:r>
              <a:rPr lang="en-ZA" dirty="0"/>
              <a:t>unhealthy organizational culture leaves employees feeling miserable and have no motivation to do the job. The rate of employee turnover will be high since no one will want to stick where they are miserable. </a:t>
            </a:r>
            <a:endParaRPr lang="en-US" dirty="0"/>
          </a:p>
          <a:p>
            <a:endParaRPr lang="en-US" dirty="0"/>
          </a:p>
        </p:txBody>
      </p:sp>
    </p:spTree>
    <p:extLst>
      <p:ext uri="{BB962C8B-B14F-4D97-AF65-F5344CB8AC3E}">
        <p14:creationId xmlns:p14="http://schemas.microsoft.com/office/powerpoint/2010/main" val="3138722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673432"/>
          </a:xfrm>
        </p:spPr>
        <p:txBody>
          <a:bodyPr>
            <a:noAutofit/>
          </a:bodyPr>
          <a:lstStyle/>
          <a:p>
            <a:r>
              <a:rPr lang="en-ZA" sz="2800" dirty="0" smtClean="0">
                <a:solidFill>
                  <a:srgbClr val="FFC000"/>
                </a:solidFill>
                <a:effectLst/>
              </a:rPr>
              <a:t>The </a:t>
            </a:r>
            <a:r>
              <a:rPr lang="en-ZA" sz="2800" dirty="0">
                <a:solidFill>
                  <a:srgbClr val="FFC000"/>
                </a:solidFill>
                <a:effectLst/>
              </a:rPr>
              <a:t>importance of wellbeing in the workplace and identification of the different factors affecting wellbeing that can impact physically and </a:t>
            </a:r>
            <a:r>
              <a:rPr lang="en-ZA" sz="2800" dirty="0" smtClean="0">
                <a:solidFill>
                  <a:srgbClr val="FFC000"/>
                </a:solidFill>
                <a:effectLst/>
              </a:rPr>
              <a:t>psychologically</a:t>
            </a:r>
            <a:r>
              <a:rPr lang="en-US" sz="2800" dirty="0">
                <a:solidFill>
                  <a:srgbClr val="FFC000"/>
                </a:solidFill>
                <a:effectLst/>
              </a:rPr>
              <a:t/>
            </a:r>
            <a:br>
              <a:rPr lang="en-US" sz="2800" dirty="0">
                <a:solidFill>
                  <a:srgbClr val="FFC000"/>
                </a:solidFill>
                <a:effectLst/>
              </a:rPr>
            </a:br>
            <a:endParaRPr lang="en-US" sz="2800" dirty="0">
              <a:solidFill>
                <a:srgbClr val="FFC000"/>
              </a:solidFill>
            </a:endParaRPr>
          </a:p>
        </p:txBody>
      </p:sp>
      <p:sp>
        <p:nvSpPr>
          <p:cNvPr id="3" name="Content Placeholder 2"/>
          <p:cNvSpPr>
            <a:spLocks noGrp="1"/>
          </p:cNvSpPr>
          <p:nvPr>
            <p:ph idx="1"/>
          </p:nvPr>
        </p:nvSpPr>
        <p:spPr>
          <a:xfrm>
            <a:off x="609600" y="2054088"/>
            <a:ext cx="10972800" cy="4255273"/>
          </a:xfrm>
        </p:spPr>
        <p:txBody>
          <a:bodyPr>
            <a:normAutofit fontScale="70000" lnSpcReduction="20000"/>
          </a:bodyPr>
          <a:lstStyle/>
          <a:p>
            <a:r>
              <a:rPr lang="en-ZA" dirty="0"/>
              <a:t>Wellbeing in the workplace helps prevent stress and create positive working environment where individuals and organizations can operate under. </a:t>
            </a:r>
            <a:endParaRPr lang="en-ZA" dirty="0" smtClean="0"/>
          </a:p>
          <a:p>
            <a:r>
              <a:rPr lang="en-ZA" dirty="0" smtClean="0"/>
              <a:t>With </a:t>
            </a:r>
            <a:r>
              <a:rPr lang="en-ZA" dirty="0"/>
              <a:t>employees wellbeing taken care of, they are bound to be happier, healthier and will likely take less sick leave days. The employees become highly motivated and their output is higher. </a:t>
            </a:r>
            <a:endParaRPr lang="en-ZA" dirty="0" smtClean="0"/>
          </a:p>
          <a:p>
            <a:r>
              <a:rPr lang="en-ZA" dirty="0" smtClean="0"/>
              <a:t>The </a:t>
            </a:r>
            <a:r>
              <a:rPr lang="en-ZA" dirty="0"/>
              <a:t>employees stick longer and top talent is retained. Other benefits of wellbeing in the workplace include; improved employee recruitment and retention and maintaining employee morale and costs being minimised (Theobald &amp; Cooper, 2012). </a:t>
            </a:r>
            <a:endParaRPr lang="en-US" dirty="0"/>
          </a:p>
          <a:p>
            <a:r>
              <a:rPr lang="en-ZA" dirty="0" smtClean="0"/>
              <a:t>Some </a:t>
            </a:r>
            <a:r>
              <a:rPr lang="en-ZA" dirty="0"/>
              <a:t>of the factors that affect wellbeing of employees include job design including control over work. </a:t>
            </a:r>
            <a:endParaRPr lang="en-ZA" dirty="0" smtClean="0"/>
          </a:p>
          <a:p>
            <a:r>
              <a:rPr lang="en-ZA" dirty="0" smtClean="0"/>
              <a:t>The </a:t>
            </a:r>
            <a:r>
              <a:rPr lang="en-ZA" dirty="0"/>
              <a:t>number of hours employees work also affect employee wellbeing. The more they work, the high the rate of negative well-being of employees</a:t>
            </a:r>
            <a:r>
              <a:rPr lang="en-ZA" dirty="0" smtClean="0"/>
              <a:t>.</a:t>
            </a:r>
          </a:p>
          <a:p>
            <a:r>
              <a:rPr lang="en-ZA" dirty="0" smtClean="0"/>
              <a:t> </a:t>
            </a:r>
            <a:r>
              <a:rPr lang="en-ZA" dirty="0"/>
              <a:t>Well-being will also be affected by whether social support is being given as well as whether there is conflict between work and family commitments. Fairness and justice at work as well as imminent or economic security will affect employee well-being.</a:t>
            </a:r>
            <a:endParaRPr lang="en-US" dirty="0"/>
          </a:p>
          <a:p>
            <a:endParaRPr lang="en-US" dirty="0"/>
          </a:p>
        </p:txBody>
      </p:sp>
    </p:spTree>
    <p:extLst>
      <p:ext uri="{BB962C8B-B14F-4D97-AF65-F5344CB8AC3E}">
        <p14:creationId xmlns:p14="http://schemas.microsoft.com/office/powerpoint/2010/main" val="454013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540910"/>
          </a:xfrm>
        </p:spPr>
        <p:txBody>
          <a:bodyPr>
            <a:normAutofit fontScale="90000"/>
          </a:bodyPr>
          <a:lstStyle/>
          <a:p>
            <a:r>
              <a:rPr lang="en-ZA" dirty="0">
                <a:solidFill>
                  <a:srgbClr val="FFC000"/>
                </a:solidFill>
                <a:effectLst/>
              </a:rPr>
              <a:t>S</a:t>
            </a:r>
            <a:r>
              <a:rPr lang="en-ZA" dirty="0" smtClean="0">
                <a:solidFill>
                  <a:srgbClr val="FFC000"/>
                </a:solidFill>
                <a:effectLst/>
              </a:rPr>
              <a:t>trategic </a:t>
            </a:r>
            <a:r>
              <a:rPr lang="en-ZA" dirty="0">
                <a:solidFill>
                  <a:srgbClr val="FFC000"/>
                </a:solidFill>
                <a:effectLst/>
              </a:rPr>
              <a:t>and operational links and support between people practice and other organisational functions</a:t>
            </a:r>
            <a:r>
              <a:rPr lang="en-ZA" dirty="0">
                <a:effectLst/>
              </a:rPr>
              <a:t>.</a:t>
            </a:r>
            <a:endParaRPr lang="en-US" dirty="0"/>
          </a:p>
        </p:txBody>
      </p:sp>
      <p:sp>
        <p:nvSpPr>
          <p:cNvPr id="3" name="Content Placeholder 2"/>
          <p:cNvSpPr>
            <a:spLocks noGrp="1"/>
          </p:cNvSpPr>
          <p:nvPr>
            <p:ph idx="1"/>
          </p:nvPr>
        </p:nvSpPr>
        <p:spPr>
          <a:xfrm>
            <a:off x="609600" y="1987826"/>
            <a:ext cx="10972800" cy="4321534"/>
          </a:xfrm>
        </p:spPr>
        <p:txBody>
          <a:bodyPr>
            <a:normAutofit/>
          </a:bodyPr>
          <a:lstStyle/>
          <a:p>
            <a:endParaRPr lang="en-ZA" dirty="0" smtClean="0"/>
          </a:p>
          <a:p>
            <a:r>
              <a:rPr lang="en-ZA" sz="1700" dirty="0" smtClean="0"/>
              <a:t>The </a:t>
            </a:r>
            <a:r>
              <a:rPr lang="en-ZA" sz="1700" dirty="0"/>
              <a:t>strategic plan helps enumerate the vision for success of a company (Theobald &amp; Cooper, 2012). </a:t>
            </a:r>
            <a:endParaRPr lang="en-ZA" sz="1700" dirty="0" smtClean="0"/>
          </a:p>
          <a:p>
            <a:r>
              <a:rPr lang="en-ZA" sz="1700" dirty="0" smtClean="0"/>
              <a:t>It </a:t>
            </a:r>
            <a:r>
              <a:rPr lang="en-ZA" sz="1700" dirty="0"/>
              <a:t>dwells on the future of a company and how it will be different from what is there now. An operational plan describes the tasks that individuals do in order to realize the goals stated in the strategic plan. </a:t>
            </a:r>
            <a:endParaRPr lang="en-ZA" sz="1700" dirty="0" smtClean="0"/>
          </a:p>
          <a:p>
            <a:r>
              <a:rPr lang="en-ZA" sz="1700" dirty="0" smtClean="0"/>
              <a:t>The </a:t>
            </a:r>
            <a:r>
              <a:rPr lang="en-ZA" sz="1700" dirty="0"/>
              <a:t>operational plan helps workers comprehend that which they need to do in a company in order to realize its vision. The operational plan should link directly the goals of the company’s strategic plan. </a:t>
            </a:r>
            <a:endParaRPr lang="en-ZA" sz="1700" dirty="0" smtClean="0"/>
          </a:p>
          <a:p>
            <a:r>
              <a:rPr lang="en-ZA" sz="1700" dirty="0" smtClean="0"/>
              <a:t>The </a:t>
            </a:r>
            <a:r>
              <a:rPr lang="en-ZA" sz="1700" dirty="0"/>
              <a:t>operational goals have to be tied to the strategic goals of the company so that employees get to only focus on the priorities. </a:t>
            </a:r>
            <a:endParaRPr lang="en-ZA" sz="1700" dirty="0" smtClean="0"/>
          </a:p>
          <a:p>
            <a:r>
              <a:rPr lang="en-ZA" sz="1700" dirty="0" smtClean="0"/>
              <a:t>The </a:t>
            </a:r>
            <a:r>
              <a:rPr lang="en-ZA" sz="1700" dirty="0"/>
              <a:t>strategy should be supported with actions where employees get assigned to work on the goals. It is therefore important that the strategic plan to have one or more supporting goals in an operational plan. </a:t>
            </a:r>
            <a:endParaRPr lang="en-ZA" sz="1700" dirty="0" smtClean="0"/>
          </a:p>
          <a:p>
            <a:r>
              <a:rPr lang="en-ZA" sz="1700" dirty="0" smtClean="0"/>
              <a:t>When </a:t>
            </a:r>
            <a:r>
              <a:rPr lang="en-ZA" sz="1700" dirty="0"/>
              <a:t>the strategic goal is not represented in the operational plans, there will be a high possibility that the goals will not be realized and therefore the executives should question those goals. </a:t>
            </a:r>
            <a:endParaRPr lang="en-US" sz="1700" dirty="0"/>
          </a:p>
          <a:p>
            <a:endParaRPr lang="en-US" sz="1700" dirty="0"/>
          </a:p>
        </p:txBody>
      </p:sp>
    </p:spTree>
    <p:extLst>
      <p:ext uri="{BB962C8B-B14F-4D97-AF65-F5344CB8AC3E}">
        <p14:creationId xmlns:p14="http://schemas.microsoft.com/office/powerpoint/2010/main" val="459725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
            <a:ext cx="10972800" cy="1616765"/>
          </a:xfrm>
        </p:spPr>
        <p:txBody>
          <a:bodyPr>
            <a:normAutofit fontScale="90000"/>
          </a:bodyPr>
          <a:lstStyle/>
          <a:p>
            <a:r>
              <a:rPr lang="en-ZA" dirty="0">
                <a:solidFill>
                  <a:srgbClr val="FFC000"/>
                </a:solidFill>
                <a:effectLst/>
              </a:rPr>
              <a:t>T</a:t>
            </a:r>
            <a:r>
              <a:rPr lang="en-ZA" dirty="0" smtClean="0">
                <a:solidFill>
                  <a:srgbClr val="FFC000"/>
                </a:solidFill>
                <a:effectLst/>
              </a:rPr>
              <a:t>he </a:t>
            </a:r>
            <a:r>
              <a:rPr lang="en-ZA" dirty="0">
                <a:solidFill>
                  <a:srgbClr val="FFC000"/>
                </a:solidFill>
                <a:effectLst/>
              </a:rPr>
              <a:t>principles of different approaches </a:t>
            </a:r>
            <a:r>
              <a:rPr lang="en-ZA" dirty="0" smtClean="0">
                <a:solidFill>
                  <a:srgbClr val="FFC000"/>
                </a:solidFill>
                <a:effectLst/>
              </a:rPr>
              <a:t>of </a:t>
            </a:r>
            <a:r>
              <a:rPr lang="en-ZA" dirty="0">
                <a:solidFill>
                  <a:srgbClr val="FFC000"/>
                </a:solidFill>
                <a:effectLst/>
              </a:rPr>
              <a:t>engaging with internal customers to establish their needs</a:t>
            </a:r>
            <a:endParaRPr lang="en-US" dirty="0">
              <a:solidFill>
                <a:srgbClr val="FFC000"/>
              </a:solidFill>
            </a:endParaRPr>
          </a:p>
        </p:txBody>
      </p:sp>
      <p:sp>
        <p:nvSpPr>
          <p:cNvPr id="3" name="Content Placeholder 2"/>
          <p:cNvSpPr>
            <a:spLocks noGrp="1"/>
          </p:cNvSpPr>
          <p:nvPr>
            <p:ph idx="1"/>
          </p:nvPr>
        </p:nvSpPr>
        <p:spPr>
          <a:xfrm>
            <a:off x="609600" y="1775792"/>
            <a:ext cx="10972800" cy="4823793"/>
          </a:xfrm>
        </p:spPr>
        <p:txBody>
          <a:bodyPr>
            <a:normAutofit fontScale="85000" lnSpcReduction="20000"/>
          </a:bodyPr>
          <a:lstStyle/>
          <a:p>
            <a:r>
              <a:rPr lang="en-ZA" dirty="0"/>
              <a:t>The first principle involves creating service standards where employees are held accountable for responding to customer issues and requests within a predetermined period of time. </a:t>
            </a:r>
            <a:endParaRPr lang="en-ZA" dirty="0" smtClean="0"/>
          </a:p>
          <a:p>
            <a:r>
              <a:rPr lang="en-ZA" dirty="0" smtClean="0"/>
              <a:t>The </a:t>
            </a:r>
            <a:r>
              <a:rPr lang="en-ZA" dirty="0"/>
              <a:t>service standards help improve response time for internal and external customer as well. There should be training of employees so that they know the importance of meeting the needs of customer groups. </a:t>
            </a:r>
            <a:endParaRPr lang="en-ZA" dirty="0" smtClean="0"/>
          </a:p>
          <a:p>
            <a:r>
              <a:rPr lang="en-ZA" dirty="0" smtClean="0"/>
              <a:t>The </a:t>
            </a:r>
            <a:r>
              <a:rPr lang="en-ZA" dirty="0"/>
              <a:t>training helps them understand expectations for complying with the set service standards. </a:t>
            </a:r>
            <a:endParaRPr lang="en-ZA" dirty="0" smtClean="0"/>
          </a:p>
          <a:p>
            <a:r>
              <a:rPr lang="en-ZA" dirty="0" smtClean="0"/>
              <a:t>The </a:t>
            </a:r>
            <a:r>
              <a:rPr lang="en-ZA" dirty="0"/>
              <a:t>other approach is to have performance review processes that includes expectations of employee behaviours with particular employee goals that are tied to pay and reward systems. Job rotation should also be put in place so that they understand what goes on in other departments. Process improvements teams should also be put in place so that all perspectives are involved in problem solving to also help in adding clarity to problem resolution. </a:t>
            </a:r>
            <a:endParaRPr lang="en-US" dirty="0"/>
          </a:p>
        </p:txBody>
      </p:sp>
    </p:spTree>
    <p:extLst>
      <p:ext uri="{BB962C8B-B14F-4D97-AF65-F5344CB8AC3E}">
        <p14:creationId xmlns:p14="http://schemas.microsoft.com/office/powerpoint/2010/main" val="1083414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
            <a:ext cx="10972800" cy="1961321"/>
          </a:xfrm>
        </p:spPr>
        <p:txBody>
          <a:bodyPr>
            <a:normAutofit fontScale="90000"/>
          </a:bodyPr>
          <a:lstStyle/>
          <a:p>
            <a:r>
              <a:rPr lang="en-ZA" sz="3600" dirty="0" smtClean="0">
                <a:solidFill>
                  <a:srgbClr val="FFC000"/>
                </a:solidFill>
                <a:effectLst/>
              </a:rPr>
              <a:t>Key </a:t>
            </a:r>
            <a:r>
              <a:rPr lang="en-ZA" sz="3600" dirty="0">
                <a:solidFill>
                  <a:srgbClr val="FFC000"/>
                </a:solidFill>
                <a:effectLst/>
              </a:rPr>
              <a:t>components of project planning strategies that can be used for ensuring projects are delivered in line with customer requirements</a:t>
            </a:r>
            <a:endParaRPr lang="en-US" sz="3600" dirty="0">
              <a:solidFill>
                <a:srgbClr val="FFC000"/>
              </a:solidFill>
            </a:endParaRPr>
          </a:p>
        </p:txBody>
      </p:sp>
      <p:sp>
        <p:nvSpPr>
          <p:cNvPr id="3" name="Content Placeholder 2"/>
          <p:cNvSpPr>
            <a:spLocks noGrp="1"/>
          </p:cNvSpPr>
          <p:nvPr>
            <p:ph idx="1"/>
          </p:nvPr>
        </p:nvSpPr>
        <p:spPr>
          <a:xfrm>
            <a:off x="569844" y="2080593"/>
            <a:ext cx="11012557" cy="4651513"/>
          </a:xfrm>
        </p:spPr>
        <p:txBody>
          <a:bodyPr>
            <a:normAutofit fontScale="70000" lnSpcReduction="20000"/>
          </a:bodyPr>
          <a:lstStyle/>
          <a:p>
            <a:r>
              <a:rPr lang="en-ZA" dirty="0"/>
              <a:t>One key component is outlining business justification and stakeholder needs. One has to meet the stakeholders, write down and prioritize his needs. </a:t>
            </a:r>
            <a:endParaRPr lang="en-ZA" dirty="0" smtClean="0"/>
          </a:p>
          <a:p>
            <a:r>
              <a:rPr lang="en-ZA" dirty="0" smtClean="0"/>
              <a:t>Smart </a:t>
            </a:r>
            <a:r>
              <a:rPr lang="en-ZA" dirty="0"/>
              <a:t>project objectives should be prioritized in order to give a clear path of what the project should achieve. The project deliverables and timelines should be well spelt out (</a:t>
            </a:r>
            <a:r>
              <a:rPr lang="en-ZA" dirty="0" err="1"/>
              <a:t>Kulathumani</a:t>
            </a:r>
            <a:r>
              <a:rPr lang="en-ZA" dirty="0"/>
              <a:t>, 2018). </a:t>
            </a:r>
            <a:endParaRPr lang="en-ZA" dirty="0" smtClean="0"/>
          </a:p>
          <a:p>
            <a:r>
              <a:rPr lang="en-ZA" dirty="0" smtClean="0"/>
              <a:t>With </a:t>
            </a:r>
            <a:r>
              <a:rPr lang="en-ZA" dirty="0"/>
              <a:t>detailed project schedule, it becomes easier to break up each deliverable into manageable project tasks. It will also be important to specify the due dates for tasks and the individuals responsible. </a:t>
            </a:r>
            <a:endParaRPr lang="en-ZA" dirty="0" smtClean="0"/>
          </a:p>
          <a:p>
            <a:r>
              <a:rPr lang="en-ZA" dirty="0" smtClean="0"/>
              <a:t>These </a:t>
            </a:r>
            <a:r>
              <a:rPr lang="en-ZA" dirty="0"/>
              <a:t>people have to identify their spelt out roles to avoid misunderstandings in future.  The other component will be to create project schedules either through combining lists, cards or boards. The roles and responsibilities for every task has to be defined stating who is responsible for what and who reports to who. </a:t>
            </a:r>
            <a:endParaRPr lang="en-ZA" dirty="0" smtClean="0"/>
          </a:p>
          <a:p>
            <a:r>
              <a:rPr lang="en-ZA" dirty="0" smtClean="0"/>
              <a:t>Defining </a:t>
            </a:r>
            <a:r>
              <a:rPr lang="en-ZA" dirty="0"/>
              <a:t>roles, responsibilities, and reporting structures ensure everyone knows what’s required of them and remains accountable throughout the project planning phase. Other strategies include drawing up project costs, developing a communication plan and having the right processes and systems for project management. </a:t>
            </a:r>
            <a:endParaRPr lang="en-US" dirty="0"/>
          </a:p>
        </p:txBody>
      </p:sp>
    </p:spTree>
    <p:extLst>
      <p:ext uri="{BB962C8B-B14F-4D97-AF65-F5344CB8AC3E}">
        <p14:creationId xmlns:p14="http://schemas.microsoft.com/office/powerpoint/2010/main" val="40690456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605</TotalTime>
  <Words>1240</Words>
  <Application>Microsoft Office PowerPoint</Application>
  <PresentationFormat>Custom</PresentationFormat>
  <Paragraphs>89</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Apex</vt:lpstr>
      <vt:lpstr>PowerPoint Presentation</vt:lpstr>
      <vt:lpstr>Principles of different approaches, theories and models of organisational and human behaviour that illustrate the factors that can influence how individuals, groups and teams contribute to organisational success </vt:lpstr>
      <vt:lpstr> Main drivers of change in organisations and models  explaining how people might experience change </vt:lpstr>
      <vt:lpstr>Steps that can be taken to increase diversity and inclusion in your work, and the implications for a positive and inclusive culture of not taking these steps</vt:lpstr>
      <vt:lpstr> The positive and negative ways in which people practices can affect organizational culture and behaviours.  </vt:lpstr>
      <vt:lpstr>The importance of wellbeing in the workplace and identification of the different factors affecting wellbeing that can impact physically and psychologically </vt:lpstr>
      <vt:lpstr>Strategic and operational links and support between people practice and other organisational functions.</vt:lpstr>
      <vt:lpstr>The principles of different approaches of engaging with internal customers to establish their needs</vt:lpstr>
      <vt:lpstr>Key components of project planning strategies that can be used for ensuring projects are delivered in line with customer requirements</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perception of entrepreneurial leadership competencies and the acquisition of them by CEO’s in Luxemburg’s small enterprises.”</dc:title>
  <dc:creator>Windows User</dc:creator>
  <cp:lastModifiedBy>ADWI</cp:lastModifiedBy>
  <cp:revision>68</cp:revision>
  <dcterms:created xsi:type="dcterms:W3CDTF">2023-01-10T11:53:10Z</dcterms:created>
  <dcterms:modified xsi:type="dcterms:W3CDTF">2023-03-10T14:38:25Z</dcterms:modified>
</cp:coreProperties>
</file>