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notesMasterIdLst>
    <p:notesMasterId r:id="rId1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1815" autoAdjust="0"/>
  </p:normalViewPr>
  <p:slideViewPr>
    <p:cSldViewPr snapToGrid="0">
      <p:cViewPr varScale="1">
        <p:scale>
          <a:sx n="63" d="100"/>
          <a:sy n="63" d="100"/>
        </p:scale>
        <p:origin x="-372" y="-11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6DC55C-FA4B-4B90-BCDD-94513F351BAF}" type="datetimeFigureOut">
              <a:rPr lang="en-US" smtClean="0"/>
              <a:t>18-Jan-23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A680AD-4D9D-4712-85D5-5AC3C4C69B0D}" type="slidenum">
              <a:rPr lang="en-US" smtClean="0"/>
              <a:t>‹#›</a:t>
            </a:fld>
            <a:endParaRPr lang="en-US"/>
          </a:p>
        </p:txBody>
      </p:sp>
    </p:spTree>
    <p:extLst>
      <p:ext uri="{BB962C8B-B14F-4D97-AF65-F5344CB8AC3E}">
        <p14:creationId xmlns:p14="http://schemas.microsoft.com/office/powerpoint/2010/main" val="9937482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A0A680AD-4D9D-4712-85D5-5AC3C4C69B0D}" type="slidenum">
              <a:rPr lang="en-US" smtClean="0"/>
              <a:t>1</a:t>
            </a:fld>
            <a:endParaRPr lang="en-US"/>
          </a:p>
        </p:txBody>
      </p:sp>
    </p:spTree>
    <p:extLst>
      <p:ext uri="{BB962C8B-B14F-4D97-AF65-F5344CB8AC3E}">
        <p14:creationId xmlns:p14="http://schemas.microsoft.com/office/powerpoint/2010/main" val="2597719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562707" y="1371600"/>
            <a:ext cx="109728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48A87A34-81AB-432B-8DAE-1953F412C126}" type="datetimeFigureOut">
              <a:rPr lang="en-US" smtClean="0"/>
              <a:t>18-Jan-23</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a:lstStyle/>
          <a:p>
            <a:fld id="{6D22F896-40B5-4ADD-8801-0D06FADFA095}" type="slidenum">
              <a:rPr lang="en-US" smtClean="0"/>
              <a:t>‹#›</a:t>
            </a:fld>
            <a:endParaRPr lang="en-US" dirty="0"/>
          </a:p>
        </p:txBody>
      </p:sp>
      <p:sp>
        <p:nvSpPr>
          <p:cNvPr id="9" name="Subtitle 8"/>
          <p:cNvSpPr>
            <a:spLocks noGrp="1"/>
          </p:cNvSpPr>
          <p:nvPr>
            <p:ph type="subTitle" idx="1"/>
          </p:nvPr>
        </p:nvSpPr>
        <p:spPr>
          <a:xfrm>
            <a:off x="1828800" y="3331698"/>
            <a:ext cx="85344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8A87A34-81AB-432B-8DAE-1953F412C126}" type="datetimeFigureOut">
              <a:rPr lang="en-US" smtClean="0"/>
              <a:t>18-Jan-23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8A87A34-81AB-432B-8DAE-1953F412C126}" type="datetimeFigureOut">
              <a:rPr lang="en-US" smtClean="0"/>
              <a:t>18-Jan-23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8A87A34-81AB-432B-8DAE-1953F412C126}" type="datetimeFigureOut">
              <a:rPr lang="en-US" smtClean="0"/>
              <a:t>18-Jan-23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33600" y="609600"/>
            <a:ext cx="94488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133600" y="2507786"/>
            <a:ext cx="94488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18-Jan-23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66400" y="6416676"/>
            <a:ext cx="1016000" cy="365125"/>
          </a:xfrm>
        </p:spPr>
        <p:txBody>
          <a:bodyPr/>
          <a:lstStyle/>
          <a:p>
            <a:fld id="{6D22F896-40B5-4ADD-8801-0D06FADFA095}"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600201"/>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600201"/>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8A87A34-81AB-432B-8DAE-1953F412C126}" type="datetimeFigureOut">
              <a:rPr lang="en-US" smtClean="0"/>
              <a:t>18-Jan-23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535113"/>
            <a:ext cx="5386917"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8" y="1535113"/>
            <a:ext cx="5389033"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362201"/>
            <a:ext cx="5386917"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362201"/>
            <a:ext cx="5389033"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8A87A34-81AB-432B-8DAE-1953F412C126}" type="datetimeFigureOut">
              <a:rPr lang="en-US" smtClean="0"/>
              <a:t>18-Jan-23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8A87A34-81AB-432B-8DAE-1953F412C126}" type="datetimeFigureOut">
              <a:rPr lang="en-US" smtClean="0"/>
              <a:t>18-Jan-23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18-Jan-23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09601" y="1524001"/>
            <a:ext cx="4011084"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766733" y="273051"/>
            <a:ext cx="6815667"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8A87A34-81AB-432B-8DAE-1953F412C126}" type="datetimeFigureOut">
              <a:rPr lang="en-US" smtClean="0"/>
              <a:t>18-Jan-23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38400" y="609600"/>
            <a:ext cx="73152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2438400" y="1831975"/>
            <a:ext cx="73152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2438400" y="1166787"/>
            <a:ext cx="73152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18-Jan-23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09600" y="1600200"/>
            <a:ext cx="109728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 y="6416676"/>
            <a:ext cx="28448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48A87A34-81AB-432B-8DAE-1953F412C126}" type="datetimeFigureOut">
              <a:rPr lang="en-US" smtClean="0"/>
              <a:pPr/>
              <a:t>18-Jan-23</a:t>
            </a:fld>
            <a:endParaRPr lang="en-US" dirty="0"/>
          </a:p>
        </p:txBody>
      </p:sp>
      <p:sp>
        <p:nvSpPr>
          <p:cNvPr id="3" name="Footer Placeholder 2"/>
          <p:cNvSpPr>
            <a:spLocks noGrp="1"/>
          </p:cNvSpPr>
          <p:nvPr>
            <p:ph type="ftr" sz="quarter" idx="3"/>
          </p:nvPr>
        </p:nvSpPr>
        <p:spPr>
          <a:xfrm>
            <a:off x="4165600" y="6416676"/>
            <a:ext cx="38608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dirty="0"/>
          </a:p>
        </p:txBody>
      </p:sp>
      <p:sp>
        <p:nvSpPr>
          <p:cNvPr id="23" name="Slide Number Placeholder 22"/>
          <p:cNvSpPr>
            <a:spLocks noGrp="1"/>
          </p:cNvSpPr>
          <p:nvPr>
            <p:ph type="sldNum" sz="quarter" idx="4"/>
          </p:nvPr>
        </p:nvSpPr>
        <p:spPr>
          <a:xfrm>
            <a:off x="10566400" y="6416676"/>
            <a:ext cx="1016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6D22F896-40B5-4ADD-8801-0D06FADFA095}"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0932" y="176558"/>
            <a:ext cx="10517187" cy="372082"/>
          </a:xfrm>
        </p:spPr>
        <p:txBody>
          <a:bodyPr>
            <a:normAutofit fontScale="90000"/>
          </a:bodyPr>
          <a:lstStyle/>
          <a:p>
            <a:pPr algn="ctr"/>
            <a:endParaRPr lang="en-US" dirty="0"/>
          </a:p>
        </p:txBody>
      </p:sp>
      <p:sp>
        <p:nvSpPr>
          <p:cNvPr id="3" name="Content Placeholder 2"/>
          <p:cNvSpPr>
            <a:spLocks noGrp="1"/>
          </p:cNvSpPr>
          <p:nvPr>
            <p:ph idx="1"/>
          </p:nvPr>
        </p:nvSpPr>
        <p:spPr>
          <a:xfrm>
            <a:off x="1141412" y="1600200"/>
            <a:ext cx="9905999" cy="4907279"/>
          </a:xfrm>
        </p:spPr>
        <p:txBody>
          <a:bodyPr>
            <a:normAutofit/>
          </a:bodyPr>
          <a:lstStyle/>
          <a:p>
            <a:endParaRPr lang="en-US" dirty="0"/>
          </a:p>
        </p:txBody>
      </p:sp>
      <p:pic>
        <p:nvPicPr>
          <p:cNvPr id="1026" name="Picture 2" descr="C:\Users\ADWI\Desktop\index.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8240" y="1600200"/>
            <a:ext cx="10576560" cy="49377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38535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196948"/>
            <a:ext cx="9905998" cy="576775"/>
          </a:xfrm>
        </p:spPr>
        <p:txBody>
          <a:bodyPr>
            <a:normAutofit fontScale="90000"/>
          </a:bodyPr>
          <a:lstStyle/>
          <a:p>
            <a:pPr algn="ctr"/>
            <a:r>
              <a:rPr lang="en-US" dirty="0" smtClean="0"/>
              <a:t>Way forward</a:t>
            </a:r>
            <a:endParaRPr lang="en-US" dirty="0"/>
          </a:p>
        </p:txBody>
      </p:sp>
      <p:sp>
        <p:nvSpPr>
          <p:cNvPr id="3" name="Content Placeholder 2"/>
          <p:cNvSpPr>
            <a:spLocks noGrp="1"/>
          </p:cNvSpPr>
          <p:nvPr>
            <p:ph idx="1"/>
          </p:nvPr>
        </p:nvSpPr>
        <p:spPr>
          <a:xfrm>
            <a:off x="436098" y="773722"/>
            <a:ext cx="11282290" cy="5613009"/>
          </a:xfrm>
        </p:spPr>
        <p:txBody>
          <a:bodyPr>
            <a:normAutofit lnSpcReduction="10000"/>
          </a:bodyPr>
          <a:lstStyle/>
          <a:p>
            <a:r>
              <a:rPr lang="en-US" sz="3200" dirty="0">
                <a:effectLst/>
              </a:rPr>
              <a:t>As the top management of </a:t>
            </a:r>
            <a:r>
              <a:rPr lang="en-US" sz="3200" dirty="0" smtClean="0">
                <a:effectLst/>
              </a:rPr>
              <a:t>a company</a:t>
            </a:r>
            <a:r>
              <a:rPr lang="en-US" sz="3200" dirty="0">
                <a:effectLst/>
              </a:rPr>
              <a:t>, it is important to know that as the company continues to become more reliant on technology, sensitive data on clients will need to be stored in cloud storage. </a:t>
            </a:r>
            <a:endParaRPr lang="en-US" sz="3200" dirty="0" smtClean="0">
              <a:effectLst/>
            </a:endParaRPr>
          </a:p>
          <a:p>
            <a:r>
              <a:rPr lang="en-US" sz="3200" dirty="0" smtClean="0">
                <a:effectLst/>
              </a:rPr>
              <a:t>This </a:t>
            </a:r>
            <a:r>
              <a:rPr lang="en-US" sz="3200" dirty="0">
                <a:effectLst/>
              </a:rPr>
              <a:t>combined with the usage of components like smartphones, internet of things and artificial intelligence means that there is no option other than the company adopting a comprehensive security policy. </a:t>
            </a:r>
            <a:endParaRPr lang="en-US" sz="3200" dirty="0" smtClean="0">
              <a:effectLst/>
            </a:endParaRPr>
          </a:p>
          <a:p>
            <a:r>
              <a:rPr lang="en-US" sz="3200" dirty="0" smtClean="0">
                <a:effectLst/>
              </a:rPr>
              <a:t>This </a:t>
            </a:r>
            <a:r>
              <a:rPr lang="en-US" sz="3200" dirty="0">
                <a:effectLst/>
              </a:rPr>
              <a:t>will go a long way into ensuring that the business remains operational and continues to function therefore averting losses. </a:t>
            </a:r>
          </a:p>
          <a:p>
            <a:endParaRPr lang="en-US" dirty="0"/>
          </a:p>
        </p:txBody>
      </p:sp>
    </p:spTree>
    <p:extLst>
      <p:ext uri="{BB962C8B-B14F-4D97-AF65-F5344CB8AC3E}">
        <p14:creationId xmlns:p14="http://schemas.microsoft.com/office/powerpoint/2010/main" val="28370640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98474"/>
            <a:ext cx="9905998" cy="506437"/>
          </a:xfrm>
        </p:spPr>
        <p:txBody>
          <a:bodyPr>
            <a:normAutofit fontScale="90000"/>
          </a:bodyPr>
          <a:lstStyle/>
          <a:p>
            <a:pPr algn="ctr"/>
            <a:r>
              <a:rPr lang="en-US" dirty="0" smtClean="0"/>
              <a:t>Conclusion </a:t>
            </a:r>
            <a:endParaRPr lang="en-US" dirty="0"/>
          </a:p>
        </p:txBody>
      </p:sp>
      <p:sp>
        <p:nvSpPr>
          <p:cNvPr id="3" name="Content Placeholder 2"/>
          <p:cNvSpPr>
            <a:spLocks noGrp="1"/>
          </p:cNvSpPr>
          <p:nvPr>
            <p:ph idx="1"/>
          </p:nvPr>
        </p:nvSpPr>
        <p:spPr>
          <a:xfrm>
            <a:off x="351692" y="604911"/>
            <a:ext cx="11535508" cy="6035040"/>
          </a:xfrm>
        </p:spPr>
        <p:txBody>
          <a:bodyPr>
            <a:normAutofit fontScale="62500" lnSpcReduction="20000"/>
          </a:bodyPr>
          <a:lstStyle/>
          <a:p>
            <a:r>
              <a:rPr lang="en-US" sz="3800" dirty="0">
                <a:effectLst/>
              </a:rPr>
              <a:t>There is a need for a</a:t>
            </a:r>
            <a:r>
              <a:rPr lang="en-US" sz="3800" dirty="0" smtClean="0">
                <a:effectLst/>
              </a:rPr>
              <a:t> </a:t>
            </a:r>
            <a:r>
              <a:rPr lang="en-US" sz="3800" dirty="0">
                <a:effectLst/>
              </a:rPr>
              <a:t>company </a:t>
            </a:r>
            <a:r>
              <a:rPr lang="en-US" sz="3800" dirty="0" smtClean="0">
                <a:effectLst/>
              </a:rPr>
              <a:t>to take a </a:t>
            </a:r>
            <a:r>
              <a:rPr lang="en-US" sz="3800" dirty="0">
                <a:effectLst/>
              </a:rPr>
              <a:t>firm stance on data privacy and security at a</a:t>
            </a:r>
            <a:r>
              <a:rPr lang="en-US" sz="3800" dirty="0" smtClean="0">
                <a:effectLst/>
              </a:rPr>
              <a:t> time </a:t>
            </a:r>
            <a:r>
              <a:rPr lang="en-US" sz="3800" dirty="0">
                <a:effectLst/>
              </a:rPr>
              <a:t>when data breaches have become commonplace.  </a:t>
            </a:r>
            <a:endParaRPr lang="en-US" sz="3800" dirty="0" smtClean="0">
              <a:effectLst/>
            </a:endParaRPr>
          </a:p>
          <a:p>
            <a:r>
              <a:rPr lang="en-US" sz="3800" dirty="0" smtClean="0">
                <a:effectLst/>
              </a:rPr>
              <a:t>By </a:t>
            </a:r>
            <a:r>
              <a:rPr lang="en-US" sz="3800" dirty="0">
                <a:effectLst/>
              </a:rPr>
              <a:t>adopting these comprehensive policies the company will be saving itself not only from financial losses but also reputational losses. </a:t>
            </a:r>
            <a:endParaRPr lang="en-US" sz="3800" dirty="0" smtClean="0">
              <a:effectLst/>
            </a:endParaRPr>
          </a:p>
          <a:p>
            <a:r>
              <a:rPr lang="en-US" sz="3800" dirty="0" smtClean="0">
                <a:effectLst/>
              </a:rPr>
              <a:t>Once </a:t>
            </a:r>
            <a:r>
              <a:rPr lang="en-US" sz="3800" dirty="0">
                <a:effectLst/>
              </a:rPr>
              <a:t>these policies are implemented, employees will be able to understand information security risks and be able to implement the recommendations in the hopes of defending themselves as well as the company from cyber-attacks and data </a:t>
            </a:r>
            <a:r>
              <a:rPr lang="en-US" sz="3800" dirty="0" smtClean="0">
                <a:effectLst/>
              </a:rPr>
              <a:t>breaches (</a:t>
            </a:r>
            <a:r>
              <a:rPr lang="en-US" sz="4000" dirty="0" smtClean="0">
                <a:effectLst/>
              </a:rPr>
              <a:t>Whitman &amp; </a:t>
            </a:r>
            <a:r>
              <a:rPr lang="en-US" sz="4000" dirty="0" err="1">
                <a:effectLst/>
              </a:rPr>
              <a:t>Mattford</a:t>
            </a:r>
            <a:r>
              <a:rPr lang="en-US" sz="4000" dirty="0">
                <a:effectLst/>
              </a:rPr>
              <a:t>, </a:t>
            </a:r>
            <a:r>
              <a:rPr lang="en-US" sz="4000" dirty="0" smtClean="0">
                <a:effectLst/>
              </a:rPr>
              <a:t>2019)</a:t>
            </a:r>
            <a:r>
              <a:rPr lang="en-US" sz="3800" dirty="0" smtClean="0">
                <a:effectLst/>
              </a:rPr>
              <a:t>. </a:t>
            </a:r>
          </a:p>
          <a:p>
            <a:r>
              <a:rPr lang="en-US" sz="3800" dirty="0" smtClean="0">
                <a:effectLst/>
              </a:rPr>
              <a:t>Cyber </a:t>
            </a:r>
            <a:r>
              <a:rPr lang="en-US" sz="3800" dirty="0">
                <a:effectLst/>
              </a:rPr>
              <a:t>crime is becoming commonplace and sophisticated with information theft being the fastest growing field of cyber-crime. It is therefore important that any company and especially this one adopt these information security recommendations as a means of safeguarding itself</a:t>
            </a:r>
            <a:r>
              <a:rPr lang="en-US" sz="3800" dirty="0" smtClean="0">
                <a:effectLst/>
              </a:rPr>
              <a:t>.</a:t>
            </a:r>
          </a:p>
          <a:p>
            <a:r>
              <a:rPr lang="en-US" sz="3800" dirty="0" smtClean="0">
                <a:effectLst/>
              </a:rPr>
              <a:t> </a:t>
            </a:r>
            <a:r>
              <a:rPr lang="en-US" sz="3800" dirty="0">
                <a:effectLst/>
              </a:rPr>
              <a:t>It will therefore be beneficial that the company not only adopts these policy recommendations but also train the employees on the same so that they better understand their roles and responsibilities when it comes to upholding information security. </a:t>
            </a:r>
            <a:endParaRPr lang="en-US" sz="3800" dirty="0" smtClean="0">
              <a:effectLst/>
            </a:endParaRPr>
          </a:p>
          <a:p>
            <a:r>
              <a:rPr lang="en-US" sz="3800" dirty="0" smtClean="0">
                <a:effectLst/>
              </a:rPr>
              <a:t>Employees </a:t>
            </a:r>
            <a:r>
              <a:rPr lang="en-US" sz="3800" dirty="0">
                <a:effectLst/>
              </a:rPr>
              <a:t>will be better placed to understand proper cyber etiquette and what to do when the encounter attacks in their everyday </a:t>
            </a:r>
            <a:r>
              <a:rPr lang="en-US" sz="3800" dirty="0" smtClean="0">
                <a:effectLst/>
              </a:rPr>
              <a:t>operations </a:t>
            </a:r>
            <a:r>
              <a:rPr lang="en-US" sz="3600" dirty="0">
                <a:effectLst/>
              </a:rPr>
              <a:t>(Whitman &amp; </a:t>
            </a:r>
            <a:r>
              <a:rPr lang="en-US" sz="3600" dirty="0" err="1">
                <a:effectLst/>
              </a:rPr>
              <a:t>Mattford</a:t>
            </a:r>
            <a:r>
              <a:rPr lang="en-US" sz="3600" dirty="0">
                <a:effectLst/>
              </a:rPr>
              <a:t>, 2019). </a:t>
            </a:r>
          </a:p>
        </p:txBody>
      </p:sp>
    </p:spTree>
    <p:extLst>
      <p:ext uri="{BB962C8B-B14F-4D97-AF65-F5344CB8AC3E}">
        <p14:creationId xmlns:p14="http://schemas.microsoft.com/office/powerpoint/2010/main" val="31923725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126609"/>
            <a:ext cx="9905998" cy="520505"/>
          </a:xfrm>
        </p:spPr>
        <p:txBody>
          <a:bodyPr>
            <a:normAutofit fontScale="90000"/>
          </a:bodyPr>
          <a:lstStyle/>
          <a:p>
            <a:pPr algn="ctr"/>
            <a:r>
              <a:rPr lang="en-US" dirty="0" smtClean="0"/>
              <a:t>References </a:t>
            </a:r>
            <a:endParaRPr lang="en-US" dirty="0"/>
          </a:p>
        </p:txBody>
      </p:sp>
      <p:sp>
        <p:nvSpPr>
          <p:cNvPr id="3" name="Content Placeholder 2"/>
          <p:cNvSpPr>
            <a:spLocks noGrp="1"/>
          </p:cNvSpPr>
          <p:nvPr>
            <p:ph idx="1"/>
          </p:nvPr>
        </p:nvSpPr>
        <p:spPr>
          <a:xfrm>
            <a:off x="267286" y="647114"/>
            <a:ext cx="11619914" cy="5894363"/>
          </a:xfrm>
        </p:spPr>
        <p:txBody>
          <a:bodyPr>
            <a:normAutofit/>
          </a:bodyPr>
          <a:lstStyle/>
          <a:p>
            <a:pPr marL="0" indent="0" algn="just">
              <a:buNone/>
            </a:pPr>
            <a:r>
              <a:rPr lang="en-US" sz="2800" dirty="0" err="1">
                <a:effectLst/>
              </a:rPr>
              <a:t>Bayuk</a:t>
            </a:r>
            <a:r>
              <a:rPr lang="en-US" sz="2800" dirty="0">
                <a:effectLst/>
              </a:rPr>
              <a:t>, J. L. (2012). </a:t>
            </a:r>
            <a:r>
              <a:rPr lang="en-US" sz="2800" i="1" dirty="0">
                <a:effectLst/>
              </a:rPr>
              <a:t>Cyber security policy guidebook</a:t>
            </a:r>
            <a:r>
              <a:rPr lang="en-US" sz="2800" dirty="0">
                <a:effectLst/>
              </a:rPr>
              <a:t>. Hoboken, N.J: Wiley</a:t>
            </a:r>
            <a:r>
              <a:rPr lang="en-US" sz="2800" dirty="0" smtClean="0">
                <a:effectLst/>
              </a:rPr>
              <a:t>.</a:t>
            </a:r>
          </a:p>
          <a:p>
            <a:pPr marL="0" indent="0" algn="just">
              <a:buNone/>
            </a:pPr>
            <a:r>
              <a:rPr lang="en-US" sz="2800" dirty="0">
                <a:effectLst/>
              </a:rPr>
              <a:t>Ray, S., </a:t>
            </a:r>
            <a:r>
              <a:rPr lang="en-US" sz="2800" dirty="0" err="1">
                <a:effectLst/>
              </a:rPr>
              <a:t>Basak</a:t>
            </a:r>
            <a:r>
              <a:rPr lang="en-US" sz="2800" dirty="0">
                <a:effectLst/>
              </a:rPr>
              <a:t>, A., &amp; </a:t>
            </a:r>
            <a:r>
              <a:rPr lang="en-US" sz="2800" dirty="0" err="1">
                <a:effectLst/>
              </a:rPr>
              <a:t>Bhunia</a:t>
            </a:r>
            <a:r>
              <a:rPr lang="en-US" sz="2800" dirty="0">
                <a:effectLst/>
              </a:rPr>
              <a:t>, S. (2019). </a:t>
            </a:r>
            <a:r>
              <a:rPr lang="en-US" sz="2800" i="1" dirty="0">
                <a:effectLst/>
              </a:rPr>
              <a:t>Security policy in system-on-chip designs: </a:t>
            </a:r>
            <a:r>
              <a:rPr lang="en-US" sz="2800" i="1" dirty="0" smtClean="0">
                <a:effectLst/>
              </a:rPr>
              <a:t>	Specification</a:t>
            </a:r>
            <a:r>
              <a:rPr lang="en-US" sz="2800" i="1" dirty="0">
                <a:effectLst/>
              </a:rPr>
              <a:t>, implementation and verification</a:t>
            </a:r>
            <a:r>
              <a:rPr lang="en-US" sz="2800" dirty="0" smtClean="0">
                <a:effectLst/>
              </a:rPr>
              <a:t>.</a:t>
            </a:r>
          </a:p>
          <a:p>
            <a:pPr marL="0" indent="0" algn="just">
              <a:buNone/>
            </a:pPr>
            <a:r>
              <a:rPr lang="en-US" sz="2800" dirty="0">
                <a:effectLst/>
              </a:rPr>
              <a:t>Whitman, M. E., &amp; </a:t>
            </a:r>
            <a:r>
              <a:rPr lang="en-US" sz="2800" dirty="0" err="1">
                <a:effectLst/>
              </a:rPr>
              <a:t>Mattford</a:t>
            </a:r>
            <a:r>
              <a:rPr lang="en-US" sz="2800" dirty="0">
                <a:effectLst/>
              </a:rPr>
              <a:t>, H. J. (2019). </a:t>
            </a:r>
            <a:r>
              <a:rPr lang="en-US" sz="2800" i="1" dirty="0">
                <a:effectLst/>
              </a:rPr>
              <a:t>Management of information security</a:t>
            </a:r>
            <a:r>
              <a:rPr lang="en-US" sz="2800" dirty="0" smtClean="0">
                <a:effectLst/>
              </a:rPr>
              <a:t>.</a:t>
            </a:r>
          </a:p>
          <a:p>
            <a:pPr marL="0" indent="0" algn="just">
              <a:buNone/>
            </a:pPr>
            <a:r>
              <a:rPr lang="en-US" sz="2800" dirty="0" err="1">
                <a:effectLst/>
              </a:rPr>
              <a:t>Yeluri</a:t>
            </a:r>
            <a:r>
              <a:rPr lang="en-US" sz="2800" dirty="0">
                <a:effectLst/>
              </a:rPr>
              <a:t>, R., &amp; Castro-Leon, E. (2014). </a:t>
            </a:r>
            <a:r>
              <a:rPr lang="en-US" sz="2800" i="1" dirty="0">
                <a:effectLst/>
              </a:rPr>
              <a:t>Building the infrastructure for cloud security: </a:t>
            </a:r>
            <a:r>
              <a:rPr lang="en-US" sz="2800" i="1" dirty="0" smtClean="0">
                <a:effectLst/>
              </a:rPr>
              <a:t>	A </a:t>
            </a:r>
            <a:r>
              <a:rPr lang="en-US" sz="2800" i="1" dirty="0">
                <a:effectLst/>
              </a:rPr>
              <a:t>solutions view</a:t>
            </a:r>
            <a:r>
              <a:rPr lang="en-US" sz="2800" dirty="0">
                <a:effectLst/>
              </a:rPr>
              <a:t>. (Springer eBooks.)</a:t>
            </a:r>
            <a:endParaRPr lang="en-US" sz="2800" dirty="0"/>
          </a:p>
        </p:txBody>
      </p:sp>
    </p:spTree>
    <p:extLst>
      <p:ext uri="{BB962C8B-B14F-4D97-AF65-F5344CB8AC3E}">
        <p14:creationId xmlns:p14="http://schemas.microsoft.com/office/powerpoint/2010/main" val="24015242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205740"/>
            <a:ext cx="9905998" cy="723900"/>
          </a:xfrm>
        </p:spPr>
        <p:txBody>
          <a:bodyPr/>
          <a:lstStyle/>
          <a:p>
            <a:pPr algn="ctr"/>
            <a:r>
              <a:rPr lang="en-US" dirty="0" smtClean="0"/>
              <a:t>Why a security policy?</a:t>
            </a:r>
            <a:endParaRPr lang="en-US" dirty="0"/>
          </a:p>
        </p:txBody>
      </p:sp>
      <p:sp>
        <p:nvSpPr>
          <p:cNvPr id="3" name="Content Placeholder 2"/>
          <p:cNvSpPr>
            <a:spLocks noGrp="1"/>
          </p:cNvSpPr>
          <p:nvPr>
            <p:ph idx="1"/>
          </p:nvPr>
        </p:nvSpPr>
        <p:spPr>
          <a:xfrm>
            <a:off x="624840" y="1051560"/>
            <a:ext cx="11018520" cy="5554980"/>
          </a:xfrm>
        </p:spPr>
        <p:txBody>
          <a:bodyPr>
            <a:normAutofit fontScale="70000" lnSpcReduction="20000"/>
          </a:bodyPr>
          <a:lstStyle/>
          <a:p>
            <a:r>
              <a:rPr lang="en-US" dirty="0">
                <a:effectLst/>
              </a:rPr>
              <a:t>An institution should have an elaborate security plan where the security strategy is discussed and approved by the top level management and cascaded to employees to </a:t>
            </a:r>
            <a:r>
              <a:rPr lang="en-US" dirty="0" smtClean="0">
                <a:effectLst/>
              </a:rPr>
              <a:t>follow (</a:t>
            </a:r>
            <a:r>
              <a:rPr lang="en-US" dirty="0" err="1" smtClean="0">
                <a:effectLst/>
              </a:rPr>
              <a:t>Bayuk</a:t>
            </a:r>
            <a:r>
              <a:rPr lang="en-US" dirty="0">
                <a:effectLst/>
              </a:rPr>
              <a:t>, </a:t>
            </a:r>
            <a:r>
              <a:rPr lang="en-US" dirty="0" smtClean="0">
                <a:effectLst/>
              </a:rPr>
              <a:t>2012). </a:t>
            </a:r>
          </a:p>
          <a:p>
            <a:r>
              <a:rPr lang="en-US" dirty="0" smtClean="0">
                <a:effectLst/>
              </a:rPr>
              <a:t>The </a:t>
            </a:r>
            <a:r>
              <a:rPr lang="en-US" dirty="0">
                <a:effectLst/>
              </a:rPr>
              <a:t>security policy acts as </a:t>
            </a:r>
            <a:r>
              <a:rPr lang="en-US" dirty="0" smtClean="0">
                <a:effectLst/>
              </a:rPr>
              <a:t>a</a:t>
            </a:r>
          </a:p>
          <a:p>
            <a:pPr marL="137160" indent="0">
              <a:buNone/>
            </a:pPr>
            <a:r>
              <a:rPr lang="en-US" dirty="0" smtClean="0">
                <a:effectLst/>
              </a:rPr>
              <a:t> </a:t>
            </a:r>
            <a:r>
              <a:rPr lang="en-US" dirty="0">
                <a:effectLst/>
              </a:rPr>
              <a:t>blueprint for the entire </a:t>
            </a:r>
            <a:endParaRPr lang="en-US" dirty="0" smtClean="0">
              <a:effectLst/>
            </a:endParaRPr>
          </a:p>
          <a:p>
            <a:pPr marL="137160" indent="0">
              <a:buNone/>
            </a:pPr>
            <a:r>
              <a:rPr lang="en-US" dirty="0" smtClean="0">
                <a:effectLst/>
              </a:rPr>
              <a:t>institution </a:t>
            </a:r>
            <a:r>
              <a:rPr lang="en-US" dirty="0">
                <a:effectLst/>
              </a:rPr>
              <a:t>security program</a:t>
            </a:r>
            <a:r>
              <a:rPr lang="en-US" dirty="0" smtClean="0">
                <a:effectLst/>
              </a:rPr>
              <a:t>.</a:t>
            </a:r>
          </a:p>
          <a:p>
            <a:endParaRPr lang="en-US" dirty="0"/>
          </a:p>
          <a:p>
            <a:endParaRPr lang="en-US" dirty="0" smtClean="0">
              <a:effectLst/>
            </a:endParaRPr>
          </a:p>
          <a:p>
            <a:endParaRPr lang="en-US" dirty="0"/>
          </a:p>
          <a:p>
            <a:endParaRPr lang="en-US" dirty="0" smtClean="0">
              <a:effectLst/>
            </a:endParaRPr>
          </a:p>
          <a:p>
            <a:endParaRPr lang="en-US" dirty="0" smtClean="0"/>
          </a:p>
          <a:p>
            <a:r>
              <a:rPr lang="en-US" dirty="0" smtClean="0">
                <a:effectLst/>
              </a:rPr>
              <a:t> </a:t>
            </a:r>
            <a:r>
              <a:rPr lang="en-US" dirty="0">
                <a:effectLst/>
              </a:rPr>
              <a:t>It acts as the strategic plan for implementing security in an institution. The company </a:t>
            </a:r>
            <a:r>
              <a:rPr lang="en-US" dirty="0" smtClean="0">
                <a:effectLst/>
              </a:rPr>
              <a:t>should </a:t>
            </a:r>
            <a:r>
              <a:rPr lang="en-US" dirty="0">
                <a:effectLst/>
              </a:rPr>
              <a:t>have a system specific policy and an issue specific policy. The former will be concerned with the computer systems in the company while the later will focus on more certain functional aspects that need extra attention in the company. </a:t>
            </a:r>
            <a:endParaRPr lang="en-US" dirty="0" smtClean="0">
              <a:effectLst/>
            </a:endParaRPr>
          </a:p>
          <a:p>
            <a:r>
              <a:rPr lang="en-US" dirty="0" smtClean="0">
                <a:effectLst/>
              </a:rPr>
              <a:t>Some </a:t>
            </a:r>
            <a:r>
              <a:rPr lang="en-US" dirty="0">
                <a:effectLst/>
              </a:rPr>
              <a:t>of the policies under this will include email policy, physical security policy, change management policy, acceptable use policy, access control policy and vulnerability management policy. </a:t>
            </a:r>
            <a:r>
              <a:rPr lang="en-US" dirty="0"/>
              <a:t>Security Policy </a:t>
            </a:r>
          </a:p>
          <a:p>
            <a:endParaRPr lang="en-US" dirty="0">
              <a:effectLst/>
            </a:endParaRPr>
          </a:p>
          <a:p>
            <a:endParaRPr lang="en-US" dirty="0"/>
          </a:p>
        </p:txBody>
      </p:sp>
      <p:pic>
        <p:nvPicPr>
          <p:cNvPr id="2050" name="Picture 2" descr="C:\Users\ADWI\Desktop\index.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67852" y="2292398"/>
            <a:ext cx="6291587" cy="16547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40149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228600"/>
            <a:ext cx="9905998" cy="777240"/>
          </a:xfrm>
        </p:spPr>
        <p:txBody>
          <a:bodyPr/>
          <a:lstStyle/>
          <a:p>
            <a:pPr algn="ctr"/>
            <a:r>
              <a:rPr lang="en-US" dirty="0" smtClean="0"/>
              <a:t>Components of a security policy </a:t>
            </a:r>
            <a:endParaRPr lang="en-US" dirty="0"/>
          </a:p>
        </p:txBody>
      </p:sp>
      <p:sp>
        <p:nvSpPr>
          <p:cNvPr id="3" name="Content Placeholder 2"/>
          <p:cNvSpPr>
            <a:spLocks noGrp="1"/>
          </p:cNvSpPr>
          <p:nvPr>
            <p:ph idx="1"/>
          </p:nvPr>
        </p:nvSpPr>
        <p:spPr>
          <a:xfrm>
            <a:off x="274320" y="1005840"/>
            <a:ext cx="11704320" cy="5509260"/>
          </a:xfrm>
        </p:spPr>
        <p:txBody>
          <a:bodyPr>
            <a:normAutofit fontScale="77500" lnSpcReduction="20000"/>
          </a:bodyPr>
          <a:lstStyle/>
          <a:p>
            <a:r>
              <a:rPr lang="en-US" b="1" dirty="0" smtClean="0">
                <a:effectLst/>
              </a:rPr>
              <a:t>Security </a:t>
            </a:r>
            <a:r>
              <a:rPr lang="en-US" b="1" dirty="0">
                <a:effectLst/>
              </a:rPr>
              <a:t>standards</a:t>
            </a:r>
            <a:endParaRPr lang="en-US" dirty="0">
              <a:effectLst/>
            </a:endParaRPr>
          </a:p>
          <a:p>
            <a:r>
              <a:rPr lang="en-US" b="1" dirty="0">
                <a:effectLst/>
              </a:rPr>
              <a:t>	</a:t>
            </a:r>
            <a:r>
              <a:rPr lang="en-US" dirty="0">
                <a:effectLst/>
              </a:rPr>
              <a:t>These are the rules, instructions and actions that are needed in order to realize objectives and goals that have been laid down by the top </a:t>
            </a:r>
            <a:r>
              <a:rPr lang="en-US" dirty="0" smtClean="0">
                <a:effectLst/>
              </a:rPr>
              <a:t>management (Ray</a:t>
            </a:r>
            <a:r>
              <a:rPr lang="en-US" dirty="0">
                <a:effectLst/>
              </a:rPr>
              <a:t>, </a:t>
            </a:r>
            <a:r>
              <a:rPr lang="en-US" dirty="0" err="1" smtClean="0">
                <a:effectLst/>
              </a:rPr>
              <a:t>Basak</a:t>
            </a:r>
            <a:r>
              <a:rPr lang="en-US" dirty="0">
                <a:effectLst/>
              </a:rPr>
              <a:t> </a:t>
            </a:r>
            <a:r>
              <a:rPr lang="en-US" dirty="0" smtClean="0">
                <a:effectLst/>
              </a:rPr>
              <a:t>&amp; </a:t>
            </a:r>
            <a:r>
              <a:rPr lang="en-US" dirty="0" err="1">
                <a:effectLst/>
              </a:rPr>
              <a:t>Bhunia</a:t>
            </a:r>
            <a:r>
              <a:rPr lang="en-US" dirty="0">
                <a:effectLst/>
              </a:rPr>
              <a:t>, </a:t>
            </a:r>
            <a:r>
              <a:rPr lang="en-US" dirty="0" smtClean="0">
                <a:effectLst/>
              </a:rPr>
              <a:t>2019</a:t>
            </a:r>
            <a:r>
              <a:rPr lang="en-US" dirty="0">
                <a:effectLst/>
              </a:rPr>
              <a:t>).</a:t>
            </a:r>
          </a:p>
          <a:p>
            <a:r>
              <a:rPr lang="en-US" b="1" dirty="0">
                <a:effectLst/>
              </a:rPr>
              <a:t>Baselines </a:t>
            </a:r>
            <a:endParaRPr lang="en-US" dirty="0">
              <a:effectLst/>
            </a:endParaRPr>
          </a:p>
          <a:p>
            <a:r>
              <a:rPr lang="en-US" b="1" dirty="0">
                <a:effectLst/>
              </a:rPr>
              <a:t>	</a:t>
            </a:r>
            <a:r>
              <a:rPr lang="en-US" dirty="0">
                <a:effectLst/>
              </a:rPr>
              <a:t>This is defined as the minimum level of security required. All systems in an organization are expected to comply with the bare minimum. To locate the systems that meet the baseline and those that do not, an evaluation has to be done regularly. These evaluations can be done by the security team or they can be done by outsourced third party consultants. </a:t>
            </a:r>
          </a:p>
          <a:p>
            <a:r>
              <a:rPr lang="en-US" b="1" dirty="0">
                <a:effectLst/>
              </a:rPr>
              <a:t>Guidelines</a:t>
            </a:r>
            <a:endParaRPr lang="en-US" dirty="0">
              <a:effectLst/>
            </a:endParaRPr>
          </a:p>
          <a:p>
            <a:r>
              <a:rPr lang="en-US" b="1" dirty="0">
                <a:effectLst/>
              </a:rPr>
              <a:t>	</a:t>
            </a:r>
            <a:r>
              <a:rPr lang="en-US" dirty="0">
                <a:effectLst/>
              </a:rPr>
              <a:t>These are the practical instructions for all the employees in an institution. They act as the operational guides on how to apply and enforce standards and baselines. Most of the time they tend to be flexible. </a:t>
            </a:r>
          </a:p>
          <a:p>
            <a:r>
              <a:rPr lang="en-US" b="1" dirty="0">
                <a:effectLst/>
              </a:rPr>
              <a:t>Procedures </a:t>
            </a:r>
            <a:endParaRPr lang="en-US" dirty="0">
              <a:effectLst/>
            </a:endParaRPr>
          </a:p>
          <a:p>
            <a:r>
              <a:rPr lang="en-US" b="1" dirty="0">
                <a:effectLst/>
              </a:rPr>
              <a:t>	</a:t>
            </a:r>
            <a:r>
              <a:rPr lang="en-US" dirty="0">
                <a:effectLst/>
              </a:rPr>
              <a:t>These illustrate step by step instructions on how a particular task is carried out.</a:t>
            </a:r>
          </a:p>
          <a:p>
            <a:endParaRPr lang="en-US" dirty="0"/>
          </a:p>
        </p:txBody>
      </p:sp>
    </p:spTree>
    <p:extLst>
      <p:ext uri="{BB962C8B-B14F-4D97-AF65-F5344CB8AC3E}">
        <p14:creationId xmlns:p14="http://schemas.microsoft.com/office/powerpoint/2010/main" val="2194287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0"/>
            <a:ext cx="9905998" cy="914400"/>
          </a:xfrm>
        </p:spPr>
        <p:txBody>
          <a:bodyPr/>
          <a:lstStyle/>
          <a:p>
            <a:pPr algn="ctr"/>
            <a:r>
              <a:rPr lang="en-US" dirty="0" smtClean="0"/>
              <a:t>How to go about a security policy </a:t>
            </a:r>
            <a:endParaRPr lang="en-US" dirty="0"/>
          </a:p>
        </p:txBody>
      </p:sp>
      <p:sp>
        <p:nvSpPr>
          <p:cNvPr id="3" name="Content Placeholder 2"/>
          <p:cNvSpPr>
            <a:spLocks noGrp="1"/>
          </p:cNvSpPr>
          <p:nvPr>
            <p:ph idx="1"/>
          </p:nvPr>
        </p:nvSpPr>
        <p:spPr>
          <a:xfrm>
            <a:off x="342900" y="914400"/>
            <a:ext cx="11635740" cy="5783580"/>
          </a:xfrm>
        </p:spPr>
        <p:txBody>
          <a:bodyPr>
            <a:normAutofit fontScale="92500" lnSpcReduction="20000"/>
          </a:bodyPr>
          <a:lstStyle/>
          <a:p>
            <a:r>
              <a:rPr lang="en-US" dirty="0">
                <a:effectLst/>
              </a:rPr>
              <a:t>The main aim of any security policy is to limit the need for trust in the system. </a:t>
            </a:r>
            <a:endParaRPr lang="en-US" dirty="0" smtClean="0">
              <a:effectLst/>
            </a:endParaRPr>
          </a:p>
          <a:p>
            <a:r>
              <a:rPr lang="en-US" dirty="0" smtClean="0">
                <a:effectLst/>
              </a:rPr>
              <a:t>It serves </a:t>
            </a:r>
            <a:r>
              <a:rPr lang="en-US" dirty="0">
                <a:effectLst/>
              </a:rPr>
              <a:t>to protect </a:t>
            </a:r>
            <a:r>
              <a:rPr lang="en-US" dirty="0" smtClean="0">
                <a:effectLst/>
              </a:rPr>
              <a:t>an </a:t>
            </a:r>
            <a:r>
              <a:rPr lang="en-US" dirty="0">
                <a:effectLst/>
              </a:rPr>
              <a:t>institution’s employees and the institution itself. </a:t>
            </a:r>
            <a:endParaRPr lang="en-US" dirty="0" smtClean="0">
              <a:effectLst/>
            </a:endParaRPr>
          </a:p>
          <a:p>
            <a:r>
              <a:rPr lang="en-US" dirty="0" smtClean="0">
                <a:effectLst/>
              </a:rPr>
              <a:t>To </a:t>
            </a:r>
            <a:r>
              <a:rPr lang="en-US" dirty="0">
                <a:effectLst/>
              </a:rPr>
              <a:t>realize the benefits of this security policy, the staff </a:t>
            </a:r>
            <a:r>
              <a:rPr lang="en-US" dirty="0" smtClean="0">
                <a:effectLst/>
              </a:rPr>
              <a:t>should be </a:t>
            </a:r>
            <a:r>
              <a:rPr lang="en-US" dirty="0">
                <a:effectLst/>
              </a:rPr>
              <a:t>informed of their roles, responsibilities and the expectations of the </a:t>
            </a:r>
            <a:r>
              <a:rPr lang="en-US" dirty="0" smtClean="0">
                <a:effectLst/>
              </a:rPr>
              <a:t>institution </a:t>
            </a:r>
            <a:r>
              <a:rPr lang="en-US" dirty="0">
                <a:effectLst/>
              </a:rPr>
              <a:t>(</a:t>
            </a:r>
            <a:r>
              <a:rPr lang="en-US" dirty="0" err="1">
                <a:effectLst/>
              </a:rPr>
              <a:t>Yeluri</a:t>
            </a:r>
            <a:r>
              <a:rPr lang="en-US">
                <a:effectLst/>
              </a:rPr>
              <a:t> &amp; Castro-Leon, 2014). </a:t>
            </a:r>
            <a:endParaRPr lang="en-US" dirty="0" smtClean="0">
              <a:effectLst/>
            </a:endParaRPr>
          </a:p>
          <a:p>
            <a:r>
              <a:rPr lang="en-US" dirty="0" smtClean="0">
                <a:effectLst/>
              </a:rPr>
              <a:t>The security policy should </a:t>
            </a:r>
            <a:r>
              <a:rPr lang="en-US" dirty="0">
                <a:effectLst/>
              </a:rPr>
              <a:t>be part of performance review. The employees who </a:t>
            </a:r>
            <a:r>
              <a:rPr lang="en-US" dirty="0" smtClean="0">
                <a:effectLst/>
              </a:rPr>
              <a:t>score </a:t>
            </a:r>
            <a:r>
              <a:rPr lang="en-US" dirty="0">
                <a:effectLst/>
              </a:rPr>
              <a:t>highly in adhering to the security policy </a:t>
            </a:r>
            <a:r>
              <a:rPr lang="en-US" dirty="0" smtClean="0">
                <a:effectLst/>
              </a:rPr>
              <a:t>should be </a:t>
            </a:r>
            <a:r>
              <a:rPr lang="en-US" dirty="0">
                <a:effectLst/>
              </a:rPr>
              <a:t>rewarded while those who will lag behind </a:t>
            </a:r>
            <a:r>
              <a:rPr lang="en-US" dirty="0" smtClean="0">
                <a:effectLst/>
              </a:rPr>
              <a:t>should be given </a:t>
            </a:r>
            <a:r>
              <a:rPr lang="en-US" dirty="0">
                <a:effectLst/>
              </a:rPr>
              <a:t>warnings and be retrained on security procedures.  </a:t>
            </a:r>
          </a:p>
          <a:p>
            <a:pPr lvl="0"/>
            <a:r>
              <a:rPr lang="en-US" dirty="0">
                <a:effectLst/>
              </a:rPr>
              <a:t>E</a:t>
            </a:r>
            <a:r>
              <a:rPr lang="en-US" dirty="0" smtClean="0">
                <a:effectLst/>
              </a:rPr>
              <a:t>mployees should be </a:t>
            </a:r>
            <a:r>
              <a:rPr lang="en-US" dirty="0">
                <a:effectLst/>
              </a:rPr>
              <a:t>given enough time to read and review all policies and regulations for which they will be held culpable. The staff </a:t>
            </a:r>
            <a:r>
              <a:rPr lang="en-US" dirty="0" smtClean="0">
                <a:effectLst/>
              </a:rPr>
              <a:t>should also </a:t>
            </a:r>
            <a:r>
              <a:rPr lang="en-US" dirty="0">
                <a:effectLst/>
              </a:rPr>
              <a:t>be given opportunities for asking questions and enquiring clarifications on any security policy in place. </a:t>
            </a:r>
          </a:p>
          <a:p>
            <a:pPr lvl="0"/>
            <a:r>
              <a:rPr lang="en-US" dirty="0" smtClean="0">
                <a:effectLst/>
              </a:rPr>
              <a:t>. </a:t>
            </a:r>
            <a:endParaRPr lang="en-US" dirty="0">
              <a:effectLst/>
            </a:endParaRPr>
          </a:p>
          <a:p>
            <a:endParaRPr lang="en-US" dirty="0"/>
          </a:p>
        </p:txBody>
      </p:sp>
    </p:spTree>
    <p:extLst>
      <p:ext uri="{BB962C8B-B14F-4D97-AF65-F5344CB8AC3E}">
        <p14:creationId xmlns:p14="http://schemas.microsoft.com/office/powerpoint/2010/main" val="22599273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140677"/>
            <a:ext cx="9905998" cy="604911"/>
          </a:xfrm>
        </p:spPr>
        <p:txBody>
          <a:bodyPr>
            <a:normAutofit fontScale="90000"/>
          </a:bodyPr>
          <a:lstStyle/>
          <a:p>
            <a:pPr algn="ctr"/>
            <a:r>
              <a:rPr lang="en-US" dirty="0" smtClean="0"/>
              <a:t>EXAMPLES OF a POLICY RECOMMENDATIONS </a:t>
            </a:r>
            <a:endParaRPr lang="en-US" dirty="0"/>
          </a:p>
        </p:txBody>
      </p:sp>
      <p:sp>
        <p:nvSpPr>
          <p:cNvPr id="3" name="Content Placeholder 2"/>
          <p:cNvSpPr>
            <a:spLocks noGrp="1"/>
          </p:cNvSpPr>
          <p:nvPr>
            <p:ph idx="1"/>
          </p:nvPr>
        </p:nvSpPr>
        <p:spPr>
          <a:xfrm>
            <a:off x="211015" y="872196"/>
            <a:ext cx="11816861" cy="5781821"/>
          </a:xfrm>
        </p:spPr>
        <p:txBody>
          <a:bodyPr>
            <a:normAutofit fontScale="92500" lnSpcReduction="10000"/>
          </a:bodyPr>
          <a:lstStyle/>
          <a:p>
            <a:pPr lvl="0"/>
            <a:r>
              <a:rPr lang="en-US" dirty="0">
                <a:effectLst/>
              </a:rPr>
              <a:t>When an employee stumbles on an incident, they will be tasked with ensuring that they report it to the security personnel. They will also be required to state the probable causes of the incident.</a:t>
            </a:r>
          </a:p>
          <a:p>
            <a:pPr lvl="0"/>
            <a:r>
              <a:rPr lang="en-US" dirty="0">
                <a:effectLst/>
              </a:rPr>
              <a:t>They will have to list all possible causes. </a:t>
            </a:r>
          </a:p>
          <a:p>
            <a:pPr lvl="0"/>
            <a:r>
              <a:rPr lang="en-US" dirty="0">
                <a:effectLst/>
              </a:rPr>
              <a:t>The employee being notified of the incident will note down the caller’s name, calling time, nature of the incident, equipment involved, location of the incident and how it was detected.</a:t>
            </a:r>
          </a:p>
          <a:p>
            <a:pPr lvl="0"/>
            <a:r>
              <a:rPr lang="en-US" dirty="0">
                <a:effectLst/>
              </a:rPr>
              <a:t>The employee in the security department will assess how critical is the case presented, severity of the probable impact and the system that has been targeted. </a:t>
            </a:r>
            <a:endParaRPr lang="en-US" dirty="0" smtClean="0">
              <a:effectLst/>
            </a:endParaRPr>
          </a:p>
          <a:p>
            <a:pPr lvl="0"/>
            <a:r>
              <a:rPr lang="en-US" dirty="0" smtClean="0">
                <a:effectLst/>
              </a:rPr>
              <a:t>The </a:t>
            </a:r>
            <a:r>
              <a:rPr lang="en-US" dirty="0">
                <a:effectLst/>
              </a:rPr>
              <a:t>security personnel will alert the response team who will then be expected to </a:t>
            </a:r>
            <a:r>
              <a:rPr lang="en-US" dirty="0" err="1">
                <a:effectLst/>
              </a:rPr>
              <a:t>analyse</a:t>
            </a:r>
            <a:r>
              <a:rPr lang="en-US" dirty="0">
                <a:effectLst/>
              </a:rPr>
              <a:t> the incident keenly. They will among others determine the type of data that is threatened, the impact of the mishap to the business, the targeted systems and the response that is needed. </a:t>
            </a:r>
          </a:p>
          <a:p>
            <a:endParaRPr lang="en-US" dirty="0"/>
          </a:p>
        </p:txBody>
      </p:sp>
    </p:spTree>
    <p:extLst>
      <p:ext uri="{BB962C8B-B14F-4D97-AF65-F5344CB8AC3E}">
        <p14:creationId xmlns:p14="http://schemas.microsoft.com/office/powerpoint/2010/main" val="34845290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Categorization of attacks </a:t>
            </a:r>
            <a:endParaRPr lang="en-US" dirty="0"/>
          </a:p>
        </p:txBody>
      </p:sp>
      <p:sp>
        <p:nvSpPr>
          <p:cNvPr id="3" name="Content Placeholder 2"/>
          <p:cNvSpPr>
            <a:spLocks noGrp="1"/>
          </p:cNvSpPr>
          <p:nvPr>
            <p:ph sz="quarter" idx="2"/>
          </p:nvPr>
        </p:nvSpPr>
        <p:spPr>
          <a:xfrm>
            <a:off x="609600" y="1356361"/>
            <a:ext cx="5386917" cy="4769804"/>
          </a:xfrm>
        </p:spPr>
        <p:txBody>
          <a:bodyPr>
            <a:normAutofit fontScale="70000" lnSpcReduction="20000"/>
          </a:bodyPr>
          <a:lstStyle/>
          <a:p>
            <a:pPr lvl="0"/>
            <a:r>
              <a:rPr lang="en-US" sz="4000" dirty="0">
                <a:effectLst/>
              </a:rPr>
              <a:t>The nature of the </a:t>
            </a:r>
            <a:r>
              <a:rPr lang="en-US" sz="4000" dirty="0" smtClean="0">
                <a:effectLst/>
              </a:rPr>
              <a:t>attack can </a:t>
            </a:r>
            <a:r>
              <a:rPr lang="en-US" sz="4000" dirty="0">
                <a:effectLst/>
              </a:rPr>
              <a:t>be categorized into the below categories.</a:t>
            </a:r>
          </a:p>
          <a:p>
            <a:pPr lvl="4"/>
            <a:r>
              <a:rPr lang="en-US" sz="4000" dirty="0">
                <a:effectLst/>
              </a:rPr>
              <a:t>First category - A threat to public security or life.</a:t>
            </a:r>
          </a:p>
          <a:p>
            <a:pPr lvl="4"/>
            <a:r>
              <a:rPr lang="en-US" sz="4000" dirty="0">
                <a:effectLst/>
              </a:rPr>
              <a:t>Second category- Threat to crucial data</a:t>
            </a:r>
          </a:p>
          <a:p>
            <a:pPr lvl="4"/>
            <a:r>
              <a:rPr lang="en-US" sz="4000" dirty="0">
                <a:effectLst/>
              </a:rPr>
              <a:t>Third category- Threat to information systems</a:t>
            </a:r>
          </a:p>
          <a:p>
            <a:pPr lvl="4"/>
            <a:r>
              <a:rPr lang="en-US" sz="4000" dirty="0">
                <a:effectLst/>
              </a:rPr>
              <a:t>Fourth category- Service disruption </a:t>
            </a:r>
          </a:p>
          <a:p>
            <a:endParaRPr lang="en-US" dirty="0"/>
          </a:p>
        </p:txBody>
      </p:sp>
      <p:sp>
        <p:nvSpPr>
          <p:cNvPr id="6" name="Content Placeholder 5"/>
          <p:cNvSpPr>
            <a:spLocks noGrp="1"/>
          </p:cNvSpPr>
          <p:nvPr>
            <p:ph sz="quarter" idx="4"/>
          </p:nvPr>
        </p:nvSpPr>
        <p:spPr/>
        <p:txBody>
          <a:bodyPr/>
          <a:lstStyle/>
          <a:p>
            <a:endParaRPr lang="en-US" dirty="0"/>
          </a:p>
        </p:txBody>
      </p:sp>
      <p:pic>
        <p:nvPicPr>
          <p:cNvPr id="3074" name="Picture 2" descr="C:\Users\ADWI\Desktop\index.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02680" y="1325880"/>
            <a:ext cx="5379720" cy="48326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59537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98474"/>
            <a:ext cx="9905998" cy="745588"/>
          </a:xfrm>
        </p:spPr>
        <p:txBody>
          <a:bodyPr/>
          <a:lstStyle/>
          <a:p>
            <a:pPr algn="ctr"/>
            <a:r>
              <a:rPr lang="en-US" dirty="0" smtClean="0"/>
              <a:t>Documentation and reporting</a:t>
            </a:r>
            <a:endParaRPr lang="en-US" dirty="0"/>
          </a:p>
        </p:txBody>
      </p:sp>
      <p:sp>
        <p:nvSpPr>
          <p:cNvPr id="3" name="Content Placeholder 2"/>
          <p:cNvSpPr>
            <a:spLocks noGrp="1"/>
          </p:cNvSpPr>
          <p:nvPr>
            <p:ph idx="1"/>
          </p:nvPr>
        </p:nvSpPr>
        <p:spPr>
          <a:xfrm>
            <a:off x="337625" y="844061"/>
            <a:ext cx="11605845" cy="5781821"/>
          </a:xfrm>
        </p:spPr>
        <p:txBody>
          <a:bodyPr>
            <a:normAutofit/>
          </a:bodyPr>
          <a:lstStyle/>
          <a:p>
            <a:r>
              <a:rPr lang="en-US" sz="2800" dirty="0">
                <a:effectLst/>
              </a:rPr>
              <a:t>The supervisor of the security team </a:t>
            </a:r>
            <a:r>
              <a:rPr lang="en-US" sz="2800" dirty="0" smtClean="0">
                <a:effectLst/>
              </a:rPr>
              <a:t>should </a:t>
            </a:r>
            <a:r>
              <a:rPr lang="en-US" sz="2800" dirty="0">
                <a:effectLst/>
              </a:rPr>
              <a:t>do the documentation of </a:t>
            </a:r>
            <a:r>
              <a:rPr lang="en-US" sz="2800" dirty="0" smtClean="0">
                <a:effectLst/>
              </a:rPr>
              <a:t>an </a:t>
            </a:r>
            <a:r>
              <a:rPr lang="en-US" sz="2800" dirty="0">
                <a:effectLst/>
              </a:rPr>
              <a:t>incident that has happened</a:t>
            </a:r>
            <a:r>
              <a:rPr lang="en-US" sz="2800" dirty="0" smtClean="0">
                <a:effectLst/>
              </a:rPr>
              <a:t>.</a:t>
            </a:r>
          </a:p>
          <a:p>
            <a:r>
              <a:rPr lang="en-US" sz="2800" dirty="0" smtClean="0">
                <a:effectLst/>
              </a:rPr>
              <a:t> </a:t>
            </a:r>
            <a:r>
              <a:rPr lang="en-US" sz="2800" dirty="0">
                <a:effectLst/>
              </a:rPr>
              <a:t>He </a:t>
            </a:r>
            <a:r>
              <a:rPr lang="en-US" sz="2800" dirty="0" smtClean="0">
                <a:effectLst/>
              </a:rPr>
              <a:t>should note </a:t>
            </a:r>
            <a:r>
              <a:rPr lang="en-US" sz="2800" dirty="0">
                <a:effectLst/>
              </a:rPr>
              <a:t>down how the incident was discovered, how it happened, where the attack came from, </a:t>
            </a:r>
            <a:r>
              <a:rPr lang="en-US" sz="2800" dirty="0" smtClean="0">
                <a:effectLst/>
              </a:rPr>
              <a:t>what </a:t>
            </a:r>
            <a:r>
              <a:rPr lang="en-US" sz="2800" dirty="0">
                <a:effectLst/>
              </a:rPr>
              <a:t>the response was and if the response was effective.  He </a:t>
            </a:r>
            <a:r>
              <a:rPr lang="en-US" sz="2800" dirty="0" smtClean="0">
                <a:effectLst/>
              </a:rPr>
              <a:t>should make </a:t>
            </a:r>
            <a:r>
              <a:rPr lang="en-US" sz="2800" dirty="0">
                <a:effectLst/>
              </a:rPr>
              <a:t>copies of logs and any other evidence that touches on the incident. </a:t>
            </a:r>
          </a:p>
          <a:p>
            <a:pPr lvl="0"/>
            <a:r>
              <a:rPr lang="en-US" sz="2800" dirty="0">
                <a:effectLst/>
              </a:rPr>
              <a:t>The external agencies </a:t>
            </a:r>
            <a:r>
              <a:rPr lang="en-US" sz="2800" dirty="0" smtClean="0">
                <a:effectLst/>
              </a:rPr>
              <a:t>should </a:t>
            </a:r>
            <a:r>
              <a:rPr lang="en-US" sz="2800" dirty="0">
                <a:effectLst/>
              </a:rPr>
              <a:t>be notified if there is enough and sufficient reason to do so. </a:t>
            </a:r>
          </a:p>
          <a:p>
            <a:pPr lvl="0"/>
            <a:r>
              <a:rPr lang="en-US" sz="2800" dirty="0">
                <a:effectLst/>
              </a:rPr>
              <a:t>An </a:t>
            </a:r>
            <a:r>
              <a:rPr lang="en-US" sz="2800" dirty="0" smtClean="0">
                <a:effectLst/>
              </a:rPr>
              <a:t>assessment </a:t>
            </a:r>
            <a:r>
              <a:rPr lang="en-US" sz="2800" dirty="0">
                <a:effectLst/>
              </a:rPr>
              <a:t>of the damage </a:t>
            </a:r>
            <a:r>
              <a:rPr lang="en-US" sz="2800" dirty="0" smtClean="0">
                <a:effectLst/>
              </a:rPr>
              <a:t>should </a:t>
            </a:r>
            <a:r>
              <a:rPr lang="en-US" sz="2800" dirty="0">
                <a:effectLst/>
              </a:rPr>
              <a:t>be done </a:t>
            </a:r>
            <a:r>
              <a:rPr lang="en-US" sz="2800" dirty="0" smtClean="0">
                <a:effectLst/>
              </a:rPr>
              <a:t>to </a:t>
            </a:r>
            <a:r>
              <a:rPr lang="en-US" sz="2800" dirty="0">
                <a:effectLst/>
              </a:rPr>
              <a:t>determine the cost and also the cost of the containment efforts. </a:t>
            </a:r>
          </a:p>
        </p:txBody>
      </p:sp>
    </p:spTree>
    <p:extLst>
      <p:ext uri="{BB962C8B-B14F-4D97-AF65-F5344CB8AC3E}">
        <p14:creationId xmlns:p14="http://schemas.microsoft.com/office/powerpoint/2010/main" val="38217906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98474"/>
            <a:ext cx="9905998" cy="548640"/>
          </a:xfrm>
        </p:spPr>
        <p:txBody>
          <a:bodyPr>
            <a:normAutofit fontScale="90000"/>
          </a:bodyPr>
          <a:lstStyle/>
          <a:p>
            <a:pPr algn="ctr"/>
            <a:r>
              <a:rPr lang="en-US" b="1" dirty="0">
                <a:effectLst/>
              </a:rPr>
              <a:t>Data protection regulations</a:t>
            </a:r>
            <a:endParaRPr lang="en-US" dirty="0"/>
          </a:p>
        </p:txBody>
      </p:sp>
      <p:sp>
        <p:nvSpPr>
          <p:cNvPr id="3" name="Content Placeholder 2"/>
          <p:cNvSpPr>
            <a:spLocks noGrp="1"/>
          </p:cNvSpPr>
          <p:nvPr>
            <p:ph idx="1"/>
          </p:nvPr>
        </p:nvSpPr>
        <p:spPr>
          <a:xfrm>
            <a:off x="337626" y="801858"/>
            <a:ext cx="11591778" cy="5922499"/>
          </a:xfrm>
        </p:spPr>
        <p:txBody>
          <a:bodyPr>
            <a:normAutofit fontScale="92500" lnSpcReduction="10000"/>
          </a:bodyPr>
          <a:lstStyle/>
          <a:p>
            <a:pPr marL="0" indent="0">
              <a:buNone/>
            </a:pPr>
            <a:r>
              <a:rPr lang="en-US" dirty="0" smtClean="0">
                <a:effectLst/>
              </a:rPr>
              <a:t>The </a:t>
            </a:r>
            <a:r>
              <a:rPr lang="en-US" dirty="0">
                <a:effectLst/>
              </a:rPr>
              <a:t>systems that keep data </a:t>
            </a:r>
            <a:r>
              <a:rPr lang="en-US" dirty="0" smtClean="0">
                <a:effectLst/>
              </a:rPr>
              <a:t>should </a:t>
            </a:r>
            <a:r>
              <a:rPr lang="en-US" dirty="0">
                <a:effectLst/>
              </a:rPr>
              <a:t>be protected according to the best standards in the information industry. The bare minimum standards </a:t>
            </a:r>
            <a:r>
              <a:rPr lang="en-US" dirty="0" smtClean="0">
                <a:effectLst/>
              </a:rPr>
              <a:t>should include </a:t>
            </a:r>
            <a:r>
              <a:rPr lang="en-US" dirty="0">
                <a:effectLst/>
              </a:rPr>
              <a:t>use of encryption, firewalls and an anti-malware </a:t>
            </a:r>
            <a:r>
              <a:rPr lang="en-US" dirty="0" smtClean="0">
                <a:effectLst/>
              </a:rPr>
              <a:t>protection </a:t>
            </a:r>
            <a:r>
              <a:rPr lang="en-US" dirty="0">
                <a:effectLst/>
              </a:rPr>
              <a:t>(</a:t>
            </a:r>
            <a:r>
              <a:rPr lang="en-US" dirty="0" err="1">
                <a:effectLst/>
              </a:rPr>
              <a:t>Bayuk</a:t>
            </a:r>
            <a:r>
              <a:rPr lang="en-US" dirty="0">
                <a:effectLst/>
              </a:rPr>
              <a:t>, 2012). </a:t>
            </a:r>
          </a:p>
          <a:p>
            <a:r>
              <a:rPr lang="en-US" dirty="0" smtClean="0">
                <a:effectLst/>
              </a:rPr>
              <a:t>Data </a:t>
            </a:r>
            <a:r>
              <a:rPr lang="en-US" dirty="0">
                <a:effectLst/>
              </a:rPr>
              <a:t>backup </a:t>
            </a:r>
            <a:r>
              <a:rPr lang="en-US" dirty="0" smtClean="0">
                <a:effectLst/>
              </a:rPr>
              <a:t>should </a:t>
            </a:r>
            <a:r>
              <a:rPr lang="en-US" dirty="0">
                <a:effectLst/>
              </a:rPr>
              <a:t>be done according to industry standards. It </a:t>
            </a:r>
            <a:r>
              <a:rPr lang="en-US" dirty="0" smtClean="0">
                <a:effectLst/>
              </a:rPr>
              <a:t>should </a:t>
            </a:r>
            <a:r>
              <a:rPr lang="en-US" dirty="0">
                <a:effectLst/>
              </a:rPr>
              <a:t>be stored in a secure cloud storage. </a:t>
            </a:r>
          </a:p>
          <a:p>
            <a:r>
              <a:rPr lang="en-US" dirty="0" smtClean="0">
                <a:effectLst/>
              </a:rPr>
              <a:t>Data should only </a:t>
            </a:r>
            <a:r>
              <a:rPr lang="en-US" dirty="0">
                <a:effectLst/>
              </a:rPr>
              <a:t>be transferred through secure protocols. Any information </a:t>
            </a:r>
            <a:r>
              <a:rPr lang="en-US" dirty="0" smtClean="0">
                <a:effectLst/>
              </a:rPr>
              <a:t>should be </a:t>
            </a:r>
            <a:r>
              <a:rPr lang="en-US" dirty="0">
                <a:effectLst/>
              </a:rPr>
              <a:t>encrypted and copied to portable devices or relayed across a public network. </a:t>
            </a:r>
          </a:p>
          <a:p>
            <a:r>
              <a:rPr lang="en-US" dirty="0" smtClean="0">
                <a:effectLst/>
              </a:rPr>
              <a:t>The </a:t>
            </a:r>
            <a:r>
              <a:rPr lang="en-US" dirty="0">
                <a:effectLst/>
              </a:rPr>
              <a:t>company’s </a:t>
            </a:r>
            <a:r>
              <a:rPr lang="en-US" dirty="0" smtClean="0">
                <a:effectLst/>
              </a:rPr>
              <a:t>laptops should be </a:t>
            </a:r>
            <a:r>
              <a:rPr lang="en-US" dirty="0">
                <a:effectLst/>
              </a:rPr>
              <a:t>secured with cable locks. All the documents that are not needed </a:t>
            </a:r>
            <a:r>
              <a:rPr lang="en-US" dirty="0" smtClean="0">
                <a:effectLst/>
              </a:rPr>
              <a:t>should be </a:t>
            </a:r>
            <a:r>
              <a:rPr lang="en-US" dirty="0">
                <a:effectLst/>
              </a:rPr>
              <a:t>shred and the areas where printers are located will be kept clean. Internet usage will be restricted during working hours. Social media platforms like YouTube, Facebook and others will only be allowed after working hours.</a:t>
            </a:r>
          </a:p>
          <a:p>
            <a:r>
              <a:rPr lang="en-US" dirty="0" smtClean="0">
                <a:effectLst/>
              </a:rPr>
              <a:t>. </a:t>
            </a:r>
            <a:endParaRPr lang="en-US" dirty="0">
              <a:effectLst/>
            </a:endParaRPr>
          </a:p>
          <a:p>
            <a:endParaRPr lang="en-US" dirty="0"/>
          </a:p>
        </p:txBody>
      </p:sp>
    </p:spTree>
    <p:extLst>
      <p:ext uri="{BB962C8B-B14F-4D97-AF65-F5344CB8AC3E}">
        <p14:creationId xmlns:p14="http://schemas.microsoft.com/office/powerpoint/2010/main" val="16398365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effectLst/>
              </a:rPr>
              <a:t/>
            </a:r>
            <a:br>
              <a:rPr lang="en-US" b="1" dirty="0" smtClean="0">
                <a:effectLst/>
              </a:rPr>
            </a:br>
            <a:r>
              <a:rPr lang="en-US" b="1" dirty="0" smtClean="0">
                <a:effectLst/>
              </a:rPr>
              <a:t/>
            </a:r>
            <a:br>
              <a:rPr lang="en-US" b="1" dirty="0" smtClean="0">
                <a:effectLst/>
              </a:rPr>
            </a:br>
            <a:r>
              <a:rPr lang="en-US" b="1" dirty="0">
                <a:effectLst/>
              </a:rPr>
              <a:t/>
            </a:r>
            <a:br>
              <a:rPr lang="en-US" b="1" dirty="0">
                <a:effectLst/>
              </a:rPr>
            </a:br>
            <a:r>
              <a:rPr lang="en-US" b="1" dirty="0" smtClean="0">
                <a:effectLst/>
              </a:rPr>
              <a:t/>
            </a:r>
            <a:br>
              <a:rPr lang="en-US" b="1" dirty="0" smtClean="0">
                <a:effectLst/>
              </a:rPr>
            </a:br>
            <a:r>
              <a:rPr lang="ru-RU" b="1" dirty="0" smtClean="0">
                <a:effectLst/>
              </a:rPr>
              <a:t>Responsibilities</a:t>
            </a:r>
            <a:r>
              <a:rPr lang="ru-RU" b="1" dirty="0">
                <a:effectLst/>
              </a:rPr>
              <a:t>, rights, and duties of personnel</a:t>
            </a:r>
            <a:r>
              <a:rPr lang="en-US" dirty="0">
                <a:effectLst/>
              </a:rPr>
              <a:t/>
            </a:r>
            <a:br>
              <a:rPr lang="en-US" dirty="0">
                <a:effectLst/>
              </a:rPr>
            </a:br>
            <a:endParaRPr lang="en-US" dirty="0"/>
          </a:p>
        </p:txBody>
      </p:sp>
      <p:sp>
        <p:nvSpPr>
          <p:cNvPr id="4" name="Text Placeholder 3"/>
          <p:cNvSpPr>
            <a:spLocks noGrp="1"/>
          </p:cNvSpPr>
          <p:nvPr>
            <p:ph type="body" idx="2"/>
          </p:nvPr>
        </p:nvSpPr>
        <p:spPr/>
        <p:txBody>
          <a:bodyPr/>
          <a:lstStyle/>
          <a:p>
            <a:endParaRPr lang="en-US"/>
          </a:p>
        </p:txBody>
      </p:sp>
      <p:sp>
        <p:nvSpPr>
          <p:cNvPr id="3" name="Content Placeholder 2"/>
          <p:cNvSpPr>
            <a:spLocks noGrp="1"/>
          </p:cNvSpPr>
          <p:nvPr>
            <p:ph sz="half" idx="1"/>
          </p:nvPr>
        </p:nvSpPr>
        <p:spPr/>
        <p:txBody>
          <a:bodyPr>
            <a:normAutofit fontScale="85000" lnSpcReduction="20000"/>
          </a:bodyPr>
          <a:lstStyle/>
          <a:p>
            <a:r>
              <a:rPr lang="en-US" sz="2800" dirty="0" smtClean="0">
                <a:effectLst/>
              </a:rPr>
              <a:t>The </a:t>
            </a:r>
            <a:r>
              <a:rPr lang="en-US" sz="2800" dirty="0">
                <a:effectLst/>
              </a:rPr>
              <a:t>security manager will </a:t>
            </a:r>
            <a:r>
              <a:rPr lang="en-US" sz="2800" dirty="0" smtClean="0">
                <a:effectLst/>
              </a:rPr>
              <a:t>be tasked with picking </a:t>
            </a:r>
            <a:r>
              <a:rPr lang="en-US" sz="2800" dirty="0">
                <a:effectLst/>
              </a:rPr>
              <a:t>employees who will carry out user access reviews, change management, periodic updates, and incident management among </a:t>
            </a:r>
            <a:r>
              <a:rPr lang="en-US" sz="2800" dirty="0" smtClean="0">
                <a:effectLst/>
              </a:rPr>
              <a:t>others.</a:t>
            </a:r>
          </a:p>
          <a:p>
            <a:r>
              <a:rPr lang="en-US" sz="2800" dirty="0" smtClean="0">
                <a:effectLst/>
              </a:rPr>
              <a:t>The </a:t>
            </a:r>
            <a:r>
              <a:rPr lang="en-US" sz="2800" dirty="0">
                <a:effectLst/>
              </a:rPr>
              <a:t>security manager will define these responsibilities to various staff. </a:t>
            </a:r>
          </a:p>
          <a:p>
            <a:r>
              <a:rPr lang="en-US" sz="2800" dirty="0" smtClean="0">
                <a:effectLst/>
              </a:rPr>
              <a:t>The security manager has to ensure that the policies are shared to all staff and regular </a:t>
            </a:r>
            <a:r>
              <a:rPr lang="en-US" sz="2800" dirty="0">
                <a:effectLst/>
              </a:rPr>
              <a:t>training </a:t>
            </a:r>
            <a:r>
              <a:rPr lang="en-US" sz="2800" dirty="0" smtClean="0">
                <a:effectLst/>
              </a:rPr>
              <a:t>sessions </a:t>
            </a:r>
            <a:r>
              <a:rPr lang="en-US" sz="2800" dirty="0">
                <a:effectLst/>
              </a:rPr>
              <a:t>conducted to keep the employees abreast of the security </a:t>
            </a:r>
            <a:r>
              <a:rPr lang="en-US" sz="2800" dirty="0" smtClean="0">
                <a:effectLst/>
              </a:rPr>
              <a:t>procedures (</a:t>
            </a:r>
            <a:r>
              <a:rPr lang="en-US" sz="2800" dirty="0" err="1" smtClean="0">
                <a:effectLst/>
              </a:rPr>
              <a:t>Yeluri</a:t>
            </a:r>
            <a:r>
              <a:rPr lang="en-US" sz="2800" dirty="0">
                <a:effectLst/>
              </a:rPr>
              <a:t> </a:t>
            </a:r>
            <a:r>
              <a:rPr lang="en-US" sz="2800" dirty="0" smtClean="0">
                <a:effectLst/>
              </a:rPr>
              <a:t>&amp; </a:t>
            </a:r>
            <a:r>
              <a:rPr lang="en-US" sz="2800" dirty="0">
                <a:effectLst/>
              </a:rPr>
              <a:t>Castro-Leon, </a:t>
            </a:r>
            <a:r>
              <a:rPr lang="en-US" sz="2800" dirty="0" smtClean="0">
                <a:effectLst/>
              </a:rPr>
              <a:t>2014). </a:t>
            </a:r>
          </a:p>
          <a:p>
            <a:r>
              <a:rPr lang="en-US" sz="2800" dirty="0" smtClean="0">
                <a:effectLst/>
              </a:rPr>
              <a:t>They should </a:t>
            </a:r>
            <a:r>
              <a:rPr lang="en-US" sz="2800" dirty="0">
                <a:effectLst/>
              </a:rPr>
              <a:t>be equipped with skills of detecting anomalies in the system and escalating the issues among other important things so that the company does not undergo disruption as a result of a cyber-attack. </a:t>
            </a:r>
          </a:p>
          <a:p>
            <a:endParaRPr lang="en-US" dirty="0"/>
          </a:p>
        </p:txBody>
      </p:sp>
      <p:pic>
        <p:nvPicPr>
          <p:cNvPr id="4098" name="Picture 2" descr="C:\Users\ADWI\Desktop\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840" y="1539240"/>
            <a:ext cx="4053840" cy="46024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590417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3039</TotalTime>
  <Words>1181</Words>
  <Application>Microsoft Office PowerPoint</Application>
  <PresentationFormat>Custom</PresentationFormat>
  <Paragraphs>73</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Apex</vt:lpstr>
      <vt:lpstr>PowerPoint Presentation</vt:lpstr>
      <vt:lpstr>Why a security policy?</vt:lpstr>
      <vt:lpstr>Components of a security policy </vt:lpstr>
      <vt:lpstr>How to go about a security policy </vt:lpstr>
      <vt:lpstr>EXAMPLES OF a POLICY RECOMMENDATIONS </vt:lpstr>
      <vt:lpstr>Categorization of attacks </vt:lpstr>
      <vt:lpstr>Documentation and reporting</vt:lpstr>
      <vt:lpstr>Data protection regulations</vt:lpstr>
      <vt:lpstr>    Responsibilities, rights, and duties of personnel </vt:lpstr>
      <vt:lpstr>Way forward</vt:lpstr>
      <vt:lpstr>Conclusion </vt:lpstr>
      <vt:lpstr>References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LINDA</dc:creator>
  <cp:lastModifiedBy>ADWI</cp:lastModifiedBy>
  <cp:revision>225</cp:revision>
  <dcterms:created xsi:type="dcterms:W3CDTF">2018-11-24T04:50:08Z</dcterms:created>
  <dcterms:modified xsi:type="dcterms:W3CDTF">2023-01-18T15:16:05Z</dcterms:modified>
</cp:coreProperties>
</file>