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4" roundtripDataSignature="AMtx7migHWY12ViN5ml5qHJEm1bTs2M3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9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0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2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2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AEEF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685800" y="1270121"/>
            <a:ext cx="7772400" cy="26160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Chapter 12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1"/>
            <a:ext cx="1987062" cy="262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Process Evaluation</a:t>
            </a:r>
            <a:endParaRPr/>
          </a:p>
        </p:txBody>
      </p: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Assesses program context, reach of the program, dose delivered and received, fidelity to the original program plan, implementation, and recruitment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Outcome Evaluation</a:t>
            </a:r>
            <a:endParaRPr/>
          </a:p>
        </p:txBody>
      </p:sp>
      <p:sp>
        <p:nvSpPr>
          <p:cNvPr id="145" name="Google Shape;145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Provides evidence of the degree to which a program is meeting its short-term or intermediate goals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Almost always uses experimental or quasi-experimental study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Did the program increase participants’ awareness of the hazards of radon gas, or changing their knowledge, attitudes, and beliefs about radon gas?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Economic Evaluation</a:t>
            </a:r>
            <a:endParaRPr/>
          </a:p>
        </p:txBody>
      </p:sp>
      <p:sp>
        <p:nvSpPr>
          <p:cNvPr id="151" name="Google Shape;151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4000"/>
              <a:t>Answers questions about the program’s </a:t>
            </a:r>
            <a:r>
              <a:rPr b="1" i="1" lang="en-US" sz="4000"/>
              <a:t>affordability</a:t>
            </a:r>
            <a:r>
              <a:rPr lang="en-US" sz="4000"/>
              <a:t>, </a:t>
            </a:r>
            <a:r>
              <a:rPr b="1" i="1" lang="en-US" sz="4000"/>
              <a:t>efficiency</a:t>
            </a:r>
            <a:r>
              <a:rPr lang="en-US" sz="4000"/>
              <a:t>, and standards the program must achieve to be considered cost-saving or cost-effective</a:t>
            </a:r>
            <a:endParaRPr/>
          </a:p>
          <a:p>
            <a:pPr indent="-342900" lvl="0" marL="3429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4000"/>
              <a:t> Answers five cost-related evaluation questions: 	</a:t>
            </a:r>
            <a:endParaRPr/>
          </a:p>
          <a:p>
            <a:pPr indent="0" lvl="1" marL="457200" rtl="0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     	(1) affordability</a:t>
            </a:r>
            <a:endParaRPr sz="3600"/>
          </a:p>
          <a:p>
            <a:pPr indent="0" lvl="1" marL="457200" rtl="0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  	(2) costs of unmet needs</a:t>
            </a:r>
            <a:endParaRPr sz="3600"/>
          </a:p>
          <a:p>
            <a:pPr indent="0" lvl="1" marL="457200" rtl="0" algn="l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	(3) performance standard setting </a:t>
            </a:r>
            <a:endParaRPr/>
          </a:p>
          <a:p>
            <a:pPr indent="0" lvl="1" marL="4572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600"/>
              <a:t>	(4) comparing </a:t>
            </a:r>
            <a:r>
              <a:rPr lang="en-US" sz="4000"/>
              <a:t>programs in one disease area to each other</a:t>
            </a:r>
            <a:endParaRPr/>
          </a:p>
          <a:p>
            <a:pPr indent="0" lvl="1" marL="4572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000"/>
              <a:t>	(5) comparing programs in one area to health-related services in other disease areas</a:t>
            </a:r>
            <a:endParaRPr/>
          </a:p>
          <a:p>
            <a:pPr indent="0" lvl="1" marL="4572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000"/>
              <a:t>	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>
            <p:ph type="title"/>
          </p:nvPr>
        </p:nvSpPr>
        <p:spPr>
          <a:xfrm>
            <a:off x="628650" y="867634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Affordability</a:t>
            </a:r>
            <a:br>
              <a:rPr lang="en-US"/>
            </a:br>
            <a:endParaRPr/>
          </a:p>
        </p:txBody>
      </p:sp>
      <p:sp>
        <p:nvSpPr>
          <p:cNvPr id="157" name="Google Shape;157;p13"/>
          <p:cNvSpPr txBox="1"/>
          <p:nvPr>
            <p:ph idx="1" type="body"/>
          </p:nvPr>
        </p:nvSpPr>
        <p:spPr>
          <a:xfrm>
            <a:off x="447675" y="188595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Determines the price of delivering a program, and can provide detailed information about the exact types (and quantities) of resources consumed by the program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Cost of Unmet Needs Analysis</a:t>
            </a:r>
            <a:endParaRPr/>
          </a:p>
        </p:txBody>
      </p:sp>
      <p:sp>
        <p:nvSpPr>
          <p:cNvPr id="163" name="Google Shape;163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Answers the question, “How much would it cost to run a program that really addresses the unmet prevention service delivery needs of a population?”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Per-client costs of programs are multiplied by the number of people needing the programs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Yields the cost of unmet needs for a particular population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/>
              <a:t>Threshold Analysis </a:t>
            </a:r>
            <a:br>
              <a:rPr lang="en-US" sz="5400"/>
            </a:br>
            <a:r>
              <a:rPr lang="en-US"/>
              <a:t>(Performance Standard Setting)</a:t>
            </a:r>
            <a:endParaRPr/>
          </a:p>
        </p:txBody>
      </p:sp>
      <p:sp>
        <p:nvSpPr>
          <p:cNvPr id="169" name="Google Shape;169;p15"/>
          <p:cNvSpPr txBox="1"/>
          <p:nvPr>
            <p:ph idx="1" type="body"/>
          </p:nvPr>
        </p:nvSpPr>
        <p:spPr>
          <a:xfrm>
            <a:off x="457200" y="1895475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/>
              <a:t>Answers the question, “How much disease would this program have to prevent in order to be cost-saving?”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/>
              <a:t>Take the cost of a particular program and then divide it by the </a:t>
            </a:r>
            <a:r>
              <a:rPr b="1" i="1" lang="en-US" sz="3200"/>
              <a:t>present value</a:t>
            </a:r>
            <a:r>
              <a:rPr lang="en-US" sz="3200"/>
              <a:t> of the lifetime medical care cost of treating one case of the disease which the program is designed to prevent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/>
              <a:t>Result tells us how many cases of disease would have to be permanently prevented by the program for it to be considered cost-saving</a:t>
            </a:r>
            <a:endParaRPr sz="3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Cost-Effectiveness Analysis</a:t>
            </a:r>
            <a:endParaRPr/>
          </a:p>
        </p:txBody>
      </p:sp>
      <p:sp>
        <p:nvSpPr>
          <p:cNvPr id="175" name="Google Shape;175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Provides the cost-per-case of disease prevented by a given program in a given population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Must have all the associated costs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Can help decide which programs to fund (i.e., the one with the lowest cost per disease averted) given limited resources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Cost-Effectiveness of HIV Counseling and Testing </a:t>
            </a:r>
            <a:endParaRPr/>
          </a:p>
        </p:txBody>
      </p:sp>
      <p:pic>
        <p:nvPicPr>
          <p:cNvPr id="181" name="Google Shape;18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33716" y="1833371"/>
            <a:ext cx="6076569" cy="45656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/>
              <a:t>Cost-Utility Analysis</a:t>
            </a:r>
            <a:endParaRPr/>
          </a:p>
        </p:txBody>
      </p:sp>
      <p:sp>
        <p:nvSpPr>
          <p:cNvPr id="187" name="Google Shape;187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Evaluates a program in terms of the cost per quality-adjusted life-year (QALY) saved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QALY refers to both the quality and the quantity of a life that is affected by health-related interventions. </a:t>
            </a:r>
            <a:endParaRPr sz="28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It is the arithmetic product of life expectancy and the quality of the remaining life years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Can show that a program is cost-saving, cost-effective, or not cost-effective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Learning Objectives</a:t>
            </a:r>
            <a:endParaRPr/>
          </a:p>
        </p:txBody>
      </p:sp>
      <p:pic>
        <p:nvPicPr>
          <p:cNvPr id="91" name="Google Shape;9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09150" y="1580007"/>
            <a:ext cx="2925699" cy="4384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6000"/>
              <a:t>Overview of Program Evaluation</a:t>
            </a:r>
            <a:endParaRPr sz="6000"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/>
              <a:t>Evaluation differs from research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/>
              <a:t>Primary purpose is to provide information to decision makers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/>
              <a:t>Helps them make judgments about the </a:t>
            </a:r>
            <a:r>
              <a:rPr b="1" lang="en-US" sz="4000"/>
              <a:t>effectiveness</a:t>
            </a:r>
            <a:r>
              <a:rPr lang="en-US" sz="4000"/>
              <a:t> of a program and to improve it</a:t>
            </a:r>
            <a:endParaRPr sz="4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Reasons to Evaluate Programs</a:t>
            </a:r>
            <a:endParaRPr/>
          </a:p>
        </p:txBody>
      </p:sp>
      <p:pic>
        <p:nvPicPr>
          <p:cNvPr id="103" name="Google Shape;10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49698" y="1808226"/>
            <a:ext cx="6644605" cy="444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Considerations in Program Evaluation</a:t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600"/>
              <a:t>Evaluation planning</a:t>
            </a:r>
            <a:endParaRPr/>
          </a:p>
          <a:p>
            <a:pPr indent="-285750" lvl="1" marL="7429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3200"/>
              <a:t>Should never be an after thought, but should begin before program is ever implemented</a:t>
            </a:r>
            <a:endParaRPr/>
          </a:p>
          <a:p>
            <a:pPr indent="-285750" lvl="1" marL="7429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3200"/>
              <a:t>Evaluation should be integrated into the operation of the program</a:t>
            </a:r>
            <a:endParaRPr/>
          </a:p>
          <a:p>
            <a:pPr indent="-285750" lvl="1" marL="7429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3200"/>
              <a:t>Budgeting for the evaluation should be part of program planning stage</a:t>
            </a:r>
            <a:endParaRPr/>
          </a:p>
          <a:p>
            <a:pPr indent="-342900" lvl="0" marL="342900" rtl="0" algn="l">
              <a:spcBef>
                <a:spcPts val="61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600"/>
              <a:t>Stakeholders</a:t>
            </a:r>
            <a:endParaRPr/>
          </a:p>
          <a:p>
            <a:pPr indent="-285750" lvl="1" marL="7429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3200"/>
              <a:t>Must identify and engage stakeholders at beginning</a:t>
            </a:r>
            <a:endParaRPr/>
          </a:p>
          <a:p>
            <a:pPr indent="-285750" lvl="1" marL="74295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3200"/>
              <a:t>All persons who have interest in the program</a:t>
            </a:r>
            <a:endParaRPr/>
          </a:p>
          <a:p>
            <a:pPr indent="-148590" lvl="0" marL="342900" rtl="0" algn="l">
              <a:spcBef>
                <a:spcPts val="61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Program Evaluation Logic Model</a:t>
            </a:r>
            <a:endParaRPr/>
          </a:p>
        </p:txBody>
      </p:sp>
      <p:sp>
        <p:nvSpPr>
          <p:cNvPr id="115" name="Google Shape;115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Inputs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Activities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Outputs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Outcomes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Impact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Abbreviated Program Logic Model</a:t>
            </a:r>
            <a:endParaRPr/>
          </a:p>
        </p:txBody>
      </p:sp>
      <p:pic>
        <p:nvPicPr>
          <p:cNvPr id="121" name="Google Shape;12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0882" y="2343149"/>
            <a:ext cx="6982235" cy="244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Types of Evaluation</a:t>
            </a:r>
            <a:endParaRPr/>
          </a:p>
        </p:txBody>
      </p:sp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Formative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/>
              <a:t>Is the program feasible?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Process 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/>
              <a:t>How is the program being delivered?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Outcome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/>
              <a:t>What are the short term effects of the program? 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Economic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/>
              <a:t>Are the effects worth the cost?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Formative Evaluation</a:t>
            </a:r>
            <a:endParaRPr/>
          </a:p>
        </p:txBody>
      </p:sp>
      <p:sp>
        <p:nvSpPr>
          <p:cNvPr id="133" name="Google Shape;133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Aims to improve the project’s design and performance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Should be conducted when program materials, messages, and procedures are being developed, before the program begins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2015-02-09T14:27:34Z</dcterms:created>
  <dc:creator>Jamal Tare Jones</dc:creator>
</cp:coreProperties>
</file>