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3"/>
  </p:notesMasterIdLst>
  <p:sldIdLst>
    <p:sldId id="368" r:id="rId5"/>
    <p:sldId id="372" r:id="rId6"/>
    <p:sldId id="369" r:id="rId7"/>
    <p:sldId id="373" r:id="rId8"/>
    <p:sldId id="374" r:id="rId9"/>
    <p:sldId id="376" r:id="rId10"/>
    <p:sldId id="377" r:id="rId11"/>
    <p:sldId id="370" r:id="rId1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2EE"/>
    <a:srgbClr val="DBDEF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A845C3-9B06-4D8D-A1B7-5CFD7F2BCB51}" v="15" dt="2022-10-25T05:49:02.2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33" autoAdjust="0"/>
    <p:restoredTop sz="79059" autoAdjust="0"/>
  </p:normalViewPr>
  <p:slideViewPr>
    <p:cSldViewPr showGuides="1">
      <p:cViewPr varScale="1">
        <p:scale>
          <a:sx n="67" d="100"/>
          <a:sy n="67" d="100"/>
        </p:scale>
        <p:origin x="752"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inder Dhesi" userId="b2bd9ba8-e5d6-4e3f-b775-f41f52e7b0e0" providerId="ADAL" clId="{F7A845C3-9B06-4D8D-A1B7-5CFD7F2BCB51}"/>
    <pc:docChg chg="undo custSel addSld delSld modSld sldOrd">
      <pc:chgData name="Harinder Dhesi" userId="b2bd9ba8-e5d6-4e3f-b775-f41f52e7b0e0" providerId="ADAL" clId="{F7A845C3-9B06-4D8D-A1B7-5CFD7F2BCB51}" dt="2022-10-25T05:49:34.589" v="979" actId="2696"/>
      <pc:docMkLst>
        <pc:docMk/>
      </pc:docMkLst>
      <pc:sldChg chg="modSp">
        <pc:chgData name="Harinder Dhesi" userId="b2bd9ba8-e5d6-4e3f-b775-f41f52e7b0e0" providerId="ADAL" clId="{F7A845C3-9B06-4D8D-A1B7-5CFD7F2BCB51}" dt="2022-10-25T05:47:11.850" v="969" actId="20577"/>
        <pc:sldMkLst>
          <pc:docMk/>
          <pc:sldMk cId="0" sldId="368"/>
        </pc:sldMkLst>
        <pc:spChg chg="mod">
          <ac:chgData name="Harinder Dhesi" userId="b2bd9ba8-e5d6-4e3f-b775-f41f52e7b0e0" providerId="ADAL" clId="{F7A845C3-9B06-4D8D-A1B7-5CFD7F2BCB51}" dt="2022-10-25T05:47:11.850" v="969" actId="20577"/>
          <ac:spMkLst>
            <pc:docMk/>
            <pc:sldMk cId="0" sldId="368"/>
            <ac:spMk id="3074" creationId="{00000000-0000-0000-0000-000000000000}"/>
          </ac:spMkLst>
        </pc:spChg>
      </pc:sldChg>
      <pc:sldChg chg="modSp">
        <pc:chgData name="Harinder Dhesi" userId="b2bd9ba8-e5d6-4e3f-b775-f41f52e7b0e0" providerId="ADAL" clId="{F7A845C3-9B06-4D8D-A1B7-5CFD7F2BCB51}" dt="2022-10-25T05:43:12.277" v="926" actId="20577"/>
        <pc:sldMkLst>
          <pc:docMk/>
          <pc:sldMk cId="391873378" sldId="369"/>
        </pc:sldMkLst>
        <pc:spChg chg="mod">
          <ac:chgData name="Harinder Dhesi" userId="b2bd9ba8-e5d6-4e3f-b775-f41f52e7b0e0" providerId="ADAL" clId="{F7A845C3-9B06-4D8D-A1B7-5CFD7F2BCB51}" dt="2022-10-25T05:15:38.542" v="130" actId="6549"/>
          <ac:spMkLst>
            <pc:docMk/>
            <pc:sldMk cId="391873378" sldId="369"/>
            <ac:spMk id="2" creationId="{0FACC3E5-A4BC-42C4-A090-8E2983EAAA96}"/>
          </ac:spMkLst>
        </pc:spChg>
        <pc:spChg chg="mod">
          <ac:chgData name="Harinder Dhesi" userId="b2bd9ba8-e5d6-4e3f-b775-f41f52e7b0e0" providerId="ADAL" clId="{F7A845C3-9B06-4D8D-A1B7-5CFD7F2BCB51}" dt="2022-10-25T05:43:12.277" v="926" actId="20577"/>
          <ac:spMkLst>
            <pc:docMk/>
            <pc:sldMk cId="391873378" sldId="369"/>
            <ac:spMk id="3" creationId="{7C5B876C-38A7-4FAE-B9F1-ACA779297851}"/>
          </ac:spMkLst>
        </pc:spChg>
      </pc:sldChg>
      <pc:sldChg chg="modSp">
        <pc:chgData name="Harinder Dhesi" userId="b2bd9ba8-e5d6-4e3f-b775-f41f52e7b0e0" providerId="ADAL" clId="{F7A845C3-9B06-4D8D-A1B7-5CFD7F2BCB51}" dt="2022-10-25T05:49:23.893" v="978" actId="12"/>
        <pc:sldMkLst>
          <pc:docMk/>
          <pc:sldMk cId="1290969817" sldId="370"/>
        </pc:sldMkLst>
        <pc:spChg chg="mod">
          <ac:chgData name="Harinder Dhesi" userId="b2bd9ba8-e5d6-4e3f-b775-f41f52e7b0e0" providerId="ADAL" clId="{F7A845C3-9B06-4D8D-A1B7-5CFD7F2BCB51}" dt="2022-10-25T05:41:43.581" v="910" actId="20577"/>
          <ac:spMkLst>
            <pc:docMk/>
            <pc:sldMk cId="1290969817" sldId="370"/>
            <ac:spMk id="2" creationId="{FB20B477-3A35-4985-809E-514028FD8F1A}"/>
          </ac:spMkLst>
        </pc:spChg>
        <pc:spChg chg="mod">
          <ac:chgData name="Harinder Dhesi" userId="b2bd9ba8-e5d6-4e3f-b775-f41f52e7b0e0" providerId="ADAL" clId="{F7A845C3-9B06-4D8D-A1B7-5CFD7F2BCB51}" dt="2022-10-25T05:49:23.893" v="978" actId="12"/>
          <ac:spMkLst>
            <pc:docMk/>
            <pc:sldMk cId="1290969817" sldId="370"/>
            <ac:spMk id="3" creationId="{40B79C9A-5D9E-48AD-9FF1-D2B2092C93F3}"/>
          </ac:spMkLst>
        </pc:spChg>
      </pc:sldChg>
      <pc:sldChg chg="modSp del">
        <pc:chgData name="Harinder Dhesi" userId="b2bd9ba8-e5d6-4e3f-b775-f41f52e7b0e0" providerId="ADAL" clId="{F7A845C3-9B06-4D8D-A1B7-5CFD7F2BCB51}" dt="2022-10-25T05:49:34.589" v="979" actId="2696"/>
        <pc:sldMkLst>
          <pc:docMk/>
          <pc:sldMk cId="2898624070" sldId="371"/>
        </pc:sldMkLst>
        <pc:spChg chg="mod">
          <ac:chgData name="Harinder Dhesi" userId="b2bd9ba8-e5d6-4e3f-b775-f41f52e7b0e0" providerId="ADAL" clId="{F7A845C3-9B06-4D8D-A1B7-5CFD7F2BCB51}" dt="2022-10-25T05:42:33.896" v="924" actId="20577"/>
          <ac:spMkLst>
            <pc:docMk/>
            <pc:sldMk cId="2898624070" sldId="371"/>
            <ac:spMk id="2" creationId="{FF37BA10-001E-4644-8836-1A7AC2D7333D}"/>
          </ac:spMkLst>
        </pc:spChg>
        <pc:spChg chg="mod">
          <ac:chgData name="Harinder Dhesi" userId="b2bd9ba8-e5d6-4e3f-b775-f41f52e7b0e0" providerId="ADAL" clId="{F7A845C3-9B06-4D8D-A1B7-5CFD7F2BCB51}" dt="2022-10-25T05:42:13.449" v="917" actId="27636"/>
          <ac:spMkLst>
            <pc:docMk/>
            <pc:sldMk cId="2898624070" sldId="371"/>
            <ac:spMk id="3" creationId="{E7FDED82-149D-4B08-8A06-186A95885769}"/>
          </ac:spMkLst>
        </pc:spChg>
      </pc:sldChg>
      <pc:sldChg chg="addSp delSp modSp add ord">
        <pc:chgData name="Harinder Dhesi" userId="b2bd9ba8-e5d6-4e3f-b775-f41f52e7b0e0" providerId="ADAL" clId="{F7A845C3-9B06-4D8D-A1B7-5CFD7F2BCB51}" dt="2022-10-25T05:14:59.507" v="80"/>
        <pc:sldMkLst>
          <pc:docMk/>
          <pc:sldMk cId="1661279378" sldId="372"/>
        </pc:sldMkLst>
        <pc:spChg chg="mod">
          <ac:chgData name="Harinder Dhesi" userId="b2bd9ba8-e5d6-4e3f-b775-f41f52e7b0e0" providerId="ADAL" clId="{F7A845C3-9B06-4D8D-A1B7-5CFD7F2BCB51}" dt="2022-10-25T05:14:47.021" v="79" actId="20577"/>
          <ac:spMkLst>
            <pc:docMk/>
            <pc:sldMk cId="1661279378" sldId="372"/>
            <ac:spMk id="2" creationId="{CFFFEEA9-2BC3-4535-B7FD-4765286340EE}"/>
          </ac:spMkLst>
        </pc:spChg>
        <pc:spChg chg="add del mod">
          <ac:chgData name="Harinder Dhesi" userId="b2bd9ba8-e5d6-4e3f-b775-f41f52e7b0e0" providerId="ADAL" clId="{F7A845C3-9B06-4D8D-A1B7-5CFD7F2BCB51}" dt="2022-10-25T05:14:39.819" v="74" actId="27636"/>
          <ac:spMkLst>
            <pc:docMk/>
            <pc:sldMk cId="1661279378" sldId="372"/>
            <ac:spMk id="3" creationId="{5946146F-232F-4040-B181-9DF4B794101A}"/>
          </ac:spMkLst>
        </pc:spChg>
        <pc:picChg chg="add del mod">
          <ac:chgData name="Harinder Dhesi" userId="b2bd9ba8-e5d6-4e3f-b775-f41f52e7b0e0" providerId="ADAL" clId="{F7A845C3-9B06-4D8D-A1B7-5CFD7F2BCB51}" dt="2022-10-25T05:13:22.016" v="56"/>
          <ac:picMkLst>
            <pc:docMk/>
            <pc:sldMk cId="1661279378" sldId="372"/>
            <ac:picMk id="4" creationId="{3F447475-A3B1-4A7F-9C6C-9AB2EEC507BB}"/>
          </ac:picMkLst>
        </pc:picChg>
      </pc:sldChg>
      <pc:sldChg chg="modSp add">
        <pc:chgData name="Harinder Dhesi" userId="b2bd9ba8-e5d6-4e3f-b775-f41f52e7b0e0" providerId="ADAL" clId="{F7A845C3-9B06-4D8D-A1B7-5CFD7F2BCB51}" dt="2022-10-25T05:47:43.867" v="972" actId="20577"/>
        <pc:sldMkLst>
          <pc:docMk/>
          <pc:sldMk cId="2917053496" sldId="373"/>
        </pc:sldMkLst>
        <pc:spChg chg="mod">
          <ac:chgData name="Harinder Dhesi" userId="b2bd9ba8-e5d6-4e3f-b775-f41f52e7b0e0" providerId="ADAL" clId="{F7A845C3-9B06-4D8D-A1B7-5CFD7F2BCB51}" dt="2022-10-25T05:17:58.542" v="149" actId="20577"/>
          <ac:spMkLst>
            <pc:docMk/>
            <pc:sldMk cId="2917053496" sldId="373"/>
            <ac:spMk id="2" creationId="{42DC3691-0AE9-4DD9-A1E3-F1B450F46D22}"/>
          </ac:spMkLst>
        </pc:spChg>
        <pc:spChg chg="mod">
          <ac:chgData name="Harinder Dhesi" userId="b2bd9ba8-e5d6-4e3f-b775-f41f52e7b0e0" providerId="ADAL" clId="{F7A845C3-9B06-4D8D-A1B7-5CFD7F2BCB51}" dt="2022-10-25T05:47:43.867" v="972" actId="20577"/>
          <ac:spMkLst>
            <pc:docMk/>
            <pc:sldMk cId="2917053496" sldId="373"/>
            <ac:spMk id="3" creationId="{359C750C-0656-4F53-9A3E-C67A536C37D8}"/>
          </ac:spMkLst>
        </pc:spChg>
      </pc:sldChg>
      <pc:sldChg chg="modSp add">
        <pc:chgData name="Harinder Dhesi" userId="b2bd9ba8-e5d6-4e3f-b775-f41f52e7b0e0" providerId="ADAL" clId="{F7A845C3-9B06-4D8D-A1B7-5CFD7F2BCB51}" dt="2022-10-25T05:32:53.381" v="723" actId="20577"/>
        <pc:sldMkLst>
          <pc:docMk/>
          <pc:sldMk cId="1355770700" sldId="374"/>
        </pc:sldMkLst>
        <pc:spChg chg="mod">
          <ac:chgData name="Harinder Dhesi" userId="b2bd9ba8-e5d6-4e3f-b775-f41f52e7b0e0" providerId="ADAL" clId="{F7A845C3-9B06-4D8D-A1B7-5CFD7F2BCB51}" dt="2022-10-25T05:32:53.381" v="723" actId="20577"/>
          <ac:spMkLst>
            <pc:docMk/>
            <pc:sldMk cId="1355770700" sldId="374"/>
            <ac:spMk id="3" creationId="{BF23CF34-3487-4694-82B1-CC471753D635}"/>
          </ac:spMkLst>
        </pc:spChg>
      </pc:sldChg>
      <pc:sldChg chg="add del">
        <pc:chgData name="Harinder Dhesi" userId="b2bd9ba8-e5d6-4e3f-b775-f41f52e7b0e0" providerId="ADAL" clId="{F7A845C3-9B06-4D8D-A1B7-5CFD7F2BCB51}" dt="2022-10-25T05:41:01.079" v="900" actId="2696"/>
        <pc:sldMkLst>
          <pc:docMk/>
          <pc:sldMk cId="4242958349" sldId="375"/>
        </pc:sldMkLst>
      </pc:sldChg>
      <pc:sldChg chg="modSp add">
        <pc:chgData name="Harinder Dhesi" userId="b2bd9ba8-e5d6-4e3f-b775-f41f52e7b0e0" providerId="ADAL" clId="{F7A845C3-9B06-4D8D-A1B7-5CFD7F2BCB51}" dt="2022-10-25T05:43:41.978" v="939" actId="20577"/>
        <pc:sldMkLst>
          <pc:docMk/>
          <pc:sldMk cId="5633022" sldId="376"/>
        </pc:sldMkLst>
        <pc:spChg chg="mod">
          <ac:chgData name="Harinder Dhesi" userId="b2bd9ba8-e5d6-4e3f-b775-f41f52e7b0e0" providerId="ADAL" clId="{F7A845C3-9B06-4D8D-A1B7-5CFD7F2BCB51}" dt="2022-10-25T05:43:41.978" v="939" actId="20577"/>
          <ac:spMkLst>
            <pc:docMk/>
            <pc:sldMk cId="5633022" sldId="376"/>
            <ac:spMk id="3" creationId="{AC34F3A4-A7E2-49AE-8E8C-F0168E5EC367}"/>
          </ac:spMkLst>
        </pc:spChg>
      </pc:sldChg>
      <pc:sldChg chg="modSp add">
        <pc:chgData name="Harinder Dhesi" userId="b2bd9ba8-e5d6-4e3f-b775-f41f52e7b0e0" providerId="ADAL" clId="{F7A845C3-9B06-4D8D-A1B7-5CFD7F2BCB51}" dt="2022-10-25T05:45:39.951" v="949" actId="255"/>
        <pc:sldMkLst>
          <pc:docMk/>
          <pc:sldMk cId="1855109308" sldId="377"/>
        </pc:sldMkLst>
        <pc:spChg chg="mod">
          <ac:chgData name="Harinder Dhesi" userId="b2bd9ba8-e5d6-4e3f-b775-f41f52e7b0e0" providerId="ADAL" clId="{F7A845C3-9B06-4D8D-A1B7-5CFD7F2BCB51}" dt="2022-10-25T05:44:28.268" v="943" actId="27636"/>
          <ac:spMkLst>
            <pc:docMk/>
            <pc:sldMk cId="1855109308" sldId="377"/>
            <ac:spMk id="2" creationId="{55E30DED-23A4-462A-8339-494A7E2BD110}"/>
          </ac:spMkLst>
        </pc:spChg>
        <pc:spChg chg="mod">
          <ac:chgData name="Harinder Dhesi" userId="b2bd9ba8-e5d6-4e3f-b775-f41f52e7b0e0" providerId="ADAL" clId="{F7A845C3-9B06-4D8D-A1B7-5CFD7F2BCB51}" dt="2022-10-25T05:45:39.951" v="949" actId="255"/>
          <ac:spMkLst>
            <pc:docMk/>
            <pc:sldMk cId="1855109308" sldId="377"/>
            <ac:spMk id="3" creationId="{4E69C3EE-82B3-468B-B5A7-D7864F635E0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0A17928B-D939-4BE1-B749-77E380C8FE08}" type="datetimeFigureOut">
              <a:rPr lang="en-GB" smtClean="0"/>
              <a:pPr/>
              <a:t>25/10/2022</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3AED1D7C-4951-465C-8E24-16A97EE13CB1}" type="slidenum">
              <a:rPr lang="en-GB" smtClean="0"/>
              <a:pPr/>
              <a:t>‹#›</a:t>
            </a:fld>
            <a:endParaRPr lang="en-GB"/>
          </a:p>
        </p:txBody>
      </p:sp>
    </p:spTree>
    <p:extLst>
      <p:ext uri="{BB962C8B-B14F-4D97-AF65-F5344CB8AC3E}">
        <p14:creationId xmlns:p14="http://schemas.microsoft.com/office/powerpoint/2010/main" val="2105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769195C6-CF79-4280-880A-3BD19D3894A0}" type="slidenum">
              <a:rPr lang="en-GB" smtClean="0"/>
              <a:pPr/>
              <a:t>1</a:t>
            </a:fld>
            <a:endParaRPr lang="en-GB"/>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59361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050" name="Picture 2" descr="I:\D94\DATA\Corporate Marketing\Brand Development\Master Brand Assets\Master Logo+River Lockups\UEL BRANDING DEVICE MASTER rgb.png"/>
          <p:cNvPicPr>
            <a:picLocks noChangeAspect="1" noChangeArrowheads="1"/>
          </p:cNvPicPr>
          <p:nvPr userDrawn="1"/>
        </p:nvPicPr>
        <p:blipFill>
          <a:blip r:embed="rId2" cstate="print"/>
          <a:srcRect/>
          <a:stretch>
            <a:fillRect/>
          </a:stretch>
        </p:blipFill>
        <p:spPr bwMode="auto">
          <a:xfrm>
            <a:off x="-3714808" y="3429000"/>
            <a:ext cx="15716984" cy="3929246"/>
          </a:xfrm>
          <a:prstGeom prst="rect">
            <a:avLst/>
          </a:prstGeom>
          <a:noFill/>
        </p:spPr>
      </p:pic>
      <p:sp>
        <p:nvSpPr>
          <p:cNvPr id="2" name="Title 1"/>
          <p:cNvSpPr>
            <a:spLocks noGrp="1"/>
          </p:cNvSpPr>
          <p:nvPr>
            <p:ph type="ctrTitle"/>
          </p:nvPr>
        </p:nvSpPr>
        <p:spPr>
          <a:xfrm>
            <a:off x="714348" y="1000109"/>
            <a:ext cx="7772400" cy="642942"/>
          </a:xfrm>
        </p:spPr>
        <p:txBody>
          <a:bodyPr/>
          <a:lstStyle>
            <a:lvl1pPr algn="l">
              <a:defRPr>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714420" y="1676400"/>
            <a:ext cx="6400800" cy="1752600"/>
          </a:xfrm>
        </p:spPr>
        <p:txBody>
          <a:bodyPr/>
          <a:lstStyle>
            <a:lvl1pPr marL="0" indent="0" algn="l">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D6C2C830-2931-40F4-A9AD-9D1B2FCAF2C8}" type="datetimeFigureOut">
              <a:rPr lang="en-US" smtClean="0"/>
              <a:pPr/>
              <a:t>10/25/2022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47F499-35EC-47F5-ADA8-AEB26AC70B6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DEE2EE"/>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clrChange>
              <a:clrFrom>
                <a:srgbClr val="FFFFFF"/>
              </a:clrFrom>
              <a:clrTo>
                <a:srgbClr val="FFFFFF">
                  <a:alpha val="0"/>
                </a:srgbClr>
              </a:clrTo>
            </a:clrChange>
          </a:blip>
          <a:srcRect r="2287" b="3516"/>
          <a:stretch>
            <a:fillRect/>
          </a:stretch>
        </p:blipFill>
        <p:spPr bwMode="auto">
          <a:xfrm>
            <a:off x="6372200" y="5671860"/>
            <a:ext cx="2771800" cy="1186140"/>
          </a:xfrm>
          <a:prstGeom prst="rect">
            <a:avLst/>
          </a:prstGeom>
          <a:noFill/>
          <a:ln w="9525">
            <a:noFill/>
            <a:miter lim="800000"/>
            <a:headEnd/>
            <a:tailEnd/>
          </a:ln>
        </p:spPr>
      </p:pic>
      <p:sp>
        <p:nvSpPr>
          <p:cNvPr id="2" name="Title 1"/>
          <p:cNvSpPr>
            <a:spLocks noGrp="1"/>
          </p:cNvSpPr>
          <p:nvPr>
            <p:ph type="title"/>
          </p:nvPr>
        </p:nvSpPr>
        <p:spPr/>
        <p:txBody>
          <a:bodyPr/>
          <a:lstStyle>
            <a:lvl1pPr algn="l">
              <a:defRPr b="1"/>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solidFill>
                  <a:schemeClr val="tx1">
                    <a:lumMod val="50000"/>
                  </a:schemeClr>
                </a:solidFill>
              </a:defRPr>
            </a:lvl1pPr>
            <a:lvl2pPr>
              <a:defRPr>
                <a:solidFill>
                  <a:schemeClr val="tx1">
                    <a:lumMod val="50000"/>
                  </a:schemeClr>
                </a:solidFill>
              </a:defRPr>
            </a:lvl2pPr>
            <a:lvl3pPr>
              <a:defRPr>
                <a:solidFill>
                  <a:schemeClr val="tx1">
                    <a:lumMod val="50000"/>
                  </a:schemeClr>
                </a:solidFill>
              </a:defRPr>
            </a:lvl3pPr>
            <a:lvl4pPr>
              <a:defRPr>
                <a:solidFill>
                  <a:schemeClr val="tx1">
                    <a:lumMod val="50000"/>
                  </a:schemeClr>
                </a:solidFill>
              </a:defRPr>
            </a:lvl4pPr>
            <a:lvl5pPr>
              <a:defRPr>
                <a:solidFill>
                  <a:schemeClr val="tx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6" name="Picture 2"/>
          <p:cNvPicPr>
            <a:picLocks noChangeAspect="1" noChangeArrowheads="1"/>
          </p:cNvPicPr>
          <p:nvPr userDrawn="1"/>
        </p:nvPicPr>
        <p:blipFill>
          <a:blip r:embed="rId2" cstate="print"/>
          <a:srcRect r="2287" b="3516"/>
          <a:stretch>
            <a:fillRect/>
          </a:stretch>
        </p:blipFill>
        <p:spPr bwMode="auto">
          <a:xfrm>
            <a:off x="6372200" y="5671860"/>
            <a:ext cx="2771800" cy="1186140"/>
          </a:xfrm>
          <a:prstGeom prst="rect">
            <a:avLst/>
          </a:prstGeom>
          <a:noFill/>
          <a:ln w="9525">
            <a:noFill/>
            <a:miter lim="800000"/>
            <a:headEnd/>
            <a:tailEnd/>
          </a:ln>
        </p:spPr>
      </p:pic>
      <p:sp>
        <p:nvSpPr>
          <p:cNvPr id="2" name="Title 1"/>
          <p:cNvSpPr>
            <a:spLocks noGrp="1"/>
          </p:cNvSpPr>
          <p:nvPr>
            <p:ph type="title"/>
          </p:nvPr>
        </p:nvSpPr>
        <p:spPr/>
        <p:txBody>
          <a:bodyPr/>
          <a:lstStyle>
            <a:lvl1pPr algn="l">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lumMod val="50000"/>
                  </a:schemeClr>
                </a:solidFill>
              </a:defRPr>
            </a:lvl1pPr>
            <a:lvl2pPr>
              <a:defRPr sz="2400">
                <a:solidFill>
                  <a:schemeClr val="tx1">
                    <a:lumMod val="50000"/>
                  </a:schemeClr>
                </a:solidFill>
              </a:defRPr>
            </a:lvl2pPr>
            <a:lvl3pPr>
              <a:defRPr sz="2000">
                <a:solidFill>
                  <a:schemeClr val="tx1">
                    <a:lumMod val="50000"/>
                  </a:schemeClr>
                </a:solidFill>
              </a:defRPr>
            </a:lvl3pPr>
            <a:lvl4pPr>
              <a:defRPr sz="1800">
                <a:solidFill>
                  <a:schemeClr val="tx1">
                    <a:lumMod val="50000"/>
                  </a:schemeClr>
                </a:solidFill>
              </a:defRPr>
            </a:lvl4pPr>
            <a:lvl5pPr>
              <a:defRPr sz="1800">
                <a:solidFill>
                  <a:schemeClr val="tx1">
                    <a:lumMod val="50000"/>
                  </a:schemeClr>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lumMod val="50000"/>
                  </a:schemeClr>
                </a:solidFill>
              </a:defRPr>
            </a:lvl1pPr>
            <a:lvl2pPr>
              <a:defRPr sz="2400">
                <a:solidFill>
                  <a:schemeClr val="tx1">
                    <a:lumMod val="50000"/>
                  </a:schemeClr>
                </a:solidFill>
              </a:defRPr>
            </a:lvl2pPr>
            <a:lvl3pPr>
              <a:defRPr sz="2000">
                <a:solidFill>
                  <a:schemeClr val="tx1">
                    <a:lumMod val="50000"/>
                  </a:schemeClr>
                </a:solidFill>
              </a:defRPr>
            </a:lvl3pPr>
            <a:lvl4pPr>
              <a:defRPr sz="1800">
                <a:solidFill>
                  <a:schemeClr val="tx1">
                    <a:lumMod val="50000"/>
                  </a:schemeClr>
                </a:solidFill>
              </a:defRPr>
            </a:lvl4pPr>
            <a:lvl5pPr>
              <a:defRPr sz="1800">
                <a:solidFill>
                  <a:schemeClr val="tx1">
                    <a:lumMod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cstate="print"/>
          <a:srcRect r="2287" b="3516"/>
          <a:stretch>
            <a:fillRect/>
          </a:stretch>
        </p:blipFill>
        <p:spPr bwMode="auto">
          <a:xfrm>
            <a:off x="6372200" y="5671860"/>
            <a:ext cx="2771800" cy="1186140"/>
          </a:xfrm>
          <a:prstGeom prst="rect">
            <a:avLst/>
          </a:prstGeom>
          <a:noFill/>
          <a:ln w="9525">
            <a:noFill/>
            <a:miter lim="800000"/>
            <a:headEnd/>
            <a:tailEnd/>
          </a:ln>
        </p:spPr>
      </p:pic>
      <p:sp>
        <p:nvSpPr>
          <p:cNvPr id="2" name="Title 1"/>
          <p:cNvSpPr>
            <a:spLocks noGrp="1"/>
          </p:cNvSpPr>
          <p:nvPr>
            <p:ph type="title"/>
          </p:nvPr>
        </p:nvSpPr>
        <p:spPr/>
        <p:txBody>
          <a:bodyPr/>
          <a:lstStyle>
            <a:lvl1pPr algn="l">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lumMod val="50000"/>
                  </a:schemeClr>
                </a:solidFill>
              </a:defRPr>
            </a:lvl1pPr>
            <a:lvl2pPr>
              <a:defRPr sz="2000">
                <a:solidFill>
                  <a:schemeClr val="tx1">
                    <a:lumMod val="50000"/>
                  </a:schemeClr>
                </a:solidFill>
              </a:defRPr>
            </a:lvl2pPr>
            <a:lvl3pPr>
              <a:defRPr sz="1800">
                <a:solidFill>
                  <a:schemeClr val="tx1">
                    <a:lumMod val="50000"/>
                  </a:schemeClr>
                </a:solidFill>
              </a:defRPr>
            </a:lvl3pPr>
            <a:lvl4pPr>
              <a:defRPr sz="1600">
                <a:solidFill>
                  <a:schemeClr val="tx1">
                    <a:lumMod val="50000"/>
                  </a:schemeClr>
                </a:solidFill>
              </a:defRPr>
            </a:lvl4pPr>
            <a:lvl5pPr>
              <a:defRPr sz="1600">
                <a:solidFill>
                  <a:schemeClr val="tx1">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lumMod val="50000"/>
                  </a:schemeClr>
                </a:solidFill>
              </a:defRPr>
            </a:lvl1pPr>
            <a:lvl2pPr>
              <a:defRPr sz="2000">
                <a:solidFill>
                  <a:schemeClr val="tx1">
                    <a:lumMod val="50000"/>
                  </a:schemeClr>
                </a:solidFill>
              </a:defRPr>
            </a:lvl2pPr>
            <a:lvl3pPr>
              <a:defRPr sz="1800">
                <a:solidFill>
                  <a:schemeClr val="tx1">
                    <a:lumMod val="50000"/>
                  </a:schemeClr>
                </a:solidFill>
              </a:defRPr>
            </a:lvl3pPr>
            <a:lvl4pPr>
              <a:defRPr sz="1600">
                <a:solidFill>
                  <a:schemeClr val="tx1">
                    <a:lumMod val="50000"/>
                  </a:schemeClr>
                </a:solidFill>
              </a:defRPr>
            </a:lvl4pPr>
            <a:lvl5pPr>
              <a:defRPr sz="1600">
                <a:solidFill>
                  <a:schemeClr val="tx1">
                    <a:lumMod val="50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srcRect r="2287" b="3516"/>
          <a:stretch>
            <a:fillRect/>
          </a:stretch>
        </p:blipFill>
        <p:spPr bwMode="auto">
          <a:xfrm>
            <a:off x="6372200" y="5671860"/>
            <a:ext cx="2771800" cy="1186140"/>
          </a:xfrm>
          <a:prstGeom prst="rect">
            <a:avLst/>
          </a:prstGeom>
          <a:noFill/>
          <a:ln w="9525">
            <a:noFill/>
            <a:miter lim="800000"/>
            <a:headEnd/>
            <a:tailEnd/>
          </a:ln>
        </p:spPr>
      </p:pic>
      <p:sp>
        <p:nvSpPr>
          <p:cNvPr id="2" name="Title 1"/>
          <p:cNvSpPr>
            <a:spLocks noGrp="1"/>
          </p:cNvSpPr>
          <p:nvPr>
            <p:ph type="title"/>
          </p:nvPr>
        </p:nvSpPr>
        <p:spPr/>
        <p:txBody>
          <a:bodyPr/>
          <a:lstStyle>
            <a:lvl1pPr algn="l">
              <a:defRPr/>
            </a:lvl1pPr>
          </a:lstStyle>
          <a:p>
            <a:r>
              <a:rPr lang="en-US" dirty="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r="2287" b="3516"/>
          <a:stretch>
            <a:fillRect/>
          </a:stretch>
        </p:blipFill>
        <p:spPr bwMode="auto">
          <a:xfrm>
            <a:off x="6372200" y="5671860"/>
            <a:ext cx="2771800" cy="1186140"/>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EE2E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2C830-2931-40F4-A9AD-9D1B2FCAF2C8}" type="datetimeFigureOut">
              <a:rPr lang="en-US" smtClean="0"/>
              <a:pPr/>
              <a:t>10/25/2022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7F499-35EC-47F5-ADA8-AEB26AC70B6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5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5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000108"/>
            <a:ext cx="9144000" cy="1209691"/>
          </a:xfrm>
        </p:spPr>
        <p:txBody>
          <a:bodyPr>
            <a:noAutofit/>
          </a:bodyPr>
          <a:lstStyle/>
          <a:p>
            <a:pPr algn="ctr" eaLnBrk="1" hangingPunct="1"/>
            <a:r>
              <a:rPr lang="en-GB" b="1" dirty="0">
                <a:solidFill>
                  <a:srgbClr val="002060"/>
                </a:solidFill>
              </a:rPr>
              <a:t>HR7003</a:t>
            </a:r>
            <a:br>
              <a:rPr lang="en-GB" b="1" dirty="0"/>
            </a:br>
            <a:br>
              <a:rPr lang="en-GB" b="1" dirty="0"/>
            </a:br>
            <a:r>
              <a:rPr lang="en-GB" sz="5400" b="1" dirty="0">
                <a:solidFill>
                  <a:srgbClr val="C00000"/>
                </a:solidFill>
              </a:rPr>
              <a:t>Assignment Workshop</a:t>
            </a:r>
            <a:endParaRPr lang="en-GB" sz="8800" b="1" dirty="0">
              <a:solidFill>
                <a:srgbClr val="C00000"/>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FEEA9-2BC3-4535-B7FD-4765286340EE}"/>
              </a:ext>
            </a:extLst>
          </p:cNvPr>
          <p:cNvSpPr>
            <a:spLocks noGrp="1"/>
          </p:cNvSpPr>
          <p:nvPr>
            <p:ph type="title"/>
          </p:nvPr>
        </p:nvSpPr>
        <p:spPr/>
        <p:txBody>
          <a:bodyPr/>
          <a:lstStyle/>
          <a:p>
            <a:r>
              <a:rPr lang="en-GB" dirty="0"/>
              <a:t>The Case Study Task</a:t>
            </a:r>
          </a:p>
        </p:txBody>
      </p:sp>
      <p:sp>
        <p:nvSpPr>
          <p:cNvPr id="3" name="Content Placeholder 2">
            <a:extLst>
              <a:ext uri="{FF2B5EF4-FFF2-40B4-BE49-F238E27FC236}">
                <a16:creationId xmlns:a16="http://schemas.microsoft.com/office/drawing/2014/main" id="{5946146F-232F-4040-B181-9DF4B794101A}"/>
              </a:ext>
            </a:extLst>
          </p:cNvPr>
          <p:cNvSpPr>
            <a:spLocks noGrp="1"/>
          </p:cNvSpPr>
          <p:nvPr>
            <p:ph idx="1"/>
          </p:nvPr>
        </p:nvSpPr>
        <p:spPr>
          <a:xfrm>
            <a:off x="395536" y="1390998"/>
            <a:ext cx="8291264" cy="5112568"/>
          </a:xfrm>
        </p:spPr>
        <p:txBody>
          <a:bodyPr>
            <a:normAutofit fontScale="77500" lnSpcReduction="20000"/>
          </a:bodyPr>
          <a:lstStyle/>
          <a:p>
            <a:pPr marL="0" indent="0" algn="just">
              <a:spcAft>
                <a:spcPts val="0"/>
              </a:spcAft>
              <a:buNone/>
            </a:pPr>
            <a:r>
              <a:rPr lang="en-GB" sz="2900" dirty="0">
                <a:latin typeface="Arial" panose="020B0604020202020204" pitchFamily="34" charset="0"/>
                <a:ea typeface="Arial" panose="020B0604020202020204" pitchFamily="34" charset="0"/>
              </a:rPr>
              <a:t>You are appointed to advise the six directors of Amber Dale Veterinary Group (ADV) about action they can take in the field of human resource management that will alleviate the pressures they are working under. They are asking for advice both in respect of short-term and longer-term plans.</a:t>
            </a:r>
            <a:endParaRPr lang="en-GB" sz="2900" dirty="0">
              <a:latin typeface="Times New Roman" panose="02020603050405020304" pitchFamily="18" charset="0"/>
              <a:ea typeface="Times New Roman" panose="02020603050405020304" pitchFamily="18" charset="0"/>
            </a:endParaRPr>
          </a:p>
          <a:p>
            <a:pPr marL="0" indent="0" algn="just">
              <a:spcAft>
                <a:spcPts val="0"/>
              </a:spcAft>
              <a:buNone/>
            </a:pPr>
            <a:r>
              <a:rPr lang="en-GB" sz="2900" dirty="0">
                <a:latin typeface="Arial" panose="020B0604020202020204" pitchFamily="34" charset="0"/>
                <a:ea typeface="Arial" panose="020B0604020202020204" pitchFamily="34" charset="0"/>
              </a:rPr>
              <a:t> </a:t>
            </a:r>
            <a:endParaRPr lang="en-GB" sz="2900" dirty="0">
              <a:latin typeface="Times New Roman" panose="02020603050405020304" pitchFamily="18" charset="0"/>
              <a:ea typeface="Times New Roman" panose="02020603050405020304" pitchFamily="18" charset="0"/>
            </a:endParaRPr>
          </a:p>
          <a:p>
            <a:pPr algn="just">
              <a:spcAft>
                <a:spcPts val="0"/>
              </a:spcAft>
            </a:pPr>
            <a:r>
              <a:rPr lang="en-GB" sz="2900" dirty="0">
                <a:latin typeface="Arial" panose="020B0604020202020204" pitchFamily="34" charset="0"/>
                <a:ea typeface="Arial" panose="020B0604020202020204" pitchFamily="34" charset="0"/>
              </a:rPr>
              <a:t>What advice would you give in the following areas:</a:t>
            </a:r>
            <a:endParaRPr lang="en-GB" sz="2900" dirty="0">
              <a:latin typeface="Times New Roman" panose="02020603050405020304" pitchFamily="18" charset="0"/>
              <a:ea typeface="Times New Roman" panose="02020603050405020304" pitchFamily="18" charset="0"/>
            </a:endParaRPr>
          </a:p>
          <a:p>
            <a:pPr marL="0" indent="0" algn="just">
              <a:spcAft>
                <a:spcPts val="0"/>
              </a:spcAft>
              <a:buNone/>
            </a:pPr>
            <a:r>
              <a:rPr lang="en-GB" sz="2900" dirty="0">
                <a:latin typeface="Arial" panose="020B0604020202020204" pitchFamily="34" charset="0"/>
                <a:ea typeface="Arial" panose="020B0604020202020204" pitchFamily="34" charset="0"/>
              </a:rPr>
              <a:t> </a:t>
            </a:r>
            <a:endParaRPr lang="en-GB" sz="2900" dirty="0">
              <a:latin typeface="Times New Roman" panose="02020603050405020304" pitchFamily="18" charset="0"/>
              <a:ea typeface="Times New Roman" panose="02020603050405020304" pitchFamily="18" charset="0"/>
            </a:endParaRPr>
          </a:p>
          <a:p>
            <a:pPr marL="800100" lvl="2" indent="0" algn="just">
              <a:buNone/>
            </a:pPr>
            <a:r>
              <a:rPr lang="en-GB" sz="2900" dirty="0">
                <a:latin typeface="Arial" panose="020B0604020202020204" pitchFamily="34" charset="0"/>
                <a:ea typeface="Arial" panose="020B0604020202020204" pitchFamily="34" charset="0"/>
              </a:rPr>
              <a:t>• Reducing staff absence and alleviating work pressures</a:t>
            </a:r>
            <a:endParaRPr lang="en-GB" sz="2900" dirty="0">
              <a:latin typeface="Times New Roman" panose="02020603050405020304" pitchFamily="18" charset="0"/>
              <a:ea typeface="Times New Roman" panose="02020603050405020304" pitchFamily="18" charset="0"/>
            </a:endParaRPr>
          </a:p>
          <a:p>
            <a:pPr marL="800100" lvl="2" indent="0" algn="just">
              <a:buNone/>
            </a:pPr>
            <a:r>
              <a:rPr lang="en-GB" sz="2900" dirty="0">
                <a:latin typeface="Arial" panose="020B0604020202020204" pitchFamily="34" charset="0"/>
                <a:ea typeface="Arial" panose="020B0604020202020204" pitchFamily="34" charset="0"/>
              </a:rPr>
              <a:t>• Recruiting new team members</a:t>
            </a:r>
            <a:endParaRPr lang="en-GB" sz="2900" dirty="0">
              <a:latin typeface="Times New Roman" panose="02020603050405020304" pitchFamily="18" charset="0"/>
              <a:ea typeface="Times New Roman" panose="02020603050405020304" pitchFamily="18" charset="0"/>
            </a:endParaRPr>
          </a:p>
          <a:p>
            <a:pPr marL="800100" lvl="2" indent="0" algn="just">
              <a:buNone/>
            </a:pPr>
            <a:r>
              <a:rPr lang="en-GB" sz="2900" dirty="0">
                <a:latin typeface="Arial" panose="020B0604020202020204" pitchFamily="34" charset="0"/>
                <a:ea typeface="Arial" panose="020B0604020202020204" pitchFamily="34" charset="0"/>
              </a:rPr>
              <a:t>• Reducing staff turnover</a:t>
            </a:r>
            <a:endParaRPr lang="en-GB" sz="2900" dirty="0">
              <a:latin typeface="Times New Roman" panose="02020603050405020304" pitchFamily="18" charset="0"/>
              <a:ea typeface="Times New Roman" panose="02020603050405020304" pitchFamily="18" charset="0"/>
            </a:endParaRPr>
          </a:p>
          <a:p>
            <a:pPr marL="800100" lvl="2" indent="0" algn="just">
              <a:buNone/>
            </a:pPr>
            <a:r>
              <a:rPr lang="en-GB" sz="2900" dirty="0">
                <a:latin typeface="Arial" panose="020B0604020202020204" pitchFamily="34" charset="0"/>
                <a:ea typeface="Arial" panose="020B0604020202020204" pitchFamily="34" charset="0"/>
              </a:rPr>
              <a:t>• Improving ADV’s record in the field of diversity and inclusion</a:t>
            </a:r>
            <a:endParaRPr lang="en-GB" sz="2900" dirty="0">
              <a:latin typeface="Times New Roman" panose="02020603050405020304" pitchFamily="18" charset="0"/>
              <a:ea typeface="Times New Roman" panose="02020603050405020304" pitchFamily="18" charset="0"/>
            </a:endParaRPr>
          </a:p>
          <a:p>
            <a:pPr marL="0" indent="0" algn="just">
              <a:spcAft>
                <a:spcPts val="0"/>
              </a:spcAft>
              <a:buNone/>
            </a:pPr>
            <a:r>
              <a:rPr lang="en-GB" sz="2900" dirty="0">
                <a:latin typeface="Arial" panose="020B0604020202020204" pitchFamily="34" charset="0"/>
                <a:ea typeface="Arial" panose="020B0604020202020204" pitchFamily="34" charset="0"/>
              </a:rPr>
              <a:t> </a:t>
            </a:r>
            <a:endParaRPr lang="en-GB" sz="2900" dirty="0">
              <a:latin typeface="Times New Roman" panose="02020603050405020304" pitchFamily="18" charset="0"/>
              <a:ea typeface="Times New Roman" panose="02020603050405020304" pitchFamily="18" charset="0"/>
            </a:endParaRPr>
          </a:p>
          <a:p>
            <a:pPr algn="just">
              <a:spcAft>
                <a:spcPts val="0"/>
              </a:spcAft>
            </a:pPr>
            <a:r>
              <a:rPr lang="en-GB" sz="2900" dirty="0">
                <a:latin typeface="Arial" panose="020B0604020202020204" pitchFamily="34" charset="0"/>
                <a:ea typeface="Arial" panose="020B0604020202020204" pitchFamily="34" charset="0"/>
              </a:rPr>
              <a:t>Justify your answer with reference to published research and your wider reading</a:t>
            </a:r>
            <a:endParaRPr lang="en-GB" sz="2900" dirty="0">
              <a:latin typeface="Times New Roman" panose="02020603050405020304" pitchFamily="18" charset="0"/>
              <a:ea typeface="Times New Roman" panose="02020603050405020304" pitchFamily="18" charset="0"/>
            </a:endParaRPr>
          </a:p>
          <a:p>
            <a:endParaRPr lang="en-GB" dirty="0"/>
          </a:p>
        </p:txBody>
      </p:sp>
    </p:spTree>
    <p:extLst>
      <p:ext uri="{BB962C8B-B14F-4D97-AF65-F5344CB8AC3E}">
        <p14:creationId xmlns:p14="http://schemas.microsoft.com/office/powerpoint/2010/main" val="1661279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CC3E5-A4BC-42C4-A090-8E2983EAAA96}"/>
              </a:ext>
            </a:extLst>
          </p:cNvPr>
          <p:cNvSpPr>
            <a:spLocks noGrp="1"/>
          </p:cNvSpPr>
          <p:nvPr>
            <p:ph type="title"/>
          </p:nvPr>
        </p:nvSpPr>
        <p:spPr/>
        <p:txBody>
          <a:bodyPr>
            <a:normAutofit fontScale="90000"/>
          </a:bodyPr>
          <a:lstStyle/>
          <a:p>
            <a:r>
              <a:rPr lang="en-GB" dirty="0"/>
              <a:t>Last week we looked at Core questions </a:t>
            </a:r>
          </a:p>
        </p:txBody>
      </p:sp>
      <p:sp>
        <p:nvSpPr>
          <p:cNvPr id="3" name="Content Placeholder 2">
            <a:extLst>
              <a:ext uri="{FF2B5EF4-FFF2-40B4-BE49-F238E27FC236}">
                <a16:creationId xmlns:a16="http://schemas.microsoft.com/office/drawing/2014/main" id="{7C5B876C-38A7-4FAE-B9F1-ACA779297851}"/>
              </a:ext>
            </a:extLst>
          </p:cNvPr>
          <p:cNvSpPr>
            <a:spLocks noGrp="1"/>
          </p:cNvSpPr>
          <p:nvPr>
            <p:ph idx="1"/>
          </p:nvPr>
        </p:nvSpPr>
        <p:spPr/>
        <p:txBody>
          <a:bodyPr>
            <a:normAutofit/>
          </a:bodyPr>
          <a:lstStyle/>
          <a:p>
            <a:pPr lvl="1"/>
            <a:endParaRPr lang="en-GB" dirty="0"/>
          </a:p>
          <a:p>
            <a:pPr lvl="1"/>
            <a:r>
              <a:rPr lang="en-GB" dirty="0"/>
              <a:t>Who are Amber Dale Veterinary Group (ADV)?</a:t>
            </a:r>
          </a:p>
          <a:p>
            <a:pPr lvl="1"/>
            <a:r>
              <a:rPr lang="en-GB" dirty="0"/>
              <a:t>What do they do?</a:t>
            </a:r>
          </a:p>
          <a:p>
            <a:pPr lvl="1"/>
            <a:r>
              <a:rPr lang="en-GB" dirty="0"/>
              <a:t>What are the key HR issues in the case?</a:t>
            </a:r>
          </a:p>
          <a:p>
            <a:pPr lvl="1"/>
            <a:r>
              <a:rPr lang="en-GB" dirty="0"/>
              <a:t>How can </a:t>
            </a:r>
            <a:r>
              <a:rPr lang="en-GB" u="sng" dirty="0"/>
              <a:t>HR</a:t>
            </a:r>
            <a:r>
              <a:rPr lang="en-GB" dirty="0"/>
              <a:t> processes be improved?</a:t>
            </a:r>
          </a:p>
          <a:p>
            <a:pPr lvl="1"/>
            <a:r>
              <a:rPr lang="en-GB" dirty="0"/>
              <a:t>What are the risks of this?</a:t>
            </a:r>
          </a:p>
          <a:p>
            <a:pPr lvl="1"/>
            <a:r>
              <a:rPr lang="en-GB" dirty="0"/>
              <a:t>How can they be ameliorated? </a:t>
            </a:r>
          </a:p>
        </p:txBody>
      </p:sp>
    </p:spTree>
    <p:extLst>
      <p:ext uri="{BB962C8B-B14F-4D97-AF65-F5344CB8AC3E}">
        <p14:creationId xmlns:p14="http://schemas.microsoft.com/office/powerpoint/2010/main" val="39187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C3691-0AE9-4DD9-A1E3-F1B450F46D22}"/>
              </a:ext>
            </a:extLst>
          </p:cNvPr>
          <p:cNvSpPr>
            <a:spLocks noGrp="1"/>
          </p:cNvSpPr>
          <p:nvPr>
            <p:ph type="title"/>
          </p:nvPr>
        </p:nvSpPr>
        <p:spPr/>
        <p:txBody>
          <a:bodyPr/>
          <a:lstStyle/>
          <a:p>
            <a:r>
              <a:rPr lang="en-GB" dirty="0"/>
              <a:t>Further analysis</a:t>
            </a:r>
          </a:p>
        </p:txBody>
      </p:sp>
      <p:sp>
        <p:nvSpPr>
          <p:cNvPr id="3" name="Content Placeholder 2">
            <a:extLst>
              <a:ext uri="{FF2B5EF4-FFF2-40B4-BE49-F238E27FC236}">
                <a16:creationId xmlns:a16="http://schemas.microsoft.com/office/drawing/2014/main" id="{359C750C-0656-4F53-9A3E-C67A536C37D8}"/>
              </a:ext>
            </a:extLst>
          </p:cNvPr>
          <p:cNvSpPr>
            <a:spLocks noGrp="1"/>
          </p:cNvSpPr>
          <p:nvPr>
            <p:ph idx="1"/>
          </p:nvPr>
        </p:nvSpPr>
        <p:spPr/>
        <p:txBody>
          <a:bodyPr>
            <a:normAutofit/>
          </a:bodyPr>
          <a:lstStyle/>
          <a:p>
            <a:pPr marL="0" indent="0">
              <a:buNone/>
            </a:pPr>
            <a:r>
              <a:rPr lang="en-GB" sz="2800" dirty="0"/>
              <a:t>Activity 1</a:t>
            </a:r>
          </a:p>
          <a:p>
            <a:pPr marL="0" indent="0">
              <a:buNone/>
            </a:pPr>
            <a:r>
              <a:rPr lang="en-GB" sz="2800" dirty="0"/>
              <a:t>In Groups carryout a swot analysis of the case study organisation</a:t>
            </a:r>
          </a:p>
          <a:p>
            <a:pPr lvl="1"/>
            <a:endParaRPr lang="en-GB" dirty="0"/>
          </a:p>
          <a:p>
            <a:pPr lvl="2"/>
            <a:r>
              <a:rPr lang="en-GB" sz="2800" dirty="0"/>
              <a:t>Strength</a:t>
            </a:r>
          </a:p>
          <a:p>
            <a:pPr lvl="2"/>
            <a:r>
              <a:rPr lang="en-GB" sz="2800" dirty="0"/>
              <a:t>Weaknesses</a:t>
            </a:r>
          </a:p>
          <a:p>
            <a:pPr lvl="2"/>
            <a:r>
              <a:rPr lang="en-GB" sz="2800" dirty="0"/>
              <a:t>Opportunities</a:t>
            </a:r>
          </a:p>
          <a:p>
            <a:pPr lvl="2"/>
            <a:r>
              <a:rPr lang="en-GB" sz="2800" dirty="0"/>
              <a:t>Threats </a:t>
            </a:r>
          </a:p>
        </p:txBody>
      </p:sp>
    </p:spTree>
    <p:extLst>
      <p:ext uri="{BB962C8B-B14F-4D97-AF65-F5344CB8AC3E}">
        <p14:creationId xmlns:p14="http://schemas.microsoft.com/office/powerpoint/2010/main" val="2917053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F3B8A-4D01-4A46-A4D5-4C558EBCF6C7}"/>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BF23CF34-3487-4694-82B1-CC471753D635}"/>
              </a:ext>
            </a:extLst>
          </p:cNvPr>
          <p:cNvSpPr>
            <a:spLocks noGrp="1"/>
          </p:cNvSpPr>
          <p:nvPr>
            <p:ph idx="1"/>
          </p:nvPr>
        </p:nvSpPr>
        <p:spPr/>
        <p:txBody>
          <a:bodyPr>
            <a:normAutofit/>
          </a:bodyPr>
          <a:lstStyle/>
          <a:p>
            <a:pPr marL="0" indent="0">
              <a:buNone/>
            </a:pPr>
            <a:r>
              <a:rPr lang="en-GB" sz="2800" dirty="0"/>
              <a:t>Activity 2</a:t>
            </a:r>
          </a:p>
          <a:p>
            <a:pPr marL="0" indent="0">
              <a:buNone/>
            </a:pPr>
            <a:r>
              <a:rPr lang="en-GB" sz="2800" dirty="0"/>
              <a:t>From the SWOT</a:t>
            </a:r>
          </a:p>
          <a:p>
            <a:endParaRPr lang="en-GB" sz="2800" dirty="0"/>
          </a:p>
          <a:p>
            <a:pPr lvl="1"/>
            <a:r>
              <a:rPr lang="en-GB" dirty="0"/>
              <a:t>What are the issues faced </a:t>
            </a:r>
          </a:p>
          <a:p>
            <a:pPr lvl="1"/>
            <a:r>
              <a:rPr lang="en-GB" dirty="0"/>
              <a:t>Impact of the issues</a:t>
            </a:r>
          </a:p>
          <a:p>
            <a:pPr lvl="1"/>
            <a:r>
              <a:rPr lang="en-GB" dirty="0"/>
              <a:t>What possible solutions are there</a:t>
            </a:r>
          </a:p>
          <a:p>
            <a:pPr lvl="1"/>
            <a:r>
              <a:rPr lang="en-GB" dirty="0"/>
              <a:t>What are the implications of the solutions</a:t>
            </a:r>
          </a:p>
          <a:p>
            <a:pPr lvl="1"/>
            <a:r>
              <a:rPr lang="en-GB" dirty="0"/>
              <a:t>What are the cost considerations</a:t>
            </a:r>
          </a:p>
        </p:txBody>
      </p:sp>
    </p:spTree>
    <p:extLst>
      <p:ext uri="{BB962C8B-B14F-4D97-AF65-F5344CB8AC3E}">
        <p14:creationId xmlns:p14="http://schemas.microsoft.com/office/powerpoint/2010/main" val="135577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CDA9-EBE1-4B2E-9648-108C979A305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C34F3A4-A7E2-49AE-8E8C-F0168E5EC367}"/>
              </a:ext>
            </a:extLst>
          </p:cNvPr>
          <p:cNvSpPr>
            <a:spLocks noGrp="1"/>
          </p:cNvSpPr>
          <p:nvPr>
            <p:ph idx="1"/>
          </p:nvPr>
        </p:nvSpPr>
        <p:spPr/>
        <p:txBody>
          <a:bodyPr>
            <a:normAutofit/>
          </a:bodyPr>
          <a:lstStyle/>
          <a:p>
            <a:pPr marL="0" indent="0">
              <a:buNone/>
            </a:pPr>
            <a:r>
              <a:rPr lang="en-GB" sz="2800" dirty="0"/>
              <a:t>Activity 3</a:t>
            </a:r>
          </a:p>
          <a:p>
            <a:pPr marL="0" indent="0">
              <a:buNone/>
            </a:pPr>
            <a:r>
              <a:rPr lang="en-GB" sz="2800" dirty="0"/>
              <a:t>Building on this, what would you advise on the:</a:t>
            </a:r>
          </a:p>
          <a:p>
            <a:pPr marL="0" indent="0">
              <a:buNone/>
            </a:pPr>
            <a:r>
              <a:rPr lang="en-GB" sz="2800" dirty="0"/>
              <a:t> </a:t>
            </a:r>
          </a:p>
          <a:p>
            <a:pPr marL="1257300" lvl="2" indent="-457200" algn="just"/>
            <a:r>
              <a:rPr lang="en-GB" sz="2800" dirty="0">
                <a:latin typeface="Arial" panose="020B0604020202020204" pitchFamily="34" charset="0"/>
                <a:ea typeface="Arial" panose="020B0604020202020204" pitchFamily="34" charset="0"/>
              </a:rPr>
              <a:t>Reducing staff absence and alleviating work pressures</a:t>
            </a:r>
            <a:endParaRPr lang="en-GB" sz="2800" dirty="0">
              <a:latin typeface="Times New Roman" panose="02020603050405020304" pitchFamily="18" charset="0"/>
              <a:ea typeface="Times New Roman" panose="02020603050405020304" pitchFamily="18" charset="0"/>
            </a:endParaRPr>
          </a:p>
          <a:p>
            <a:pPr marL="1257300" lvl="2" indent="-457200" algn="just"/>
            <a:r>
              <a:rPr lang="en-GB" sz="2800" dirty="0">
                <a:latin typeface="Arial" panose="020B0604020202020204" pitchFamily="34" charset="0"/>
                <a:ea typeface="Arial" panose="020B0604020202020204" pitchFamily="34" charset="0"/>
              </a:rPr>
              <a:t>Recruiting new team members</a:t>
            </a:r>
            <a:endParaRPr lang="en-GB" sz="2800" dirty="0">
              <a:latin typeface="Times New Roman" panose="02020603050405020304" pitchFamily="18" charset="0"/>
              <a:ea typeface="Times New Roman" panose="02020603050405020304" pitchFamily="18" charset="0"/>
            </a:endParaRPr>
          </a:p>
          <a:p>
            <a:pPr marL="1257300" lvl="2" indent="-457200" algn="just"/>
            <a:r>
              <a:rPr lang="en-GB" sz="2800" dirty="0">
                <a:latin typeface="Arial" panose="020B0604020202020204" pitchFamily="34" charset="0"/>
                <a:ea typeface="Arial" panose="020B0604020202020204" pitchFamily="34" charset="0"/>
              </a:rPr>
              <a:t>Reducing staff turnover</a:t>
            </a:r>
            <a:endParaRPr lang="en-GB" sz="2800" dirty="0">
              <a:latin typeface="Times New Roman" panose="02020603050405020304" pitchFamily="18" charset="0"/>
              <a:ea typeface="Times New Roman" panose="02020603050405020304" pitchFamily="18" charset="0"/>
            </a:endParaRPr>
          </a:p>
          <a:p>
            <a:pPr marL="1257300" lvl="2" indent="-457200" algn="just"/>
            <a:r>
              <a:rPr lang="en-GB" sz="2800" dirty="0">
                <a:latin typeface="Arial" panose="020B0604020202020204" pitchFamily="34" charset="0"/>
                <a:ea typeface="Arial" panose="020B0604020202020204" pitchFamily="34" charset="0"/>
              </a:rPr>
              <a:t>Improving ADV’s record in the field of diversity and inclusion</a:t>
            </a:r>
            <a:endParaRPr lang="en-GB" sz="2800" dirty="0">
              <a:latin typeface="Times New Roman" panose="02020603050405020304" pitchFamily="18" charset="0"/>
              <a:ea typeface="Times New Roman" panose="02020603050405020304" pitchFamily="18" charset="0"/>
            </a:endParaRPr>
          </a:p>
          <a:p>
            <a:pPr marL="0" indent="0">
              <a:buNone/>
            </a:pPr>
            <a:endParaRPr lang="en-GB"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5633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0DED-23A4-462A-8339-494A7E2BD110}"/>
              </a:ext>
            </a:extLst>
          </p:cNvPr>
          <p:cNvSpPr>
            <a:spLocks noGrp="1"/>
          </p:cNvSpPr>
          <p:nvPr>
            <p:ph type="title"/>
          </p:nvPr>
        </p:nvSpPr>
        <p:spPr>
          <a:xfrm>
            <a:off x="457200" y="274638"/>
            <a:ext cx="8229600" cy="274042"/>
          </a:xfrm>
        </p:spPr>
        <p:txBody>
          <a:bodyPr>
            <a:normAutofit fontScale="90000"/>
          </a:bodyPr>
          <a:lstStyle/>
          <a:p>
            <a:endParaRPr lang="en-GB" dirty="0"/>
          </a:p>
        </p:txBody>
      </p:sp>
      <p:sp>
        <p:nvSpPr>
          <p:cNvPr id="3" name="Content Placeholder 2">
            <a:extLst>
              <a:ext uri="{FF2B5EF4-FFF2-40B4-BE49-F238E27FC236}">
                <a16:creationId xmlns:a16="http://schemas.microsoft.com/office/drawing/2014/main" id="{4E69C3EE-82B3-468B-B5A7-D7864F635E06}"/>
              </a:ext>
            </a:extLst>
          </p:cNvPr>
          <p:cNvSpPr>
            <a:spLocks noGrp="1"/>
          </p:cNvSpPr>
          <p:nvPr>
            <p:ph idx="1"/>
          </p:nvPr>
        </p:nvSpPr>
        <p:spPr>
          <a:xfrm>
            <a:off x="457200" y="836712"/>
            <a:ext cx="8229600" cy="5544616"/>
          </a:xfrm>
        </p:spPr>
        <p:txBody>
          <a:bodyPr>
            <a:normAutofit fontScale="55000" lnSpcReduction="20000"/>
          </a:bodyPr>
          <a:lstStyle/>
          <a:p>
            <a:pPr marL="0" indent="0">
              <a:buNone/>
            </a:pPr>
            <a:r>
              <a:rPr lang="en-GB" sz="3300" dirty="0"/>
              <a:t>Activity 4</a:t>
            </a:r>
          </a:p>
          <a:p>
            <a:pPr marL="0" indent="0">
              <a:buNone/>
            </a:pPr>
            <a:endParaRPr lang="en-GB" sz="3300" dirty="0"/>
          </a:p>
          <a:p>
            <a:pPr marL="0" indent="0">
              <a:buNone/>
            </a:pPr>
            <a:r>
              <a:rPr lang="en-GB" sz="3300" dirty="0"/>
              <a:t>Consider what you might put in each of the following sections of your report:</a:t>
            </a:r>
          </a:p>
          <a:p>
            <a:pPr marL="0" indent="0">
              <a:buNone/>
            </a:pPr>
            <a:endParaRPr lang="en-GB" sz="3300" dirty="0"/>
          </a:p>
          <a:p>
            <a:pPr lvl="1">
              <a:buFont typeface="Arial" panose="020B0604020202020204" pitchFamily="34" charset="0"/>
              <a:buChar char="•"/>
            </a:pPr>
            <a:r>
              <a:rPr lang="en-GB" sz="3300" dirty="0"/>
              <a:t>A Title Page</a:t>
            </a:r>
          </a:p>
          <a:p>
            <a:pPr lvl="1">
              <a:buFont typeface="Arial" panose="020B0604020202020204" pitchFamily="34" charset="0"/>
              <a:buChar char="•"/>
            </a:pPr>
            <a:r>
              <a:rPr lang="en-GB" sz="3300" dirty="0"/>
              <a:t>Executive Summary </a:t>
            </a:r>
          </a:p>
          <a:p>
            <a:pPr lvl="1">
              <a:buFont typeface="Arial" panose="020B0604020202020204" pitchFamily="34" charset="0"/>
              <a:buChar char="•"/>
            </a:pPr>
            <a:r>
              <a:rPr lang="en-GB" sz="3300" dirty="0"/>
              <a:t>Contents Page</a:t>
            </a:r>
          </a:p>
          <a:p>
            <a:pPr lvl="2"/>
            <a:r>
              <a:rPr lang="en-GB" sz="3300" dirty="0"/>
              <a:t>Introduction (background information – keep brief)</a:t>
            </a:r>
          </a:p>
          <a:p>
            <a:pPr lvl="2"/>
            <a:r>
              <a:rPr lang="en-GB" sz="3300" dirty="0"/>
              <a:t>Outline of the primary HRM issues in the case study organisation. </a:t>
            </a:r>
          </a:p>
          <a:p>
            <a:pPr lvl="2"/>
            <a:r>
              <a:rPr lang="en-GB" sz="3300" dirty="0"/>
              <a:t>Proposal to improve the delivery of HR Processes at the case study organisation (focus on key areas). </a:t>
            </a:r>
          </a:p>
          <a:p>
            <a:pPr lvl="2"/>
            <a:r>
              <a:rPr lang="en-GB" sz="3300" dirty="0"/>
              <a:t>Implementation plan including considerations to costs involved and responsibilities</a:t>
            </a:r>
          </a:p>
          <a:p>
            <a:pPr lvl="2"/>
            <a:r>
              <a:rPr lang="en-GB" sz="3300" dirty="0"/>
              <a:t>Conclusions</a:t>
            </a:r>
          </a:p>
          <a:p>
            <a:pPr lvl="2"/>
            <a:r>
              <a:rPr lang="en-GB" sz="3300" dirty="0"/>
              <a:t>Recommendations</a:t>
            </a:r>
          </a:p>
          <a:p>
            <a:pPr lvl="1">
              <a:buFont typeface="Arial" panose="020B0604020202020204" pitchFamily="34" charset="0"/>
              <a:buChar char="•"/>
            </a:pPr>
            <a:r>
              <a:rPr lang="en-GB" sz="3300" dirty="0"/>
              <a:t>References using Harvard Referencing conventions.</a:t>
            </a:r>
          </a:p>
          <a:p>
            <a:pPr marL="0" indent="0">
              <a:buNone/>
            </a:pPr>
            <a:endParaRPr lang="en-GB" sz="3300" dirty="0"/>
          </a:p>
          <a:p>
            <a:pPr marL="0" indent="0">
              <a:buNone/>
            </a:pPr>
            <a:r>
              <a:rPr lang="en-GB" sz="3300" dirty="0"/>
              <a:t>The word count of 1,500 words will not include the title page, executive summary, contents page or references.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855109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0B477-3A35-4985-809E-514028FD8F1A}"/>
              </a:ext>
            </a:extLst>
          </p:cNvPr>
          <p:cNvSpPr>
            <a:spLocks noGrp="1"/>
          </p:cNvSpPr>
          <p:nvPr>
            <p:ph type="title"/>
          </p:nvPr>
        </p:nvSpPr>
        <p:spPr/>
        <p:txBody>
          <a:bodyPr>
            <a:normAutofit fontScale="90000"/>
          </a:bodyPr>
          <a:lstStyle/>
          <a:p>
            <a:r>
              <a:rPr lang="en-GB" dirty="0"/>
              <a:t>Reminder: Process of working through the case study</a:t>
            </a:r>
          </a:p>
        </p:txBody>
      </p:sp>
      <p:sp>
        <p:nvSpPr>
          <p:cNvPr id="3" name="Content Placeholder 2">
            <a:extLst>
              <a:ext uri="{FF2B5EF4-FFF2-40B4-BE49-F238E27FC236}">
                <a16:creationId xmlns:a16="http://schemas.microsoft.com/office/drawing/2014/main" id="{40B79C9A-5D9E-48AD-9FF1-D2B2092C93F3}"/>
              </a:ext>
            </a:extLst>
          </p:cNvPr>
          <p:cNvSpPr>
            <a:spLocks noGrp="1"/>
          </p:cNvSpPr>
          <p:nvPr>
            <p:ph idx="1"/>
          </p:nvPr>
        </p:nvSpPr>
        <p:spPr/>
        <p:txBody>
          <a:bodyPr>
            <a:normAutofit lnSpcReduction="10000"/>
          </a:bodyPr>
          <a:lstStyle/>
          <a:p>
            <a:pPr marL="0" indent="0">
              <a:buNone/>
            </a:pPr>
            <a:r>
              <a:rPr lang="en-GB" sz="2000" dirty="0">
                <a:solidFill>
                  <a:schemeClr val="tx1">
                    <a:lumMod val="60000"/>
                    <a:lumOff val="40000"/>
                  </a:schemeClr>
                </a:solidFill>
              </a:rPr>
              <a:t>NB. These are some of the basic steps, more may be added.</a:t>
            </a:r>
          </a:p>
          <a:p>
            <a:pPr marL="0" indent="0">
              <a:buNone/>
            </a:pPr>
            <a:endParaRPr lang="en-GB" sz="2000" dirty="0">
              <a:solidFill>
                <a:schemeClr val="tx1">
                  <a:lumMod val="60000"/>
                  <a:lumOff val="40000"/>
                </a:schemeClr>
              </a:solidFill>
            </a:endParaRPr>
          </a:p>
          <a:p>
            <a:pPr marL="457200" indent="-457200">
              <a:buFont typeface="+mj-lt"/>
              <a:buAutoNum type="arabicPeriod"/>
            </a:pPr>
            <a:r>
              <a:rPr lang="en-GB" sz="2000" dirty="0"/>
              <a:t>Read the brief and case study</a:t>
            </a:r>
          </a:p>
          <a:p>
            <a:pPr marL="457200" indent="-457200">
              <a:buFont typeface="+mj-lt"/>
              <a:buAutoNum type="arabicPeriod"/>
            </a:pPr>
            <a:r>
              <a:rPr lang="en-GB" sz="2000" dirty="0"/>
              <a:t>Identify the threads of evidence in the case study </a:t>
            </a:r>
          </a:p>
          <a:p>
            <a:pPr marL="457200" indent="-457200">
              <a:buFont typeface="+mj-lt"/>
              <a:buAutoNum type="arabicPeriod"/>
            </a:pPr>
            <a:r>
              <a:rPr lang="en-GB" sz="2000" dirty="0"/>
              <a:t>Read through the text book, additional reading and other peer reviewed articles to identify appropriate theory and professional practice</a:t>
            </a:r>
          </a:p>
          <a:p>
            <a:pPr marL="457200" indent="-457200">
              <a:buFont typeface="+mj-lt"/>
              <a:buAutoNum type="arabicPeriod"/>
            </a:pPr>
            <a:r>
              <a:rPr lang="en-GB" sz="2000" dirty="0"/>
              <a:t>Plan out your answer</a:t>
            </a:r>
          </a:p>
          <a:p>
            <a:pPr marL="457200" indent="-457200">
              <a:buFont typeface="+mj-lt"/>
              <a:buAutoNum type="arabicPeriod"/>
            </a:pPr>
            <a:r>
              <a:rPr lang="en-GB" sz="2000" dirty="0"/>
              <a:t>Write a first draft and send it to the on-line feedback service for comments and feedback on your academic skills and use of academic English</a:t>
            </a:r>
          </a:p>
          <a:p>
            <a:pPr marL="457200" indent="-457200">
              <a:buFont typeface="+mj-lt"/>
              <a:buAutoNum type="arabicPeriod"/>
            </a:pPr>
            <a:r>
              <a:rPr lang="en-GB" sz="2000" dirty="0"/>
              <a:t>Re-draft your assignment and ask someone to proof read it and give feedback</a:t>
            </a:r>
          </a:p>
          <a:p>
            <a:pPr marL="457200" indent="-457200">
              <a:buFont typeface="+mj-lt"/>
              <a:buAutoNum type="arabicPeriod"/>
            </a:pPr>
            <a:r>
              <a:rPr lang="en-GB" sz="2000" dirty="0"/>
              <a:t>Finalise your assignment and submit it by the due date. </a:t>
            </a:r>
          </a:p>
          <a:p>
            <a:pPr marL="514350" indent="-514350">
              <a:buFont typeface="+mj-lt"/>
              <a:buAutoNum type="arabicPeriod"/>
            </a:pPr>
            <a:endParaRPr lang="en-GB" sz="2000" dirty="0"/>
          </a:p>
        </p:txBody>
      </p:sp>
    </p:spTree>
    <p:extLst>
      <p:ext uri="{BB962C8B-B14F-4D97-AF65-F5344CB8AC3E}">
        <p14:creationId xmlns:p14="http://schemas.microsoft.com/office/powerpoint/2010/main" val="1290969817"/>
      </p:ext>
    </p:extLst>
  </p:cSld>
  <p:clrMapOvr>
    <a:masterClrMapping/>
  </p:clrMapOvr>
</p:sld>
</file>

<file path=ppt/theme/theme1.xml><?xml version="1.0" encoding="utf-8"?>
<a:theme xmlns:a="http://schemas.openxmlformats.org/drawingml/2006/main" name="Office Theme">
  <a:themeElements>
    <a:clrScheme name="UEL Master Brand">
      <a:dk1>
        <a:srgbClr val="0063A4"/>
      </a:dk1>
      <a:lt1>
        <a:sysClr val="window" lastClr="FFFFFF"/>
      </a:lt1>
      <a:dk2>
        <a:srgbClr val="009ADA"/>
      </a:dk2>
      <a:lt2>
        <a:srgbClr val="EEECE1"/>
      </a:lt2>
      <a:accent1>
        <a:srgbClr val="A7A9AC"/>
      </a:accent1>
      <a:accent2>
        <a:srgbClr val="A7A9AC"/>
      </a:accent2>
      <a:accent3>
        <a:srgbClr val="A7A9AC"/>
      </a:accent3>
      <a:accent4>
        <a:srgbClr val="A7A9AC"/>
      </a:accent4>
      <a:accent5>
        <a:srgbClr val="A7A9AC"/>
      </a:accent5>
      <a:accent6>
        <a:srgbClr val="A7A9AC"/>
      </a:accent6>
      <a:hlink>
        <a:srgbClr val="009ADA"/>
      </a:hlink>
      <a:folHlink>
        <a:srgbClr val="009ADA"/>
      </a:folHlink>
    </a:clrScheme>
    <a:fontScheme name="U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1D94C329D6F64EACBA53D809BEC111" ma:contentTypeVersion="14" ma:contentTypeDescription="Create a new document." ma:contentTypeScope="" ma:versionID="6abf559920657499887835e5b3d7b562">
  <xsd:schema xmlns:xsd="http://www.w3.org/2001/XMLSchema" xmlns:xs="http://www.w3.org/2001/XMLSchema" xmlns:p="http://schemas.microsoft.com/office/2006/metadata/properties" xmlns:ns3="984a4e2a-add7-4f5c-8c66-846154135d8f" xmlns:ns4="0303897e-d76e-4486-aea5-c439e7da717a" targetNamespace="http://schemas.microsoft.com/office/2006/metadata/properties" ma:root="true" ma:fieldsID="af4e1f8df1e0aa7e15de9c9a105f961e" ns3:_="" ns4:_="">
    <xsd:import namespace="984a4e2a-add7-4f5c-8c66-846154135d8f"/>
    <xsd:import namespace="0303897e-d76e-4486-aea5-c439e7da717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4a4e2a-add7-4f5c-8c66-846154135d8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03897e-d76e-4486-aea5-c439e7da717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66F995-9C79-48EC-89F4-4F35493194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4a4e2a-add7-4f5c-8c66-846154135d8f"/>
    <ds:schemaRef ds:uri="0303897e-d76e-4486-aea5-c439e7da71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DC4FF0-7A86-4957-85E8-3E478F4FD972}">
  <ds:schemaRefs>
    <ds:schemaRef ds:uri="http://schemas.microsoft.com/office/2006/documentManagement/types"/>
    <ds:schemaRef ds:uri="http://www.w3.org/XML/1998/namespace"/>
    <ds:schemaRef ds:uri="0303897e-d76e-4486-aea5-c439e7da717a"/>
    <ds:schemaRef ds:uri="http://purl.org/dc/terms/"/>
    <ds:schemaRef ds:uri="http://purl.org/dc/elements/1.1/"/>
    <ds:schemaRef ds:uri="http://schemas.openxmlformats.org/package/2006/metadata/core-properties"/>
    <ds:schemaRef ds:uri="http://purl.org/dc/dcmitype/"/>
    <ds:schemaRef ds:uri="http://schemas.microsoft.com/office/infopath/2007/PartnerControls"/>
    <ds:schemaRef ds:uri="984a4e2a-add7-4f5c-8c66-846154135d8f"/>
    <ds:schemaRef ds:uri="http://schemas.microsoft.com/office/2006/metadata/properties"/>
  </ds:schemaRefs>
</ds:datastoreItem>
</file>

<file path=customXml/itemProps3.xml><?xml version="1.0" encoding="utf-8"?>
<ds:datastoreItem xmlns:ds="http://schemas.openxmlformats.org/officeDocument/2006/customXml" ds:itemID="{92CDEDB3-A66F-4614-8BD5-9E087C0A30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45</TotalTime>
  <Words>410</Words>
  <Application>Microsoft Office PowerPoint</Application>
  <PresentationFormat>On-screen Show (4:3)</PresentationFormat>
  <Paragraphs>72</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HR7003  Assignment Workshop</vt:lpstr>
      <vt:lpstr>The Case Study Task</vt:lpstr>
      <vt:lpstr>Last week we looked at Core questions </vt:lpstr>
      <vt:lpstr>Further analysis</vt:lpstr>
      <vt:lpstr>PowerPoint Presentation</vt:lpstr>
      <vt:lpstr>PowerPoint Presentation</vt:lpstr>
      <vt:lpstr>PowerPoint Presentation</vt:lpstr>
      <vt:lpstr>Reminder: Process of working through the case study</vt:lpstr>
    </vt:vector>
  </TitlesOfParts>
  <Company>University of East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of Health &amp; Bioscience</dc:title>
  <dc:creator>stuart2</dc:creator>
  <cp:lastModifiedBy>Harinder Dhesi</cp:lastModifiedBy>
  <cp:revision>673</cp:revision>
  <cp:lastPrinted>2015-02-12T10:48:12Z</cp:lastPrinted>
  <dcterms:created xsi:type="dcterms:W3CDTF">2015-11-30T17:56:35Z</dcterms:created>
  <dcterms:modified xsi:type="dcterms:W3CDTF">2022-10-25T05:49:43Z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0x010100351D94C329D6F64EACBA53D809BEC111</vt:lpwstr>
  </property>
</Properties>
</file>