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4"/>
    <p:sldMasterId id="2147483681" r:id="rId5"/>
    <p:sldMasterId id="2147483682" r:id="rId6"/>
    <p:sldMasterId id="2147483683" r:id="rId7"/>
    <p:sldMasterId id="2147483684" r:id="rId8"/>
    <p:sldMasterId id="2147483685" r:id="rId9"/>
    <p:sldMasterId id="214748368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84" Type="http://schemas.openxmlformats.org/officeDocument/2006/relationships/slide" Target="slides/slide73.xml"/><Relationship Id="rId83" Type="http://schemas.openxmlformats.org/officeDocument/2006/relationships/slide" Target="slides/slide72.xml"/><Relationship Id="rId42" Type="http://schemas.openxmlformats.org/officeDocument/2006/relationships/slide" Target="slides/slide31.xml"/><Relationship Id="rId86" Type="http://schemas.openxmlformats.org/officeDocument/2006/relationships/slide" Target="slides/slide75.xml"/><Relationship Id="rId41" Type="http://schemas.openxmlformats.org/officeDocument/2006/relationships/slide" Target="slides/slide30.xml"/><Relationship Id="rId85" Type="http://schemas.openxmlformats.org/officeDocument/2006/relationships/slide" Target="slides/slide74.xml"/><Relationship Id="rId44" Type="http://schemas.openxmlformats.org/officeDocument/2006/relationships/slide" Target="slides/slide33.xml"/><Relationship Id="rId88" Type="http://schemas.openxmlformats.org/officeDocument/2006/relationships/slide" Target="slides/slide77.xml"/><Relationship Id="rId43" Type="http://schemas.openxmlformats.org/officeDocument/2006/relationships/slide" Target="slides/slide32.xml"/><Relationship Id="rId87" Type="http://schemas.openxmlformats.org/officeDocument/2006/relationships/slide" Target="slides/slide76.xml"/><Relationship Id="rId46" Type="http://schemas.openxmlformats.org/officeDocument/2006/relationships/slide" Target="slides/slide35.xml"/><Relationship Id="rId45" Type="http://schemas.openxmlformats.org/officeDocument/2006/relationships/slide" Target="slides/slide34.xml"/><Relationship Id="rId89" Type="http://schemas.openxmlformats.org/officeDocument/2006/relationships/slide" Target="slides/slide78.xml"/><Relationship Id="rId80" Type="http://schemas.openxmlformats.org/officeDocument/2006/relationships/slide" Target="slides/slide69.xml"/><Relationship Id="rId82" Type="http://schemas.openxmlformats.org/officeDocument/2006/relationships/slide" Target="slides/slide71.xml"/><Relationship Id="rId81" Type="http://schemas.openxmlformats.org/officeDocument/2006/relationships/slide" Target="slides/slide70.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2.xml"/><Relationship Id="rId72" Type="http://schemas.openxmlformats.org/officeDocument/2006/relationships/slide" Target="slides/slide61.xml"/><Relationship Id="rId31" Type="http://schemas.openxmlformats.org/officeDocument/2006/relationships/slide" Target="slides/slide20.xml"/><Relationship Id="rId75" Type="http://schemas.openxmlformats.org/officeDocument/2006/relationships/slide" Target="slides/slide64.xml"/><Relationship Id="rId30" Type="http://schemas.openxmlformats.org/officeDocument/2006/relationships/slide" Target="slides/slide19.xml"/><Relationship Id="rId74" Type="http://schemas.openxmlformats.org/officeDocument/2006/relationships/slide" Target="slides/slide63.xml"/><Relationship Id="rId33" Type="http://schemas.openxmlformats.org/officeDocument/2006/relationships/slide" Target="slides/slide22.xml"/><Relationship Id="rId77" Type="http://schemas.openxmlformats.org/officeDocument/2006/relationships/slide" Target="slides/slide66.xml"/><Relationship Id="rId32" Type="http://schemas.openxmlformats.org/officeDocument/2006/relationships/slide" Target="slides/slide21.xml"/><Relationship Id="rId76" Type="http://schemas.openxmlformats.org/officeDocument/2006/relationships/slide" Target="slides/slide65.xml"/><Relationship Id="rId35" Type="http://schemas.openxmlformats.org/officeDocument/2006/relationships/slide" Target="slides/slide24.xml"/><Relationship Id="rId79" Type="http://schemas.openxmlformats.org/officeDocument/2006/relationships/slide" Target="slides/slide68.xml"/><Relationship Id="rId34" Type="http://schemas.openxmlformats.org/officeDocument/2006/relationships/slide" Target="slides/slide23.xml"/><Relationship Id="rId78" Type="http://schemas.openxmlformats.org/officeDocument/2006/relationships/slide" Target="slides/slide67.xml"/><Relationship Id="rId71" Type="http://schemas.openxmlformats.org/officeDocument/2006/relationships/slide" Target="slides/slide60.xml"/><Relationship Id="rId70" Type="http://schemas.openxmlformats.org/officeDocument/2006/relationships/slide" Target="slides/slide59.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slide" Target="slides/slide51.xml"/><Relationship Id="rId61" Type="http://schemas.openxmlformats.org/officeDocument/2006/relationships/slide" Target="slides/slide50.xml"/><Relationship Id="rId20" Type="http://schemas.openxmlformats.org/officeDocument/2006/relationships/slide" Target="slides/slide9.xml"/><Relationship Id="rId64" Type="http://schemas.openxmlformats.org/officeDocument/2006/relationships/slide" Target="slides/slide53.xml"/><Relationship Id="rId63" Type="http://schemas.openxmlformats.org/officeDocument/2006/relationships/slide" Target="slides/slide52.xml"/><Relationship Id="rId22" Type="http://schemas.openxmlformats.org/officeDocument/2006/relationships/slide" Target="slides/slide11.xml"/><Relationship Id="rId66" Type="http://schemas.openxmlformats.org/officeDocument/2006/relationships/slide" Target="slides/slide55.xml"/><Relationship Id="rId21" Type="http://schemas.openxmlformats.org/officeDocument/2006/relationships/slide" Target="slides/slide10.xml"/><Relationship Id="rId65" Type="http://schemas.openxmlformats.org/officeDocument/2006/relationships/slide" Target="slides/slide54.xml"/><Relationship Id="rId24" Type="http://schemas.openxmlformats.org/officeDocument/2006/relationships/slide" Target="slides/slide13.xml"/><Relationship Id="rId68" Type="http://schemas.openxmlformats.org/officeDocument/2006/relationships/slide" Target="slides/slide57.xml"/><Relationship Id="rId23" Type="http://schemas.openxmlformats.org/officeDocument/2006/relationships/slide" Target="slides/slide12.xml"/><Relationship Id="rId67" Type="http://schemas.openxmlformats.org/officeDocument/2006/relationships/slide" Target="slides/slide56.xml"/><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slide" Target="slides/slide58.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7.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3" name="Google Shape;21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9" name="Google Shape;309;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7" name="Google Shape;337;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5" name="Google Shape;345;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53" name="Google Shape;353;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0" name="Google Shape;360;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7" name="Google Shape;367;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5" name="Google Shape;375;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83" name="Google Shape;383;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93" name="Google Shape;393;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01" name="Google Shape;401;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2" name="Google Shape;222;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09" name="Google Shape;409;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19" name="Google Shape;419;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27" name="Google Shape;427;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35" name="Google Shape;435;p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45" name="Google Shape;445;p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54" name="Google Shape;454;p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62" name="Google Shape;462;p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70" name="Google Shape;470;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77" name="Google Shape;477;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84" name="Google Shape;484;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1" name="Google Shape;251;p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92" name="Google Shape;492;p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3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01" name="Google Shape;501;p3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09" name="Google Shape;509;p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37" name="Google Shape;537;p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45" name="Google Shape;545;p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3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54" name="Google Shape;554;p3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61" name="Google Shape;561;p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69" name="Google Shape;569;p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79" name="Google Shape;579;p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87" name="Google Shape;587;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9" name="Google Shape;259;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95" name="Google Shape;595;p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4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04" name="Google Shape;604;p4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12" name="Google Shape;612;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4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0" name="Google Shape;640;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8" name="Google Shape;648;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55" name="Google Shape;655;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63" name="Google Shape;663;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70" name="Google Shape;670;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80" name="Google Shape;680;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88" name="Google Shape;688;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68" name="Google Shape;268;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96" name="Google Shape;696;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5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4" name="Google Shape;704;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4" name="Google Shape;714;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22" name="Google Shape;722;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5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29" name="Google Shape;729;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37" name="Google Shape;737;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5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45" name="Google Shape;745;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5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53" name="Google Shape;753;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5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61" name="Google Shape;761;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69" name="Google Shape;769;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6" name="Google Shape;276;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6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97" name="Google Shape;797;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6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07" name="Google Shape;807;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15" name="Google Shape;815;p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23" name="Google Shape;823;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6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31" name="Google Shape;831;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6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39" name="Google Shape;839;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6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47" name="Google Shape;847;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6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55" name="Google Shape;855;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6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63" name="Google Shape;863;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6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72" name="Google Shape;872;p6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84" name="Google Shape;284;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7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81" name="Google Shape;881;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7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89" name="Google Shape;889;p7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99" name="Google Shape;899;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7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06" name="Google Shape;906;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7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14" name="Google Shape;914;p7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7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22" name="Google Shape;922;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7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30" name="Google Shape;930;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7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38" name="Google Shape;938;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 name="Google Shape;946;p78: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47" name="Google Shape;947;p7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92" name="Google Shape;292;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1" name="Google Shape;301;p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er: Version A">
  <p:cSld name="Opener: Version A">
    <p:spTree>
      <p:nvGrpSpPr>
        <p:cNvPr id="11" name="Shape 11"/>
        <p:cNvGrpSpPr/>
        <p:nvPr/>
      </p:nvGrpSpPr>
      <p:grpSpPr>
        <a:xfrm>
          <a:off x="0" y="0"/>
          <a:ext cx="0" cy="0"/>
          <a:chOff x="0" y="0"/>
          <a:chExt cx="0" cy="0"/>
        </a:xfrm>
      </p:grpSpPr>
      <p:sp>
        <p:nvSpPr>
          <p:cNvPr id="12" name="Google Shape;12;p2"/>
          <p:cNvSpPr txBox="1"/>
          <p:nvPr>
            <p:ph type="title"/>
          </p:nvPr>
        </p:nvSpPr>
        <p:spPr>
          <a:xfrm>
            <a:off x="152400" y="365125"/>
            <a:ext cx="8839200" cy="1387475"/>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200"/>
              <a:buFont typeface="Calibri"/>
              <a:buNone/>
              <a:defRPr b="0" i="0" sz="6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152400" y="1752600"/>
            <a:ext cx="8839200" cy="609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900"/>
              <a:buFont typeface="Arial"/>
              <a:buNone/>
              <a:defRPr b="1" i="0" sz="29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2" type="body"/>
          </p:nvPr>
        </p:nvSpPr>
        <p:spPr>
          <a:xfrm>
            <a:off x="152400" y="2362200"/>
            <a:ext cx="8839200" cy="685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3" type="body"/>
          </p:nvPr>
        </p:nvSpPr>
        <p:spPr>
          <a:xfrm>
            <a:off x="152400" y="3733800"/>
            <a:ext cx="8839200" cy="533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4000"/>
              <a:buFont typeface="Arial"/>
              <a:buNone/>
              <a:defRPr b="1"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4" type="body"/>
          </p:nvPr>
        </p:nvSpPr>
        <p:spPr>
          <a:xfrm>
            <a:off x="152400" y="4267200"/>
            <a:ext cx="8839200" cy="2438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800"/>
              <a:buFont typeface="Arial"/>
              <a:buNone/>
              <a:defRPr b="0" i="0" sz="3800" u="none" cap="none" strike="noStrike">
                <a:solidFill>
                  <a:schemeClr val="dk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C2 (double#)">
  <p:cSld name="Chapter Outline: Version C2 (double#)">
    <p:spTree>
      <p:nvGrpSpPr>
        <p:cNvPr id="65" name="Shape 65"/>
        <p:cNvGrpSpPr/>
        <p:nvPr/>
      </p:nvGrpSpPr>
      <p:grpSpPr>
        <a:xfrm>
          <a:off x="0" y="0"/>
          <a:ext cx="0" cy="0"/>
          <a:chOff x="0" y="0"/>
          <a:chExt cx="0" cy="0"/>
        </a:xfrm>
      </p:grpSpPr>
      <p:sp>
        <p:nvSpPr>
          <p:cNvPr id="66" name="Google Shape;66;p12"/>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2"/>
          <p:cNvSpPr txBox="1"/>
          <p:nvPr>
            <p:ph idx="1" type="body"/>
          </p:nvPr>
        </p:nvSpPr>
        <p:spPr>
          <a:xfrm>
            <a:off x="304800" y="1752600"/>
            <a:ext cx="8534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E1 (single#)">
  <p:cSld name="Chapter Outline: Version E1 (single#)">
    <p:spTree>
      <p:nvGrpSpPr>
        <p:cNvPr id="70" name="Shape 70"/>
        <p:cNvGrpSpPr/>
        <p:nvPr/>
      </p:nvGrpSpPr>
      <p:grpSpPr>
        <a:xfrm>
          <a:off x="0" y="0"/>
          <a:ext cx="0" cy="0"/>
          <a:chOff x="0" y="0"/>
          <a:chExt cx="0" cy="0"/>
        </a:xfrm>
      </p:grpSpPr>
      <p:sp>
        <p:nvSpPr>
          <p:cNvPr id="71" name="Google Shape;71;p13"/>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3"/>
          <p:cNvSpPr txBox="1"/>
          <p:nvPr>
            <p:ph idx="1" type="body"/>
          </p:nvPr>
        </p:nvSpPr>
        <p:spPr>
          <a:xfrm>
            <a:off x="304800" y="1752600"/>
            <a:ext cx="8534400" cy="4419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Calibri"/>
              <a:buAutoNum type="arabicPeriod"/>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E2 (double#)">
  <p:cSld name="Chapter Outline: Version E2 (double#)">
    <p:spTree>
      <p:nvGrpSpPr>
        <p:cNvPr id="75" name="Shape 75"/>
        <p:cNvGrpSpPr/>
        <p:nvPr/>
      </p:nvGrpSpPr>
      <p:grpSpPr>
        <a:xfrm>
          <a:off x="0" y="0"/>
          <a:ext cx="0" cy="0"/>
          <a:chOff x="0" y="0"/>
          <a:chExt cx="0" cy="0"/>
        </a:xfrm>
      </p:grpSpPr>
      <p:sp>
        <p:nvSpPr>
          <p:cNvPr id="76" name="Google Shape;76;p14"/>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4"/>
          <p:cNvSpPr txBox="1"/>
          <p:nvPr>
            <p:ph idx="1" type="body"/>
          </p:nvPr>
        </p:nvSpPr>
        <p:spPr>
          <a:xfrm>
            <a:off x="304800" y="1752600"/>
            <a:ext cx="8534400" cy="434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E1">
  <p:cSld name="Chapter Outline: Version E1">
    <p:spTree>
      <p:nvGrpSpPr>
        <p:cNvPr id="80" name="Shape 80"/>
        <p:cNvGrpSpPr/>
        <p:nvPr/>
      </p:nvGrpSpPr>
      <p:grpSpPr>
        <a:xfrm>
          <a:off x="0" y="0"/>
          <a:ext cx="0" cy="0"/>
          <a:chOff x="0" y="0"/>
          <a:chExt cx="0" cy="0"/>
        </a:xfrm>
      </p:grpSpPr>
      <p:sp>
        <p:nvSpPr>
          <p:cNvPr id="81" name="Google Shape;81;p15"/>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5"/>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F1">
  <p:cSld name="Chapter Outline: Version F1">
    <p:spTree>
      <p:nvGrpSpPr>
        <p:cNvPr id="85" name="Shape 85"/>
        <p:cNvGrpSpPr/>
        <p:nvPr/>
      </p:nvGrpSpPr>
      <p:grpSpPr>
        <a:xfrm>
          <a:off x="0" y="0"/>
          <a:ext cx="0" cy="0"/>
          <a:chOff x="0" y="0"/>
          <a:chExt cx="0" cy="0"/>
        </a:xfrm>
      </p:grpSpPr>
      <p:sp>
        <p:nvSpPr>
          <p:cNvPr id="86" name="Google Shape;86;p16"/>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6"/>
          <p:cNvSpPr txBox="1"/>
          <p:nvPr>
            <p:ph idx="1" type="body"/>
          </p:nvPr>
        </p:nvSpPr>
        <p:spPr>
          <a:xfrm>
            <a:off x="304800" y="1752600"/>
            <a:ext cx="8534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G">
  <p:cSld name="Chapter Outline: Version G">
    <p:spTree>
      <p:nvGrpSpPr>
        <p:cNvPr id="90" name="Shape 90"/>
        <p:cNvGrpSpPr/>
        <p:nvPr/>
      </p:nvGrpSpPr>
      <p:grpSpPr>
        <a:xfrm>
          <a:off x="0" y="0"/>
          <a:ext cx="0" cy="0"/>
          <a:chOff x="0" y="0"/>
          <a:chExt cx="0" cy="0"/>
        </a:xfrm>
      </p:grpSpPr>
      <p:sp>
        <p:nvSpPr>
          <p:cNvPr id="91" name="Google Shape;91;p17"/>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7"/>
          <p:cNvSpPr txBox="1"/>
          <p:nvPr>
            <p:ph idx="1" type="body"/>
          </p:nvPr>
        </p:nvSpPr>
        <p:spPr>
          <a:xfrm>
            <a:off x="304800" y="1752600"/>
            <a:ext cx="8534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2000"/>
              </a:spcBef>
              <a:spcAft>
                <a:spcPts val="0"/>
              </a:spcAft>
              <a:buClr>
                <a:schemeClr val="accent2"/>
              </a:buClr>
              <a:buSzPts val="2800"/>
              <a:buFont typeface="Calibri"/>
              <a:buNone/>
              <a:defRPr b="0" i="0" sz="2800" u="none" cap="none" strike="noStrike">
                <a:solidFill>
                  <a:schemeClr val="accent2"/>
                </a:solidFill>
                <a:latin typeface="Calibri"/>
                <a:ea typeface="Calibri"/>
                <a:cs typeface="Calibri"/>
                <a:sym typeface="Calibri"/>
              </a:defRPr>
            </a:lvl2pPr>
            <a:lvl3pPr indent="-406400" lvl="2" marL="1371600" marR="0" rtl="0" algn="l">
              <a:lnSpc>
                <a:spcPct val="90000"/>
              </a:lnSpc>
              <a:spcBef>
                <a:spcPts val="1000"/>
              </a:spcBef>
              <a:spcAft>
                <a:spcPts val="0"/>
              </a:spcAft>
              <a:buClr>
                <a:schemeClr val="accent2"/>
              </a:buClr>
              <a:buSzPts val="2800"/>
              <a:buFont typeface="Calibri"/>
              <a:buAutoNum type="arabicPeriod"/>
              <a:defRPr b="0" i="0" sz="2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Term: Version B">
  <p:cSld name="Key Term: Version B">
    <p:spTree>
      <p:nvGrpSpPr>
        <p:cNvPr id="100" name="Shape 100"/>
        <p:cNvGrpSpPr/>
        <p:nvPr/>
      </p:nvGrpSpPr>
      <p:grpSpPr>
        <a:xfrm>
          <a:off x="0" y="0"/>
          <a:ext cx="0" cy="0"/>
          <a:chOff x="0" y="0"/>
          <a:chExt cx="0" cy="0"/>
        </a:xfrm>
      </p:grpSpPr>
      <p:sp>
        <p:nvSpPr>
          <p:cNvPr id="101" name="Google Shape;101;p19"/>
          <p:cNvSpPr txBox="1"/>
          <p:nvPr>
            <p:ph idx="1" type="body"/>
          </p:nvPr>
        </p:nvSpPr>
        <p:spPr>
          <a:xfrm>
            <a:off x="304800" y="838201"/>
            <a:ext cx="8534400" cy="106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000"/>
              <a:buFont typeface="Arial"/>
              <a:buNone/>
              <a:defRPr b="0"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9"/>
          <p:cNvSpPr txBox="1"/>
          <p:nvPr>
            <p:ph idx="2" type="body"/>
          </p:nvPr>
        </p:nvSpPr>
        <p:spPr>
          <a:xfrm>
            <a:off x="304800" y="1905000"/>
            <a:ext cx="8534400" cy="39624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chemeClr val="accent2"/>
              </a:buClr>
              <a:buSzPts val="3000"/>
              <a:buFont typeface="Arial"/>
              <a:buChar char="•"/>
              <a:defRPr b="0" i="0" sz="3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9"/>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D">
  <p:cSld name="Chapter Outline: Version D">
    <p:spTree>
      <p:nvGrpSpPr>
        <p:cNvPr id="105" name="Shape 105"/>
        <p:cNvGrpSpPr/>
        <p:nvPr/>
      </p:nvGrpSpPr>
      <p:grpSpPr>
        <a:xfrm>
          <a:off x="0" y="0"/>
          <a:ext cx="0" cy="0"/>
          <a:chOff x="0" y="0"/>
          <a:chExt cx="0" cy="0"/>
        </a:xfrm>
      </p:grpSpPr>
      <p:sp>
        <p:nvSpPr>
          <p:cNvPr id="106" name="Google Shape;106;p20"/>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20"/>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350519" lvl="1" marL="914400" marR="0" rtl="0" algn="l">
              <a:lnSpc>
                <a:spcPct val="90000"/>
              </a:lnSpc>
              <a:spcBef>
                <a:spcPts val="500"/>
              </a:spcBef>
              <a:spcAft>
                <a:spcPts val="0"/>
              </a:spcAft>
              <a:buClr>
                <a:schemeClr val="accent2"/>
              </a:buClr>
              <a:buSzPts val="1920"/>
              <a:buFont typeface="Courier New"/>
              <a:buChar char="o"/>
              <a:defRPr b="0" i="0" sz="2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20"/>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C1 (single#)">
  <p:cSld name="Chapter Outline: Version C1 (single#)">
    <p:spTree>
      <p:nvGrpSpPr>
        <p:cNvPr id="110" name="Shape 110"/>
        <p:cNvGrpSpPr/>
        <p:nvPr/>
      </p:nvGrpSpPr>
      <p:grpSpPr>
        <a:xfrm>
          <a:off x="0" y="0"/>
          <a:ext cx="0" cy="0"/>
          <a:chOff x="0" y="0"/>
          <a:chExt cx="0" cy="0"/>
        </a:xfrm>
      </p:grpSpPr>
      <p:sp>
        <p:nvSpPr>
          <p:cNvPr id="111" name="Google Shape;111;p21"/>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2" name="Google Shape;112;p21"/>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Calibri"/>
              <a:buAutoNum type="arabicPeriod"/>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1"/>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A">
  <p:cSld name="Chapter Outline: Version A">
    <p:spTree>
      <p:nvGrpSpPr>
        <p:cNvPr id="115" name="Shape 115"/>
        <p:cNvGrpSpPr/>
        <p:nvPr/>
      </p:nvGrpSpPr>
      <p:grpSpPr>
        <a:xfrm>
          <a:off x="0" y="0"/>
          <a:ext cx="0" cy="0"/>
          <a:chOff x="0" y="0"/>
          <a:chExt cx="0" cy="0"/>
        </a:xfrm>
      </p:grpSpPr>
      <p:sp>
        <p:nvSpPr>
          <p:cNvPr id="116" name="Google Shape;116;p22"/>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2"/>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2"/>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er: Version B">
  <p:cSld name="Opener: Version B">
    <p:spTree>
      <p:nvGrpSpPr>
        <p:cNvPr id="17" name="Shape 17"/>
        <p:cNvGrpSpPr/>
        <p:nvPr/>
      </p:nvGrpSpPr>
      <p:grpSpPr>
        <a:xfrm>
          <a:off x="0" y="0"/>
          <a:ext cx="0" cy="0"/>
          <a:chOff x="0" y="0"/>
          <a:chExt cx="0" cy="0"/>
        </a:xfrm>
      </p:grpSpPr>
      <p:sp>
        <p:nvSpPr>
          <p:cNvPr id="18" name="Google Shape;18;p3"/>
          <p:cNvSpPr txBox="1"/>
          <p:nvPr>
            <p:ph idx="1" type="body"/>
          </p:nvPr>
        </p:nvSpPr>
        <p:spPr>
          <a:xfrm>
            <a:off x="152400" y="228600"/>
            <a:ext cx="8839200" cy="533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1"/>
              </a:buClr>
              <a:buSzPts val="4000"/>
              <a:buFont typeface="Arial"/>
              <a:buNone/>
              <a:defRPr b="1"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2" type="body"/>
          </p:nvPr>
        </p:nvSpPr>
        <p:spPr>
          <a:xfrm>
            <a:off x="152400" y="762000"/>
            <a:ext cx="8839200" cy="2286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800"/>
              <a:buFont typeface="Arial"/>
              <a:buNone/>
              <a:defRPr b="0" i="0" sz="3800" u="none" cap="none" strike="noStrike">
                <a:solidFill>
                  <a:schemeClr val="dk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type="title"/>
          </p:nvPr>
        </p:nvSpPr>
        <p:spPr>
          <a:xfrm>
            <a:off x="152400" y="3505200"/>
            <a:ext cx="8839200" cy="15240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200"/>
              <a:buFont typeface="Calibri"/>
              <a:buNone/>
              <a:defRPr b="0" i="0" sz="6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
          <p:cNvSpPr txBox="1"/>
          <p:nvPr>
            <p:ph idx="3" type="body"/>
          </p:nvPr>
        </p:nvSpPr>
        <p:spPr>
          <a:xfrm>
            <a:off x="152400" y="5029200"/>
            <a:ext cx="8839200" cy="762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900"/>
              <a:buFont typeface="Arial"/>
              <a:buNone/>
              <a:defRPr b="1" i="0" sz="29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4" type="body"/>
          </p:nvPr>
        </p:nvSpPr>
        <p:spPr>
          <a:xfrm>
            <a:off x="152400" y="6096000"/>
            <a:ext cx="8839200" cy="533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Version A">
  <p:cSld name="Image Slide: Version A">
    <p:spTree>
      <p:nvGrpSpPr>
        <p:cNvPr id="120" name="Shape 120"/>
        <p:cNvGrpSpPr/>
        <p:nvPr/>
      </p:nvGrpSpPr>
      <p:grpSpPr>
        <a:xfrm>
          <a:off x="0" y="0"/>
          <a:ext cx="0" cy="0"/>
          <a:chOff x="0" y="0"/>
          <a:chExt cx="0" cy="0"/>
        </a:xfrm>
      </p:grpSpPr>
      <p:sp>
        <p:nvSpPr>
          <p:cNvPr id="121" name="Google Shape;121;p23"/>
          <p:cNvSpPr txBox="1"/>
          <p:nvPr>
            <p:ph idx="1" type="body"/>
          </p:nvPr>
        </p:nvSpPr>
        <p:spPr>
          <a:xfrm>
            <a:off x="304800" y="820738"/>
            <a:ext cx="8534400" cy="4452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3"/>
          <p:cNvSpPr txBox="1"/>
          <p:nvPr>
            <p:ph type="title"/>
          </p:nvPr>
        </p:nvSpPr>
        <p:spPr>
          <a:xfrm>
            <a:off x="304800" y="5350050"/>
            <a:ext cx="8534400" cy="3099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000"/>
              <a:buFont typeface="Calibri"/>
              <a:buNone/>
              <a:defRPr b="0" i="0" sz="2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23"/>
          <p:cNvSpPr txBox="1"/>
          <p:nvPr>
            <p:ph idx="2" type="body"/>
          </p:nvPr>
        </p:nvSpPr>
        <p:spPr>
          <a:xfrm>
            <a:off x="304800" y="5780675"/>
            <a:ext cx="8534400" cy="467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23"/>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Version B">
  <p:cSld name="Image Slide: Version B">
    <p:spTree>
      <p:nvGrpSpPr>
        <p:cNvPr id="126" name="Shape 126"/>
        <p:cNvGrpSpPr/>
        <p:nvPr/>
      </p:nvGrpSpPr>
      <p:grpSpPr>
        <a:xfrm>
          <a:off x="0" y="0"/>
          <a:ext cx="0" cy="0"/>
          <a:chOff x="0" y="0"/>
          <a:chExt cx="0" cy="0"/>
        </a:xfrm>
      </p:grpSpPr>
      <p:sp>
        <p:nvSpPr>
          <p:cNvPr id="127" name="Google Shape;127;p24"/>
          <p:cNvSpPr txBox="1"/>
          <p:nvPr>
            <p:ph idx="1" type="body"/>
          </p:nvPr>
        </p:nvSpPr>
        <p:spPr>
          <a:xfrm>
            <a:off x="304800" y="820738"/>
            <a:ext cx="8534400" cy="4970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4"/>
          <p:cNvSpPr txBox="1"/>
          <p:nvPr>
            <p:ph type="title"/>
          </p:nvPr>
        </p:nvSpPr>
        <p:spPr>
          <a:xfrm>
            <a:off x="304800" y="5920581"/>
            <a:ext cx="8534400" cy="43577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1600"/>
              <a:buFont typeface="Calibri"/>
              <a:buNone/>
              <a:defRPr b="0" i="0" sz="16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9" name="Google Shape;129;p2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24"/>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D">
  <p:cSld name="Chapter Outline: Version D">
    <p:spTree>
      <p:nvGrpSpPr>
        <p:cNvPr id="136" name="Shape 136"/>
        <p:cNvGrpSpPr/>
        <p:nvPr/>
      </p:nvGrpSpPr>
      <p:grpSpPr>
        <a:xfrm>
          <a:off x="0" y="0"/>
          <a:ext cx="0" cy="0"/>
          <a:chOff x="0" y="0"/>
          <a:chExt cx="0" cy="0"/>
        </a:xfrm>
      </p:grpSpPr>
      <p:sp>
        <p:nvSpPr>
          <p:cNvPr id="137" name="Google Shape;137;p26"/>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26"/>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350519" lvl="1" marL="914400" marR="0" rtl="0" algn="l">
              <a:lnSpc>
                <a:spcPct val="90000"/>
              </a:lnSpc>
              <a:spcBef>
                <a:spcPts val="500"/>
              </a:spcBef>
              <a:spcAft>
                <a:spcPts val="0"/>
              </a:spcAft>
              <a:buClr>
                <a:schemeClr val="accent2"/>
              </a:buClr>
              <a:buSzPts val="1920"/>
              <a:buFont typeface="Courier New"/>
              <a:buChar char="o"/>
              <a:defRPr b="0" i="0" sz="2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141" name="Shape 141"/>
        <p:cNvGrpSpPr/>
        <p:nvPr/>
      </p:nvGrpSpPr>
      <p:grpSpPr>
        <a:xfrm>
          <a:off x="0" y="0"/>
          <a:ext cx="0" cy="0"/>
          <a:chOff x="0" y="0"/>
          <a:chExt cx="0" cy="0"/>
        </a:xfrm>
      </p:grpSpPr>
      <p:sp>
        <p:nvSpPr>
          <p:cNvPr id="142" name="Google Shape;142;p27"/>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27"/>
          <p:cNvSpPr txBox="1"/>
          <p:nvPr>
            <p:ph idx="1" type="body"/>
          </p:nvPr>
        </p:nvSpPr>
        <p:spPr>
          <a:xfrm>
            <a:off x="304800" y="1752600"/>
            <a:ext cx="8534400" cy="46037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2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for Figure">
  <p:cSld name="Section for Figure">
    <p:spTree>
      <p:nvGrpSpPr>
        <p:cNvPr id="146" name="Shape 146"/>
        <p:cNvGrpSpPr/>
        <p:nvPr/>
      </p:nvGrpSpPr>
      <p:grpSpPr>
        <a:xfrm>
          <a:off x="0" y="0"/>
          <a:ext cx="0" cy="0"/>
          <a:chOff x="0" y="0"/>
          <a:chExt cx="0" cy="0"/>
        </a:xfrm>
      </p:grpSpPr>
      <p:sp>
        <p:nvSpPr>
          <p:cNvPr id="147" name="Google Shape;147;p28"/>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28"/>
          <p:cNvSpPr txBox="1"/>
          <p:nvPr>
            <p:ph idx="1" type="body"/>
          </p:nvPr>
        </p:nvSpPr>
        <p:spPr>
          <a:xfrm>
            <a:off x="304800" y="1752600"/>
            <a:ext cx="85344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28"/>
          <p:cNvSpPr txBox="1"/>
          <p:nvPr>
            <p:ph idx="2" type="body"/>
          </p:nvPr>
        </p:nvSpPr>
        <p:spPr>
          <a:xfrm>
            <a:off x="304800" y="5029200"/>
            <a:ext cx="8534400" cy="1143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2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2" name="Shape 152"/>
        <p:cNvGrpSpPr/>
        <p:nvPr/>
      </p:nvGrpSpPr>
      <p:grpSpPr>
        <a:xfrm>
          <a:off x="0" y="0"/>
          <a:ext cx="0" cy="0"/>
          <a:chOff x="0" y="0"/>
          <a:chExt cx="0" cy="0"/>
        </a:xfrm>
      </p:grpSpPr>
      <p:sp>
        <p:nvSpPr>
          <p:cNvPr id="153" name="Google Shape;153;p29"/>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4" name="Google Shape;154;p29"/>
          <p:cNvSpPr txBox="1"/>
          <p:nvPr>
            <p:ph idx="1" type="body"/>
          </p:nvPr>
        </p:nvSpPr>
        <p:spPr>
          <a:xfrm>
            <a:off x="304800" y="1752600"/>
            <a:ext cx="4114800" cy="46037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29"/>
          <p:cNvSpPr txBox="1"/>
          <p:nvPr>
            <p:ph idx="2" type="body"/>
          </p:nvPr>
        </p:nvSpPr>
        <p:spPr>
          <a:xfrm>
            <a:off x="4724400" y="1752600"/>
            <a:ext cx="4114800" cy="46037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58" name="Shape 158"/>
        <p:cNvGrpSpPr/>
        <p:nvPr/>
      </p:nvGrpSpPr>
      <p:grpSpPr>
        <a:xfrm>
          <a:off x="0" y="0"/>
          <a:ext cx="0" cy="0"/>
          <a:chOff x="0" y="0"/>
          <a:chExt cx="0" cy="0"/>
        </a:xfrm>
      </p:grpSpPr>
      <p:sp>
        <p:nvSpPr>
          <p:cNvPr id="159" name="Google Shape;159;p30"/>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0" name="Google Shape;160;p30"/>
          <p:cNvSpPr txBox="1"/>
          <p:nvPr>
            <p:ph idx="1" type="body"/>
          </p:nvPr>
        </p:nvSpPr>
        <p:spPr>
          <a:xfrm>
            <a:off x="304800" y="1752600"/>
            <a:ext cx="4114800"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0"/>
          <p:cNvSpPr txBox="1"/>
          <p:nvPr>
            <p:ph idx="2" type="body"/>
          </p:nvPr>
        </p:nvSpPr>
        <p:spPr>
          <a:xfrm>
            <a:off x="4724400" y="1752600"/>
            <a:ext cx="4114800"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0"/>
          <p:cNvSpPr txBox="1"/>
          <p:nvPr>
            <p:ph idx="3" type="body"/>
          </p:nvPr>
        </p:nvSpPr>
        <p:spPr>
          <a:xfrm>
            <a:off x="2286000" y="4724400"/>
            <a:ext cx="4572000" cy="14890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0"/>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4" name="Google Shape;164;p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Version A">
  <p:cSld name="Learning Objectives: Version A">
    <p:spTree>
      <p:nvGrpSpPr>
        <p:cNvPr id="170" name="Shape 170"/>
        <p:cNvGrpSpPr/>
        <p:nvPr/>
      </p:nvGrpSpPr>
      <p:grpSpPr>
        <a:xfrm>
          <a:off x="0" y="0"/>
          <a:ext cx="0" cy="0"/>
          <a:chOff x="0" y="0"/>
          <a:chExt cx="0" cy="0"/>
        </a:xfrm>
      </p:grpSpPr>
      <p:sp>
        <p:nvSpPr>
          <p:cNvPr id="171" name="Google Shape;171;p32"/>
          <p:cNvSpPr txBox="1"/>
          <p:nvPr>
            <p:ph type="title"/>
          </p:nvPr>
        </p:nvSpPr>
        <p:spPr>
          <a:xfrm>
            <a:off x="304800" y="743712"/>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2"/>
              </a:buClr>
              <a:buSzPts val="4000"/>
              <a:buFont typeface="Calibri"/>
              <a:buNone/>
              <a:defRPr b="0" i="0" sz="4000" u="none" cap="none" strike="noStrik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2" name="Google Shape;172;p32"/>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Calibri"/>
              <a:buAutoNum type="arabicPeriod"/>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3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Version B">
  <p:cSld name="Learning Objectives: Version B">
    <p:spTree>
      <p:nvGrpSpPr>
        <p:cNvPr id="175" name="Shape 175"/>
        <p:cNvGrpSpPr/>
        <p:nvPr/>
      </p:nvGrpSpPr>
      <p:grpSpPr>
        <a:xfrm>
          <a:off x="0" y="0"/>
          <a:ext cx="0" cy="0"/>
          <a:chOff x="0" y="0"/>
          <a:chExt cx="0" cy="0"/>
        </a:xfrm>
      </p:grpSpPr>
      <p:sp>
        <p:nvSpPr>
          <p:cNvPr id="176" name="Google Shape;176;p33"/>
          <p:cNvSpPr txBox="1"/>
          <p:nvPr>
            <p:ph type="title"/>
          </p:nvPr>
        </p:nvSpPr>
        <p:spPr>
          <a:xfrm>
            <a:off x="304800" y="743712"/>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2"/>
              </a:buClr>
              <a:buSzPts val="4000"/>
              <a:buFont typeface="Calibri"/>
              <a:buNone/>
              <a:defRPr b="0" i="0" sz="4000" u="none" cap="none" strike="noStrik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33"/>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3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Check Question (1of 2)">
  <p:cSld name="Concept Check Question (1of 2)">
    <p:spTree>
      <p:nvGrpSpPr>
        <p:cNvPr id="185" name="Shape 185"/>
        <p:cNvGrpSpPr/>
        <p:nvPr/>
      </p:nvGrpSpPr>
      <p:grpSpPr>
        <a:xfrm>
          <a:off x="0" y="0"/>
          <a:ext cx="0" cy="0"/>
          <a:chOff x="0" y="0"/>
          <a:chExt cx="0" cy="0"/>
        </a:xfrm>
      </p:grpSpPr>
      <p:sp>
        <p:nvSpPr>
          <p:cNvPr id="186" name="Google Shape;186;p35"/>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7" name="Google Shape;187;p35"/>
          <p:cNvSpPr txBox="1"/>
          <p:nvPr>
            <p:ph idx="1" type="body"/>
          </p:nvPr>
        </p:nvSpPr>
        <p:spPr>
          <a:xfrm>
            <a:off x="304800" y="1752600"/>
            <a:ext cx="8534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accent2"/>
              </a:buClr>
              <a:buSzPts val="2800"/>
              <a:buFont typeface="Calibri"/>
              <a:buAutoNum type="alphaLcPeriod"/>
              <a:defRPr b="0"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3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A">
  <p:cSld name="Chapter Outline: Version A">
    <p:spTree>
      <p:nvGrpSpPr>
        <p:cNvPr id="28" name="Shape 28"/>
        <p:cNvGrpSpPr/>
        <p:nvPr/>
      </p:nvGrpSpPr>
      <p:grpSpPr>
        <a:xfrm>
          <a:off x="0" y="0"/>
          <a:ext cx="0" cy="0"/>
          <a:chOff x="0" y="0"/>
          <a:chExt cx="0" cy="0"/>
        </a:xfrm>
      </p:grpSpPr>
      <p:sp>
        <p:nvSpPr>
          <p:cNvPr id="29" name="Google Shape;29;p5"/>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Check Question (2of 2)">
  <p:cSld name="Concept Check Question (2of 2)">
    <p:spTree>
      <p:nvGrpSpPr>
        <p:cNvPr id="190" name="Shape 190"/>
        <p:cNvGrpSpPr/>
        <p:nvPr/>
      </p:nvGrpSpPr>
      <p:grpSpPr>
        <a:xfrm>
          <a:off x="0" y="0"/>
          <a:ext cx="0" cy="0"/>
          <a:chOff x="0" y="0"/>
          <a:chExt cx="0" cy="0"/>
        </a:xfrm>
      </p:grpSpPr>
      <p:sp>
        <p:nvSpPr>
          <p:cNvPr id="191" name="Google Shape;191;p36"/>
          <p:cNvSpPr txBox="1"/>
          <p:nvPr>
            <p:ph idx="1" type="body"/>
          </p:nvPr>
        </p:nvSpPr>
        <p:spPr>
          <a:xfrm>
            <a:off x="304800" y="762000"/>
            <a:ext cx="8534400" cy="99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000"/>
              <a:buFont typeface="Arial"/>
              <a:buNone/>
              <a:defRPr b="0"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36"/>
          <p:cNvSpPr txBox="1"/>
          <p:nvPr>
            <p:ph idx="2" type="body"/>
          </p:nvPr>
        </p:nvSpPr>
        <p:spPr>
          <a:xfrm>
            <a:off x="304800" y="1752600"/>
            <a:ext cx="8534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3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Term: Version A">
  <p:cSld name="Key Term: Version A">
    <p:spTree>
      <p:nvGrpSpPr>
        <p:cNvPr id="200" name="Shape 200"/>
        <p:cNvGrpSpPr/>
        <p:nvPr/>
      </p:nvGrpSpPr>
      <p:grpSpPr>
        <a:xfrm>
          <a:off x="0" y="0"/>
          <a:ext cx="0" cy="0"/>
          <a:chOff x="0" y="0"/>
          <a:chExt cx="0" cy="0"/>
        </a:xfrm>
      </p:grpSpPr>
      <p:sp>
        <p:nvSpPr>
          <p:cNvPr id="201" name="Google Shape;201;p38"/>
          <p:cNvSpPr txBox="1"/>
          <p:nvPr>
            <p:ph idx="1" type="body"/>
          </p:nvPr>
        </p:nvSpPr>
        <p:spPr>
          <a:xfrm>
            <a:off x="304800" y="762000"/>
            <a:ext cx="8534400" cy="99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000"/>
              <a:buFont typeface="Arial"/>
              <a:buNone/>
              <a:defRPr b="0"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2" name="Google Shape;202;p38"/>
          <p:cNvSpPr txBox="1"/>
          <p:nvPr>
            <p:ph idx="2" type="body"/>
          </p:nvPr>
        </p:nvSpPr>
        <p:spPr>
          <a:xfrm>
            <a:off x="304800" y="1752600"/>
            <a:ext cx="8534400" cy="41148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Google Shape;203;p38"/>
          <p:cNvSpPr txBox="1"/>
          <p:nvPr>
            <p:ph idx="3" type="body"/>
          </p:nvPr>
        </p:nvSpPr>
        <p:spPr>
          <a:xfrm>
            <a:off x="304800" y="5867400"/>
            <a:ext cx="8534400" cy="609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381000" lvl="1" marL="914400" marR="0" rtl="0"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3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Term: Version B">
  <p:cSld name="Key Term: Version B">
    <p:spTree>
      <p:nvGrpSpPr>
        <p:cNvPr id="206" name="Shape 206"/>
        <p:cNvGrpSpPr/>
        <p:nvPr/>
      </p:nvGrpSpPr>
      <p:grpSpPr>
        <a:xfrm>
          <a:off x="0" y="0"/>
          <a:ext cx="0" cy="0"/>
          <a:chOff x="0" y="0"/>
          <a:chExt cx="0" cy="0"/>
        </a:xfrm>
      </p:grpSpPr>
      <p:sp>
        <p:nvSpPr>
          <p:cNvPr id="207" name="Google Shape;207;p39"/>
          <p:cNvSpPr txBox="1"/>
          <p:nvPr>
            <p:ph idx="1" type="body"/>
          </p:nvPr>
        </p:nvSpPr>
        <p:spPr>
          <a:xfrm>
            <a:off x="304800" y="838201"/>
            <a:ext cx="8534400" cy="106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000"/>
              <a:buFont typeface="Arial"/>
              <a:buNone/>
              <a:defRPr b="0"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39"/>
          <p:cNvSpPr txBox="1"/>
          <p:nvPr>
            <p:ph idx="2" type="body"/>
          </p:nvPr>
        </p:nvSpPr>
        <p:spPr>
          <a:xfrm>
            <a:off x="304800" y="1905000"/>
            <a:ext cx="8534400" cy="39624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chemeClr val="accent2"/>
              </a:buClr>
              <a:buSzPts val="3000"/>
              <a:buFont typeface="Arial"/>
              <a:buChar char="•"/>
              <a:defRPr b="0" i="0" sz="3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Term: Version B">
  <p:cSld name="Key Term: Version B">
    <p:spTree>
      <p:nvGrpSpPr>
        <p:cNvPr id="33" name="Shape 33"/>
        <p:cNvGrpSpPr/>
        <p:nvPr/>
      </p:nvGrpSpPr>
      <p:grpSpPr>
        <a:xfrm>
          <a:off x="0" y="0"/>
          <a:ext cx="0" cy="0"/>
          <a:chOff x="0" y="0"/>
          <a:chExt cx="0" cy="0"/>
        </a:xfrm>
      </p:grpSpPr>
      <p:sp>
        <p:nvSpPr>
          <p:cNvPr id="34" name="Google Shape;34;p6"/>
          <p:cNvSpPr txBox="1"/>
          <p:nvPr>
            <p:ph idx="1" type="body"/>
          </p:nvPr>
        </p:nvSpPr>
        <p:spPr>
          <a:xfrm>
            <a:off x="304800" y="838201"/>
            <a:ext cx="8534400" cy="106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000"/>
              <a:buFont typeface="Arial"/>
              <a:buNone/>
              <a:defRPr b="0" i="0" sz="40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2" type="body"/>
          </p:nvPr>
        </p:nvSpPr>
        <p:spPr>
          <a:xfrm>
            <a:off x="304800" y="1905000"/>
            <a:ext cx="8534400" cy="39624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chemeClr val="accent2"/>
              </a:buClr>
              <a:buSzPts val="3000"/>
              <a:buFont typeface="Arial"/>
              <a:buChar char="•"/>
              <a:defRPr b="0" i="0" sz="3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D">
  <p:cSld name="Chapter Outline: Version D">
    <p:spTree>
      <p:nvGrpSpPr>
        <p:cNvPr id="38" name="Shape 38"/>
        <p:cNvGrpSpPr/>
        <p:nvPr/>
      </p:nvGrpSpPr>
      <p:grpSpPr>
        <a:xfrm>
          <a:off x="0" y="0"/>
          <a:ext cx="0" cy="0"/>
          <a:chOff x="0" y="0"/>
          <a:chExt cx="0" cy="0"/>
        </a:xfrm>
      </p:grpSpPr>
      <p:sp>
        <p:nvSpPr>
          <p:cNvPr id="39" name="Google Shape;39;p7"/>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7"/>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350519" lvl="1" marL="914400" marR="0" rtl="0" algn="l">
              <a:lnSpc>
                <a:spcPct val="90000"/>
              </a:lnSpc>
              <a:spcBef>
                <a:spcPts val="500"/>
              </a:spcBef>
              <a:spcAft>
                <a:spcPts val="0"/>
              </a:spcAft>
              <a:buClr>
                <a:schemeClr val="accent2"/>
              </a:buClr>
              <a:buSzPts val="1920"/>
              <a:buFont typeface="Courier New"/>
              <a:buChar char="o"/>
              <a:defRPr b="0" i="0" sz="2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F2 (2 text boxes)">
  <p:cSld name="Chapter Outline: Version F2 (2 text boxes)">
    <p:spTree>
      <p:nvGrpSpPr>
        <p:cNvPr id="43" name="Shape 43"/>
        <p:cNvGrpSpPr/>
        <p:nvPr/>
      </p:nvGrpSpPr>
      <p:grpSpPr>
        <a:xfrm>
          <a:off x="0" y="0"/>
          <a:ext cx="0" cy="0"/>
          <a:chOff x="0" y="0"/>
          <a:chExt cx="0" cy="0"/>
        </a:xfrm>
      </p:grpSpPr>
      <p:sp>
        <p:nvSpPr>
          <p:cNvPr id="44" name="Google Shape;44;p8"/>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8"/>
          <p:cNvSpPr txBox="1"/>
          <p:nvPr>
            <p:ph idx="1" type="body"/>
          </p:nvPr>
        </p:nvSpPr>
        <p:spPr>
          <a:xfrm>
            <a:off x="304800" y="1752600"/>
            <a:ext cx="40386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2" type="body"/>
          </p:nvPr>
        </p:nvSpPr>
        <p:spPr>
          <a:xfrm>
            <a:off x="4767262" y="1752600"/>
            <a:ext cx="40386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for Figure">
  <p:cSld name="Section for Figure">
    <p:spTree>
      <p:nvGrpSpPr>
        <p:cNvPr id="49" name="Shape 49"/>
        <p:cNvGrpSpPr/>
        <p:nvPr/>
      </p:nvGrpSpPr>
      <p:grpSpPr>
        <a:xfrm>
          <a:off x="0" y="0"/>
          <a:ext cx="0" cy="0"/>
          <a:chOff x="0" y="0"/>
          <a:chExt cx="0" cy="0"/>
        </a:xfrm>
      </p:grpSpPr>
      <p:sp>
        <p:nvSpPr>
          <p:cNvPr id="50" name="Google Shape;50;p9"/>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9"/>
          <p:cNvSpPr txBox="1"/>
          <p:nvPr>
            <p:ph idx="1" type="body"/>
          </p:nvPr>
        </p:nvSpPr>
        <p:spPr>
          <a:xfrm>
            <a:off x="304800" y="1752600"/>
            <a:ext cx="85344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2" type="body"/>
          </p:nvPr>
        </p:nvSpPr>
        <p:spPr>
          <a:xfrm>
            <a:off x="304800" y="5029200"/>
            <a:ext cx="8534400" cy="1143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Calibri"/>
              <a:buAutoNum type="alphaLcPeriod"/>
              <a:defRPr b="0" i="0" sz="28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B">
  <p:cSld name="Chapter Outline: Version B">
    <p:spTree>
      <p:nvGrpSpPr>
        <p:cNvPr id="55" name="Shape 55"/>
        <p:cNvGrpSpPr/>
        <p:nvPr/>
      </p:nvGrpSpPr>
      <p:grpSpPr>
        <a:xfrm>
          <a:off x="0" y="0"/>
          <a:ext cx="0" cy="0"/>
          <a:chOff x="0" y="0"/>
          <a:chExt cx="0" cy="0"/>
        </a:xfrm>
      </p:grpSpPr>
      <p:sp>
        <p:nvSpPr>
          <p:cNvPr id="56" name="Google Shape;56;p10"/>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10"/>
          <p:cNvSpPr txBox="1"/>
          <p:nvPr>
            <p:ph idx="1" type="body"/>
          </p:nvPr>
        </p:nvSpPr>
        <p:spPr>
          <a:xfrm>
            <a:off x="304800" y="1752600"/>
            <a:ext cx="8534400" cy="46037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Outline: Version C1 (single#)">
  <p:cSld name="Chapter Outline: Version C1 (single#)">
    <p:spTree>
      <p:nvGrpSpPr>
        <p:cNvPr id="60" name="Shape 60"/>
        <p:cNvGrpSpPr/>
        <p:nvPr/>
      </p:nvGrpSpPr>
      <p:grpSpPr>
        <a:xfrm>
          <a:off x="0" y="0"/>
          <a:ext cx="0" cy="0"/>
          <a:chOff x="0" y="0"/>
          <a:chExt cx="0" cy="0"/>
        </a:xfrm>
      </p:grpSpPr>
      <p:sp>
        <p:nvSpPr>
          <p:cNvPr id="61" name="Google Shape;61;p11"/>
          <p:cNvSpPr txBox="1"/>
          <p:nvPr>
            <p:ph type="title"/>
          </p:nvPr>
        </p:nvSpPr>
        <p:spPr>
          <a:xfrm>
            <a:off x="304800" y="777241"/>
            <a:ext cx="8534400" cy="975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Calibri"/>
              <a:buNone/>
              <a:defRPr b="0" i="0" sz="4000">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Calibri"/>
              <a:buAutoNum type="arabicPeriod"/>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Calibri"/>
                <a:ea typeface="Calibri"/>
                <a:cs typeface="Calibri"/>
                <a:sym typeface="Calibri"/>
              </a:defRPr>
            </a:lvl1pPr>
            <a:lvl2pPr indent="0" lvl="1" marL="0" algn="r">
              <a:spcBef>
                <a:spcPts val="0"/>
              </a:spcBef>
              <a:buNone/>
              <a:defRPr b="0" i="0" sz="1200">
                <a:solidFill>
                  <a:srgbClr val="888888"/>
                </a:solidFill>
                <a:latin typeface="Calibri"/>
                <a:ea typeface="Calibri"/>
                <a:cs typeface="Calibri"/>
                <a:sym typeface="Calibri"/>
              </a:defRPr>
            </a:lvl2pPr>
            <a:lvl3pPr indent="0" lvl="2" marL="0" algn="r">
              <a:spcBef>
                <a:spcPts val="0"/>
              </a:spcBef>
              <a:buNone/>
              <a:defRPr b="0" i="0" sz="1200">
                <a:solidFill>
                  <a:srgbClr val="888888"/>
                </a:solidFill>
                <a:latin typeface="Calibri"/>
                <a:ea typeface="Calibri"/>
                <a:cs typeface="Calibri"/>
                <a:sym typeface="Calibri"/>
              </a:defRPr>
            </a:lvl3pPr>
            <a:lvl4pPr indent="0" lvl="3" marL="0" algn="r">
              <a:spcBef>
                <a:spcPts val="0"/>
              </a:spcBef>
              <a:buNone/>
              <a:defRPr b="0" i="0" sz="1200">
                <a:solidFill>
                  <a:srgbClr val="888888"/>
                </a:solidFill>
                <a:latin typeface="Calibri"/>
                <a:ea typeface="Calibri"/>
                <a:cs typeface="Calibri"/>
                <a:sym typeface="Calibri"/>
              </a:defRPr>
            </a:lvl4pPr>
            <a:lvl5pPr indent="0" lvl="4" marL="0" algn="r">
              <a:spcBef>
                <a:spcPts val="0"/>
              </a:spcBef>
              <a:buNone/>
              <a:defRPr b="0" i="0" sz="1200">
                <a:solidFill>
                  <a:srgbClr val="888888"/>
                </a:solidFill>
                <a:latin typeface="Calibri"/>
                <a:ea typeface="Calibri"/>
                <a:cs typeface="Calibri"/>
                <a:sym typeface="Calibri"/>
              </a:defRPr>
            </a:lvl5pPr>
            <a:lvl6pPr indent="0" lvl="5" marL="0" algn="r">
              <a:spcBef>
                <a:spcPts val="0"/>
              </a:spcBef>
              <a:buNone/>
              <a:defRPr b="0" i="0" sz="1200">
                <a:solidFill>
                  <a:srgbClr val="888888"/>
                </a:solidFill>
                <a:latin typeface="Calibri"/>
                <a:ea typeface="Calibri"/>
                <a:cs typeface="Calibri"/>
                <a:sym typeface="Calibri"/>
              </a:defRPr>
            </a:lvl6pPr>
            <a:lvl7pPr indent="0" lvl="6" marL="0" algn="r">
              <a:spcBef>
                <a:spcPts val="0"/>
              </a:spcBef>
              <a:buNone/>
              <a:defRPr b="0" i="0" sz="1200">
                <a:solidFill>
                  <a:srgbClr val="888888"/>
                </a:solidFill>
                <a:latin typeface="Calibri"/>
                <a:ea typeface="Calibri"/>
                <a:cs typeface="Calibri"/>
                <a:sym typeface="Calibri"/>
              </a:defRPr>
            </a:lvl7pPr>
            <a:lvl8pPr indent="0" lvl="7" marL="0" algn="r">
              <a:spcBef>
                <a:spcPts val="0"/>
              </a:spcBef>
              <a:buNone/>
              <a:defRPr b="0" i="0" sz="1200">
                <a:solidFill>
                  <a:srgbClr val="888888"/>
                </a:solidFill>
                <a:latin typeface="Calibri"/>
                <a:ea typeface="Calibri"/>
                <a:cs typeface="Calibri"/>
                <a:sym typeface="Calibri"/>
              </a:defRPr>
            </a:lvl8pPr>
            <a:lvl9pPr indent="0" lvl="8" marL="0" algn="r">
              <a:spcBef>
                <a:spcPts val="0"/>
              </a:spcBef>
              <a:buNone/>
              <a:defRPr b="0" i="0"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8.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304800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4"/>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5" name="Google Shape;25;p4"/>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
        <p:nvSpPr>
          <p:cNvPr id="26" name="Google Shape;26;p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8"/>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8"/>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9" name="Google Shape;99;p18"/>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5"/>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3" name="Google Shape;133;p25"/>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
        <p:nvSpPr>
          <p:cNvPr id="134" name="Google Shape;134;p2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a:solidFill>
                  <a:srgbClr val="888888"/>
                </a:solidFill>
                <a:latin typeface="Arial"/>
                <a:ea typeface="Arial"/>
                <a:cs typeface="Arial"/>
                <a:sym typeface="Arial"/>
              </a:defRPr>
            </a:lvl1pPr>
            <a:lvl2pPr indent="0" lvl="1" marL="0" marR="0" rtl="0" algn="r">
              <a:spcBef>
                <a:spcPts val="0"/>
              </a:spcBef>
              <a:buNone/>
              <a:defRPr b="0" i="0" sz="1200">
                <a:solidFill>
                  <a:srgbClr val="888888"/>
                </a:solidFill>
                <a:latin typeface="Arial"/>
                <a:ea typeface="Arial"/>
                <a:cs typeface="Arial"/>
                <a:sym typeface="Arial"/>
              </a:defRPr>
            </a:lvl2pPr>
            <a:lvl3pPr indent="0" lvl="2" marL="0" marR="0" rtl="0" algn="r">
              <a:spcBef>
                <a:spcPts val="0"/>
              </a:spcBef>
              <a:buNone/>
              <a:defRPr b="0" i="0" sz="1200">
                <a:solidFill>
                  <a:srgbClr val="888888"/>
                </a:solidFill>
                <a:latin typeface="Arial"/>
                <a:ea typeface="Arial"/>
                <a:cs typeface="Arial"/>
                <a:sym typeface="Arial"/>
              </a:defRPr>
            </a:lvl3pPr>
            <a:lvl4pPr indent="0" lvl="3" marL="0" marR="0" rtl="0" algn="r">
              <a:spcBef>
                <a:spcPts val="0"/>
              </a:spcBef>
              <a:buNone/>
              <a:defRPr b="0" i="0" sz="1200">
                <a:solidFill>
                  <a:srgbClr val="888888"/>
                </a:solidFill>
                <a:latin typeface="Arial"/>
                <a:ea typeface="Arial"/>
                <a:cs typeface="Arial"/>
                <a:sym typeface="Arial"/>
              </a:defRPr>
            </a:lvl4pPr>
            <a:lvl5pPr indent="0" lvl="4" marL="0" marR="0" rtl="0" algn="r">
              <a:spcBef>
                <a:spcPts val="0"/>
              </a:spcBef>
              <a:buNone/>
              <a:defRPr b="0" i="0" sz="1200">
                <a:solidFill>
                  <a:srgbClr val="888888"/>
                </a:solidFill>
                <a:latin typeface="Arial"/>
                <a:ea typeface="Arial"/>
                <a:cs typeface="Arial"/>
                <a:sym typeface="Arial"/>
              </a:defRPr>
            </a:lvl5pPr>
            <a:lvl6pPr indent="0" lvl="5" marL="0" marR="0" rtl="0" algn="r">
              <a:spcBef>
                <a:spcPts val="0"/>
              </a:spcBef>
              <a:buNone/>
              <a:defRPr b="0" i="0" sz="1200">
                <a:solidFill>
                  <a:srgbClr val="888888"/>
                </a:solidFill>
                <a:latin typeface="Arial"/>
                <a:ea typeface="Arial"/>
                <a:cs typeface="Arial"/>
                <a:sym typeface="Arial"/>
              </a:defRPr>
            </a:lvl6pPr>
            <a:lvl7pPr indent="0" lvl="6" marL="0" marR="0" rtl="0" algn="r">
              <a:spcBef>
                <a:spcPts val="0"/>
              </a:spcBef>
              <a:buNone/>
              <a:defRPr b="0" i="0" sz="1200">
                <a:solidFill>
                  <a:srgbClr val="888888"/>
                </a:solidFill>
                <a:latin typeface="Arial"/>
                <a:ea typeface="Arial"/>
                <a:cs typeface="Arial"/>
                <a:sym typeface="Arial"/>
              </a:defRPr>
            </a:lvl7pPr>
            <a:lvl8pPr indent="0" lvl="7" marL="0" marR="0" rtl="0" algn="r">
              <a:spcBef>
                <a:spcPts val="0"/>
              </a:spcBef>
              <a:buNone/>
              <a:defRPr b="0" i="0" sz="1200">
                <a:solidFill>
                  <a:srgbClr val="888888"/>
                </a:solidFill>
                <a:latin typeface="Arial"/>
                <a:ea typeface="Arial"/>
                <a:cs typeface="Arial"/>
                <a:sym typeface="Arial"/>
              </a:defRPr>
            </a:lvl8pPr>
            <a:lvl9pPr indent="0" lvl="8" marL="0" marR="0" rtl="0" algn="r">
              <a:spcBef>
                <a:spcPts val="0"/>
              </a:spcBef>
              <a:buNone/>
              <a:defRPr b="0" i="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31"/>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7" name="Google Shape;167;p31"/>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
        <p:nvSpPr>
          <p:cNvPr id="168" name="Google Shape;168;p3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a:solidFill>
                  <a:srgbClr val="888888"/>
                </a:solidFill>
                <a:latin typeface="Arial"/>
                <a:ea typeface="Arial"/>
                <a:cs typeface="Arial"/>
                <a:sym typeface="Arial"/>
              </a:defRPr>
            </a:lvl1pPr>
            <a:lvl2pPr indent="0" lvl="1" marL="0" marR="0" rtl="0" algn="r">
              <a:spcBef>
                <a:spcPts val="0"/>
              </a:spcBef>
              <a:buNone/>
              <a:defRPr b="0" i="0" sz="1200">
                <a:solidFill>
                  <a:srgbClr val="888888"/>
                </a:solidFill>
                <a:latin typeface="Arial"/>
                <a:ea typeface="Arial"/>
                <a:cs typeface="Arial"/>
                <a:sym typeface="Arial"/>
              </a:defRPr>
            </a:lvl2pPr>
            <a:lvl3pPr indent="0" lvl="2" marL="0" marR="0" rtl="0" algn="r">
              <a:spcBef>
                <a:spcPts val="0"/>
              </a:spcBef>
              <a:buNone/>
              <a:defRPr b="0" i="0" sz="1200">
                <a:solidFill>
                  <a:srgbClr val="888888"/>
                </a:solidFill>
                <a:latin typeface="Arial"/>
                <a:ea typeface="Arial"/>
                <a:cs typeface="Arial"/>
                <a:sym typeface="Arial"/>
              </a:defRPr>
            </a:lvl3pPr>
            <a:lvl4pPr indent="0" lvl="3" marL="0" marR="0" rtl="0" algn="r">
              <a:spcBef>
                <a:spcPts val="0"/>
              </a:spcBef>
              <a:buNone/>
              <a:defRPr b="0" i="0" sz="1200">
                <a:solidFill>
                  <a:srgbClr val="888888"/>
                </a:solidFill>
                <a:latin typeface="Arial"/>
                <a:ea typeface="Arial"/>
                <a:cs typeface="Arial"/>
                <a:sym typeface="Arial"/>
              </a:defRPr>
            </a:lvl4pPr>
            <a:lvl5pPr indent="0" lvl="4" marL="0" marR="0" rtl="0" algn="r">
              <a:spcBef>
                <a:spcPts val="0"/>
              </a:spcBef>
              <a:buNone/>
              <a:defRPr b="0" i="0" sz="1200">
                <a:solidFill>
                  <a:srgbClr val="888888"/>
                </a:solidFill>
                <a:latin typeface="Arial"/>
                <a:ea typeface="Arial"/>
                <a:cs typeface="Arial"/>
                <a:sym typeface="Arial"/>
              </a:defRPr>
            </a:lvl5pPr>
            <a:lvl6pPr indent="0" lvl="5" marL="0" marR="0" rtl="0" algn="r">
              <a:spcBef>
                <a:spcPts val="0"/>
              </a:spcBef>
              <a:buNone/>
              <a:defRPr b="0" i="0" sz="1200">
                <a:solidFill>
                  <a:srgbClr val="888888"/>
                </a:solidFill>
                <a:latin typeface="Arial"/>
                <a:ea typeface="Arial"/>
                <a:cs typeface="Arial"/>
                <a:sym typeface="Arial"/>
              </a:defRPr>
            </a:lvl6pPr>
            <a:lvl7pPr indent="0" lvl="6" marL="0" marR="0" rtl="0" algn="r">
              <a:spcBef>
                <a:spcPts val="0"/>
              </a:spcBef>
              <a:buNone/>
              <a:defRPr b="0" i="0" sz="1200">
                <a:solidFill>
                  <a:srgbClr val="888888"/>
                </a:solidFill>
                <a:latin typeface="Arial"/>
                <a:ea typeface="Arial"/>
                <a:cs typeface="Arial"/>
                <a:sym typeface="Arial"/>
              </a:defRPr>
            </a:lvl7pPr>
            <a:lvl8pPr indent="0" lvl="7" marL="0" marR="0" rtl="0" algn="r">
              <a:spcBef>
                <a:spcPts val="0"/>
              </a:spcBef>
              <a:buNone/>
              <a:defRPr b="0" i="0" sz="1200">
                <a:solidFill>
                  <a:srgbClr val="888888"/>
                </a:solidFill>
                <a:latin typeface="Arial"/>
                <a:ea typeface="Arial"/>
                <a:cs typeface="Arial"/>
                <a:sym typeface="Arial"/>
              </a:defRPr>
            </a:lvl8pPr>
            <a:lvl9pPr indent="0" lvl="8" marL="0" marR="0" rtl="0" algn="r">
              <a:spcBef>
                <a:spcPts val="0"/>
              </a:spcBef>
              <a:buNone/>
              <a:defRPr b="0" i="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9" name="Google Shape;169;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34"/>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82" name="Google Shape;182;p34"/>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
        <p:nvSpPr>
          <p:cNvPr id="183" name="Google Shape;183;p3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a:solidFill>
                  <a:srgbClr val="888888"/>
                </a:solidFill>
                <a:latin typeface="Arial"/>
                <a:ea typeface="Arial"/>
                <a:cs typeface="Arial"/>
                <a:sym typeface="Arial"/>
              </a:defRPr>
            </a:lvl1pPr>
            <a:lvl2pPr indent="0" lvl="1" marL="0" marR="0" rtl="0" algn="r">
              <a:spcBef>
                <a:spcPts val="0"/>
              </a:spcBef>
              <a:buNone/>
              <a:defRPr b="0" i="0" sz="1200">
                <a:solidFill>
                  <a:srgbClr val="888888"/>
                </a:solidFill>
                <a:latin typeface="Arial"/>
                <a:ea typeface="Arial"/>
                <a:cs typeface="Arial"/>
                <a:sym typeface="Arial"/>
              </a:defRPr>
            </a:lvl2pPr>
            <a:lvl3pPr indent="0" lvl="2" marL="0" marR="0" rtl="0" algn="r">
              <a:spcBef>
                <a:spcPts val="0"/>
              </a:spcBef>
              <a:buNone/>
              <a:defRPr b="0" i="0" sz="1200">
                <a:solidFill>
                  <a:srgbClr val="888888"/>
                </a:solidFill>
                <a:latin typeface="Arial"/>
                <a:ea typeface="Arial"/>
                <a:cs typeface="Arial"/>
                <a:sym typeface="Arial"/>
              </a:defRPr>
            </a:lvl3pPr>
            <a:lvl4pPr indent="0" lvl="3" marL="0" marR="0" rtl="0" algn="r">
              <a:spcBef>
                <a:spcPts val="0"/>
              </a:spcBef>
              <a:buNone/>
              <a:defRPr b="0" i="0" sz="1200">
                <a:solidFill>
                  <a:srgbClr val="888888"/>
                </a:solidFill>
                <a:latin typeface="Arial"/>
                <a:ea typeface="Arial"/>
                <a:cs typeface="Arial"/>
                <a:sym typeface="Arial"/>
              </a:defRPr>
            </a:lvl4pPr>
            <a:lvl5pPr indent="0" lvl="4" marL="0" marR="0" rtl="0" algn="r">
              <a:spcBef>
                <a:spcPts val="0"/>
              </a:spcBef>
              <a:buNone/>
              <a:defRPr b="0" i="0" sz="1200">
                <a:solidFill>
                  <a:srgbClr val="888888"/>
                </a:solidFill>
                <a:latin typeface="Arial"/>
                <a:ea typeface="Arial"/>
                <a:cs typeface="Arial"/>
                <a:sym typeface="Arial"/>
              </a:defRPr>
            </a:lvl5pPr>
            <a:lvl6pPr indent="0" lvl="5" marL="0" marR="0" rtl="0" algn="r">
              <a:spcBef>
                <a:spcPts val="0"/>
              </a:spcBef>
              <a:buNone/>
              <a:defRPr b="0" i="0" sz="1200">
                <a:solidFill>
                  <a:srgbClr val="888888"/>
                </a:solidFill>
                <a:latin typeface="Arial"/>
                <a:ea typeface="Arial"/>
                <a:cs typeface="Arial"/>
                <a:sym typeface="Arial"/>
              </a:defRPr>
            </a:lvl6pPr>
            <a:lvl7pPr indent="0" lvl="6" marL="0" marR="0" rtl="0" algn="r">
              <a:spcBef>
                <a:spcPts val="0"/>
              </a:spcBef>
              <a:buNone/>
              <a:defRPr b="0" i="0" sz="1200">
                <a:solidFill>
                  <a:srgbClr val="888888"/>
                </a:solidFill>
                <a:latin typeface="Arial"/>
                <a:ea typeface="Arial"/>
                <a:cs typeface="Arial"/>
                <a:sym typeface="Arial"/>
              </a:defRPr>
            </a:lvl7pPr>
            <a:lvl8pPr indent="0" lvl="7" marL="0" marR="0" rtl="0" algn="r">
              <a:spcBef>
                <a:spcPts val="0"/>
              </a:spcBef>
              <a:buNone/>
              <a:defRPr b="0" i="0" sz="1200">
                <a:solidFill>
                  <a:srgbClr val="888888"/>
                </a:solidFill>
                <a:latin typeface="Arial"/>
                <a:ea typeface="Arial"/>
                <a:cs typeface="Arial"/>
                <a:sym typeface="Arial"/>
              </a:defRPr>
            </a:lvl8pPr>
            <a:lvl9pPr indent="0" lvl="8" marL="0" marR="0" rtl="0" algn="r">
              <a:spcBef>
                <a:spcPts val="0"/>
              </a:spcBef>
              <a:buNone/>
              <a:defRPr b="0" i="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4" name="Google Shape;184;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7"/>
          <p:cNvSpPr/>
          <p:nvPr/>
        </p:nvSpPr>
        <p:spPr>
          <a:xfrm>
            <a:off x="0" y="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7" name="Google Shape;197;p37"/>
          <p:cNvCxnSpPr/>
          <p:nvPr/>
        </p:nvCxnSpPr>
        <p:spPr>
          <a:xfrm>
            <a:off x="0" y="6324600"/>
            <a:ext cx="9144000" cy="0"/>
          </a:xfrm>
          <a:prstGeom prst="straightConnector1">
            <a:avLst/>
          </a:prstGeom>
          <a:noFill/>
          <a:ln cap="flat" cmpd="sng" w="12700">
            <a:solidFill>
              <a:schemeClr val="accent1"/>
            </a:solidFill>
            <a:prstDash val="solid"/>
            <a:miter lim="800000"/>
            <a:headEnd len="sm" w="sm" type="none"/>
            <a:tailEnd len="sm" w="sm" type="none"/>
          </a:ln>
        </p:spPr>
      </p:cxnSp>
      <p:sp>
        <p:nvSpPr>
          <p:cNvPr id="198" name="Google Shape;198;p3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a:solidFill>
                  <a:srgbClr val="888888"/>
                </a:solidFill>
                <a:latin typeface="Arial"/>
                <a:ea typeface="Arial"/>
                <a:cs typeface="Arial"/>
                <a:sym typeface="Arial"/>
              </a:defRPr>
            </a:lvl1pPr>
            <a:lvl2pPr indent="0" lvl="1" marL="0" marR="0" rtl="0" algn="r">
              <a:spcBef>
                <a:spcPts val="0"/>
              </a:spcBef>
              <a:buNone/>
              <a:defRPr b="0" i="0" sz="1200">
                <a:solidFill>
                  <a:srgbClr val="888888"/>
                </a:solidFill>
                <a:latin typeface="Arial"/>
                <a:ea typeface="Arial"/>
                <a:cs typeface="Arial"/>
                <a:sym typeface="Arial"/>
              </a:defRPr>
            </a:lvl2pPr>
            <a:lvl3pPr indent="0" lvl="2" marL="0" marR="0" rtl="0" algn="r">
              <a:spcBef>
                <a:spcPts val="0"/>
              </a:spcBef>
              <a:buNone/>
              <a:defRPr b="0" i="0" sz="1200">
                <a:solidFill>
                  <a:srgbClr val="888888"/>
                </a:solidFill>
                <a:latin typeface="Arial"/>
                <a:ea typeface="Arial"/>
                <a:cs typeface="Arial"/>
                <a:sym typeface="Arial"/>
              </a:defRPr>
            </a:lvl3pPr>
            <a:lvl4pPr indent="0" lvl="3" marL="0" marR="0" rtl="0" algn="r">
              <a:spcBef>
                <a:spcPts val="0"/>
              </a:spcBef>
              <a:buNone/>
              <a:defRPr b="0" i="0" sz="1200">
                <a:solidFill>
                  <a:srgbClr val="888888"/>
                </a:solidFill>
                <a:latin typeface="Arial"/>
                <a:ea typeface="Arial"/>
                <a:cs typeface="Arial"/>
                <a:sym typeface="Arial"/>
              </a:defRPr>
            </a:lvl4pPr>
            <a:lvl5pPr indent="0" lvl="4" marL="0" marR="0" rtl="0" algn="r">
              <a:spcBef>
                <a:spcPts val="0"/>
              </a:spcBef>
              <a:buNone/>
              <a:defRPr b="0" i="0" sz="1200">
                <a:solidFill>
                  <a:srgbClr val="888888"/>
                </a:solidFill>
                <a:latin typeface="Arial"/>
                <a:ea typeface="Arial"/>
                <a:cs typeface="Arial"/>
                <a:sym typeface="Arial"/>
              </a:defRPr>
            </a:lvl5pPr>
            <a:lvl6pPr indent="0" lvl="5" marL="0" marR="0" rtl="0" algn="r">
              <a:spcBef>
                <a:spcPts val="0"/>
              </a:spcBef>
              <a:buNone/>
              <a:defRPr b="0" i="0" sz="1200">
                <a:solidFill>
                  <a:srgbClr val="888888"/>
                </a:solidFill>
                <a:latin typeface="Arial"/>
                <a:ea typeface="Arial"/>
                <a:cs typeface="Arial"/>
                <a:sym typeface="Arial"/>
              </a:defRPr>
            </a:lvl6pPr>
            <a:lvl7pPr indent="0" lvl="6" marL="0" marR="0" rtl="0" algn="r">
              <a:spcBef>
                <a:spcPts val="0"/>
              </a:spcBef>
              <a:buNone/>
              <a:defRPr b="0" i="0" sz="1200">
                <a:solidFill>
                  <a:srgbClr val="888888"/>
                </a:solidFill>
                <a:latin typeface="Arial"/>
                <a:ea typeface="Arial"/>
                <a:cs typeface="Arial"/>
                <a:sym typeface="Arial"/>
              </a:defRPr>
            </a:lvl7pPr>
            <a:lvl8pPr indent="0" lvl="7" marL="0" marR="0" rtl="0" algn="r">
              <a:spcBef>
                <a:spcPts val="0"/>
              </a:spcBef>
              <a:buNone/>
              <a:defRPr b="0" i="0" sz="1200">
                <a:solidFill>
                  <a:srgbClr val="888888"/>
                </a:solidFill>
                <a:latin typeface="Arial"/>
                <a:ea typeface="Arial"/>
                <a:cs typeface="Arial"/>
                <a:sym typeface="Arial"/>
              </a:defRPr>
            </a:lvl8pPr>
            <a:lvl9pPr indent="0" lvl="8" marL="0" marR="0" rtl="0" algn="r">
              <a:spcBef>
                <a:spcPts val="0"/>
              </a:spcBef>
              <a:buNone/>
              <a:defRPr b="0" i="0"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9" name="Google Shape;199;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152400" y="365125"/>
            <a:ext cx="8839200" cy="13874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t>IT for Management: On-Demand Strategies for Performance, Growth, and Sustainability</a:t>
            </a:r>
            <a:endParaRPr sz="3600"/>
          </a:p>
        </p:txBody>
      </p:sp>
      <p:sp>
        <p:nvSpPr>
          <p:cNvPr id="216" name="Google Shape;216;p40"/>
          <p:cNvSpPr txBox="1"/>
          <p:nvPr>
            <p:ph idx="1" type="body"/>
          </p:nvPr>
        </p:nvSpPr>
        <p:spPr>
          <a:xfrm>
            <a:off x="152400" y="1752600"/>
            <a:ext cx="8839200" cy="60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900"/>
              <a:buNone/>
            </a:pPr>
            <a:r>
              <a:rPr lang="en-US"/>
              <a:t>Twelfth Edition</a:t>
            </a:r>
            <a:endParaRPr/>
          </a:p>
        </p:txBody>
      </p:sp>
      <p:sp>
        <p:nvSpPr>
          <p:cNvPr id="217" name="Google Shape;217;p40"/>
          <p:cNvSpPr txBox="1"/>
          <p:nvPr>
            <p:ph idx="2" type="body"/>
          </p:nvPr>
        </p:nvSpPr>
        <p:spPr>
          <a:xfrm>
            <a:off x="152400" y="2362200"/>
            <a:ext cx="8839200" cy="685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2"/>
              </a:buClr>
              <a:buSzPts val="2800"/>
              <a:buNone/>
            </a:pPr>
            <a:r>
              <a:rPr lang="en-US"/>
              <a:t>Turban, Pollard, Wood</a:t>
            </a:r>
            <a:endParaRPr/>
          </a:p>
        </p:txBody>
      </p:sp>
      <p:sp>
        <p:nvSpPr>
          <p:cNvPr id="218" name="Google Shape;218;p40"/>
          <p:cNvSpPr txBox="1"/>
          <p:nvPr>
            <p:ph idx="3" type="body"/>
          </p:nvPr>
        </p:nvSpPr>
        <p:spPr>
          <a:xfrm>
            <a:off x="152400" y="3733800"/>
            <a:ext cx="8839200" cy="53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000"/>
              <a:buNone/>
            </a:pPr>
            <a:r>
              <a:rPr b="1" lang="en-US"/>
              <a:t>Chapter 5</a:t>
            </a:r>
            <a:endParaRPr/>
          </a:p>
        </p:txBody>
      </p:sp>
      <p:sp>
        <p:nvSpPr>
          <p:cNvPr id="219" name="Google Shape;219;p40"/>
          <p:cNvSpPr txBox="1"/>
          <p:nvPr>
            <p:ph idx="4" type="body"/>
          </p:nvPr>
        </p:nvSpPr>
        <p:spPr>
          <a:xfrm>
            <a:off x="152400" y="4267200"/>
            <a:ext cx="8839200" cy="2438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800"/>
              <a:buNone/>
            </a:pPr>
            <a:r>
              <a:rPr lang="en-US"/>
              <a:t>Data Privacy and Cyber Security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Learning Objectives </a:t>
            </a:r>
            <a:r>
              <a:rPr lang="en-US" sz="2800"/>
              <a:t>(2 of 5)</a:t>
            </a:r>
            <a:endParaRPr sz="4000"/>
          </a:p>
        </p:txBody>
      </p:sp>
      <p:grpSp>
        <p:nvGrpSpPr>
          <p:cNvPr id="312" name="Google Shape;312;p49"/>
          <p:cNvGrpSpPr/>
          <p:nvPr/>
        </p:nvGrpSpPr>
        <p:grpSpPr>
          <a:xfrm>
            <a:off x="2244140" y="1753379"/>
            <a:ext cx="4655719" cy="4494240"/>
            <a:chOff x="1939340" y="779"/>
            <a:chExt cx="4655719" cy="4494240"/>
          </a:xfrm>
        </p:grpSpPr>
        <p:sp>
          <p:nvSpPr>
            <p:cNvPr id="313" name="Google Shape;313;p49"/>
            <p:cNvSpPr/>
            <p:nvPr/>
          </p:nvSpPr>
          <p:spPr>
            <a:xfrm>
              <a:off x="3588990" y="779"/>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9"/>
            <p:cNvSpPr txBox="1"/>
            <p:nvPr/>
          </p:nvSpPr>
          <p:spPr>
            <a:xfrm>
              <a:off x="3787633" y="199422"/>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Data Privacy Concerns and Regulations</a:t>
              </a:r>
              <a:endParaRPr b="1" sz="1200">
                <a:solidFill>
                  <a:schemeClr val="lt1"/>
                </a:solidFill>
                <a:latin typeface="Calibri"/>
                <a:ea typeface="Calibri"/>
                <a:cs typeface="Calibri"/>
                <a:sym typeface="Calibri"/>
              </a:endParaRPr>
            </a:p>
          </p:txBody>
        </p:sp>
        <p:sp>
          <p:nvSpPr>
            <p:cNvPr id="315" name="Google Shape;315;p49"/>
            <p:cNvSpPr/>
            <p:nvPr/>
          </p:nvSpPr>
          <p:spPr>
            <a:xfrm rot="2160000">
              <a:off x="4902835" y="104334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9"/>
            <p:cNvSpPr txBox="1"/>
            <p:nvPr/>
          </p:nvSpPr>
          <p:spPr>
            <a:xfrm rot="2160000">
              <a:off x="4913200" y="1103003"/>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317" name="Google Shape;317;p49"/>
            <p:cNvSpPr/>
            <p:nvPr/>
          </p:nvSpPr>
          <p:spPr>
            <a:xfrm>
              <a:off x="5238640" y="1199320"/>
              <a:ext cx="1356419" cy="1356419"/>
            </a:xfrm>
            <a:prstGeom prst="ellipse">
              <a:avLst/>
            </a:prstGeom>
            <a:solidFill>
              <a:srgbClr val="FFC00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9"/>
            <p:cNvSpPr txBox="1"/>
            <p:nvPr/>
          </p:nvSpPr>
          <p:spPr>
            <a:xfrm>
              <a:off x="5437283" y="139796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Extent and Cost of Cyberattacks and Cyberthreats</a:t>
              </a:r>
              <a:endParaRPr b="1" sz="1200">
                <a:solidFill>
                  <a:schemeClr val="lt1"/>
                </a:solidFill>
                <a:latin typeface="Calibri"/>
                <a:ea typeface="Calibri"/>
                <a:cs typeface="Calibri"/>
                <a:sym typeface="Calibri"/>
              </a:endParaRPr>
            </a:p>
          </p:txBody>
        </p:sp>
        <p:sp>
          <p:nvSpPr>
            <p:cNvPr id="319" name="Google Shape;319;p49"/>
            <p:cNvSpPr/>
            <p:nvPr/>
          </p:nvSpPr>
          <p:spPr>
            <a:xfrm rot="6480000">
              <a:off x="5424054" y="260853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9"/>
            <p:cNvSpPr txBox="1"/>
            <p:nvPr/>
          </p:nvSpPr>
          <p:spPr>
            <a:xfrm rot="-4320000">
              <a:off x="5495096" y="2648478"/>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321" name="Google Shape;321;p49"/>
            <p:cNvSpPr/>
            <p:nvPr/>
          </p:nvSpPr>
          <p:spPr>
            <a:xfrm>
              <a:off x="4608529"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9"/>
            <p:cNvSpPr txBox="1"/>
            <p:nvPr/>
          </p:nvSpPr>
          <p:spPr>
            <a:xfrm>
              <a:off x="4807172"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Cyberattack Targets and Consequences</a:t>
              </a:r>
              <a:endParaRPr b="1" sz="1200">
                <a:solidFill>
                  <a:schemeClr val="lt1"/>
                </a:solidFill>
                <a:latin typeface="Calibri"/>
                <a:ea typeface="Calibri"/>
                <a:cs typeface="Calibri"/>
                <a:sym typeface="Calibri"/>
              </a:endParaRPr>
            </a:p>
          </p:txBody>
        </p:sp>
        <p:sp>
          <p:nvSpPr>
            <p:cNvPr id="323" name="Google Shape;323;p49"/>
            <p:cNvSpPr/>
            <p:nvPr/>
          </p:nvSpPr>
          <p:spPr>
            <a:xfrm rot="10800000">
              <a:off x="4096535" y="3587914"/>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9"/>
            <p:cNvSpPr txBox="1"/>
            <p:nvPr/>
          </p:nvSpPr>
          <p:spPr>
            <a:xfrm>
              <a:off x="4205078" y="3679472"/>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325" name="Google Shape;325;p49"/>
            <p:cNvSpPr/>
            <p:nvPr/>
          </p:nvSpPr>
          <p:spPr>
            <a:xfrm>
              <a:off x="2569450"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9"/>
            <p:cNvSpPr txBox="1"/>
            <p:nvPr/>
          </p:nvSpPr>
          <p:spPr>
            <a:xfrm>
              <a:off x="2768093"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Defending Against Cyberattacks and Managing Risk</a:t>
              </a:r>
              <a:endParaRPr b="1" sz="1200">
                <a:solidFill>
                  <a:schemeClr val="lt1"/>
                </a:solidFill>
                <a:latin typeface="Calibri"/>
                <a:ea typeface="Calibri"/>
                <a:cs typeface="Calibri"/>
                <a:sym typeface="Calibri"/>
              </a:endParaRPr>
            </a:p>
          </p:txBody>
        </p:sp>
        <p:sp>
          <p:nvSpPr>
            <p:cNvPr id="327" name="Google Shape;327;p49"/>
            <p:cNvSpPr/>
            <p:nvPr/>
          </p:nvSpPr>
          <p:spPr>
            <a:xfrm rot="-6480000">
              <a:off x="2754864" y="262801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9"/>
            <p:cNvSpPr txBox="1"/>
            <p:nvPr/>
          </p:nvSpPr>
          <p:spPr>
            <a:xfrm rot="4320000">
              <a:off x="2825906" y="2771186"/>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329" name="Google Shape;329;p49"/>
            <p:cNvSpPr/>
            <p:nvPr/>
          </p:nvSpPr>
          <p:spPr>
            <a:xfrm>
              <a:off x="1939340" y="119932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9"/>
            <p:cNvSpPr txBox="1"/>
            <p:nvPr/>
          </p:nvSpPr>
          <p:spPr>
            <a:xfrm>
              <a:off x="2137983" y="1397963"/>
              <a:ext cx="959133" cy="95913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Regulatory Controls, Frameworks and Models</a:t>
              </a:r>
              <a:endParaRPr/>
            </a:p>
          </p:txBody>
        </p:sp>
        <p:sp>
          <p:nvSpPr>
            <p:cNvPr id="331" name="Google Shape;331;p49"/>
            <p:cNvSpPr/>
            <p:nvPr/>
          </p:nvSpPr>
          <p:spPr>
            <a:xfrm rot="-2160000">
              <a:off x="3253185" y="105538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9"/>
            <p:cNvSpPr txBox="1"/>
            <p:nvPr/>
          </p:nvSpPr>
          <p:spPr>
            <a:xfrm rot="-2160000">
              <a:off x="3263550" y="1178841"/>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grpSp>
      <p:sp>
        <p:nvSpPr>
          <p:cNvPr id="333" name="Google Shape;333;p4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0"/>
          <p:cNvSpPr txBox="1"/>
          <p:nvPr>
            <p:ph type="title"/>
          </p:nvPr>
        </p:nvSpPr>
        <p:spPr>
          <a:xfrm>
            <a:off x="304800" y="609600"/>
            <a:ext cx="8534400" cy="99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600"/>
              <a:buFont typeface="Calibri"/>
              <a:buNone/>
            </a:pPr>
            <a:r>
              <a:rPr b="0" i="0" lang="en-US" sz="3600" u="none" cap="none" strike="noStrike">
                <a:solidFill>
                  <a:schemeClr val="accent1"/>
                </a:solidFill>
                <a:latin typeface="Calibri"/>
                <a:ea typeface="Calibri"/>
                <a:cs typeface="Calibri"/>
                <a:sym typeface="Calibri"/>
              </a:rPr>
              <a:t>Cyberattacks and Cyberthreat Terminology   </a:t>
            </a:r>
            <a:r>
              <a:rPr b="0" i="0" lang="en-US" sz="2000" u="none" cap="none" strike="noStrike">
                <a:solidFill>
                  <a:schemeClr val="accent1"/>
                </a:solidFill>
                <a:latin typeface="Calibri"/>
                <a:ea typeface="Calibri"/>
                <a:cs typeface="Calibri"/>
                <a:sym typeface="Calibri"/>
              </a:rPr>
              <a:t>(1 of 2)</a:t>
            </a:r>
            <a:endParaRPr/>
          </a:p>
        </p:txBody>
      </p:sp>
      <p:sp>
        <p:nvSpPr>
          <p:cNvPr id="340" name="Google Shape;340;p50"/>
          <p:cNvSpPr txBox="1"/>
          <p:nvPr>
            <p:ph idx="2" type="body"/>
          </p:nvPr>
        </p:nvSpPr>
        <p:spPr>
          <a:xfrm>
            <a:off x="304800" y="1676400"/>
            <a:ext cx="8534400" cy="4495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b="1" lang="en-US" sz="2800"/>
              <a:t>Cyberattack </a:t>
            </a:r>
            <a:r>
              <a:rPr lang="en-US" sz="2800"/>
              <a:t>is an actual attempt to expose, alter, disable, destroy, steal, or gain unauthorized access to a computer system, infrastructure, network, or any other smart device.</a:t>
            </a:r>
            <a:endParaRPr/>
          </a:p>
          <a:p>
            <a:pPr indent="-292608" lvl="0" marL="292608" rtl="0" algn="l">
              <a:lnSpc>
                <a:spcPct val="90000"/>
              </a:lnSpc>
              <a:spcBef>
                <a:spcPts val="1000"/>
              </a:spcBef>
              <a:spcAft>
                <a:spcPts val="0"/>
              </a:spcAft>
              <a:buSzPts val="2800"/>
              <a:buChar char="•"/>
            </a:pPr>
            <a:r>
              <a:rPr b="1" lang="en-US" sz="2800"/>
              <a:t>Cyber threat</a:t>
            </a:r>
            <a:r>
              <a:rPr lang="en-US" sz="2800"/>
              <a:t> is the method used to commit a cyberattack that seeks to damage data, steal sensitive data, or disrupt digital life in general.</a:t>
            </a:r>
            <a:endParaRPr/>
          </a:p>
          <a:p>
            <a:pPr indent="-292608" lvl="0" marL="292608" rtl="0" algn="l">
              <a:lnSpc>
                <a:spcPct val="90000"/>
              </a:lnSpc>
              <a:spcBef>
                <a:spcPts val="1000"/>
              </a:spcBef>
              <a:spcAft>
                <a:spcPts val="0"/>
              </a:spcAft>
              <a:buSzPts val="2800"/>
              <a:buChar char="•"/>
            </a:pPr>
            <a:r>
              <a:rPr b="1" lang="en-US" sz="2800"/>
              <a:t>Cyber security </a:t>
            </a:r>
            <a:r>
              <a:rPr lang="en-US" sz="2800"/>
              <a:t>is the discipline dedicated to protecting information and systems used to process and store it from attack, damage, or unauthorized access.</a:t>
            </a:r>
            <a:endParaRPr/>
          </a:p>
        </p:txBody>
      </p:sp>
      <p:sp>
        <p:nvSpPr>
          <p:cNvPr id="341" name="Google Shape;341;p50"/>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ph type="title"/>
          </p:nvPr>
        </p:nvSpPr>
        <p:spPr>
          <a:xfrm>
            <a:off x="304800" y="609600"/>
            <a:ext cx="8534400" cy="99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600"/>
              <a:buFont typeface="Calibri"/>
              <a:buNone/>
            </a:pPr>
            <a:r>
              <a:rPr lang="en-US" sz="3600">
                <a:solidFill>
                  <a:schemeClr val="accent1"/>
                </a:solidFill>
                <a:latin typeface="Calibri"/>
                <a:ea typeface="Calibri"/>
                <a:cs typeface="Calibri"/>
                <a:sym typeface="Calibri"/>
              </a:rPr>
              <a:t>Cyberattacks and Cyberthreat Terminology   </a:t>
            </a:r>
            <a:r>
              <a:rPr lang="en-US" sz="2000">
                <a:solidFill>
                  <a:schemeClr val="accent1"/>
                </a:solidFill>
                <a:latin typeface="Calibri"/>
                <a:ea typeface="Calibri"/>
                <a:cs typeface="Calibri"/>
                <a:sym typeface="Calibri"/>
              </a:rPr>
              <a:t>(2 of 2)</a:t>
            </a:r>
            <a:endParaRPr/>
          </a:p>
        </p:txBody>
      </p:sp>
      <p:sp>
        <p:nvSpPr>
          <p:cNvPr id="348" name="Google Shape;348;p51"/>
          <p:cNvSpPr txBox="1"/>
          <p:nvPr>
            <p:ph idx="2" type="body"/>
          </p:nvPr>
        </p:nvSpPr>
        <p:spPr>
          <a:xfrm>
            <a:off x="304800" y="1600200"/>
            <a:ext cx="8534400" cy="45720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b="1" lang="en-US" sz="2800"/>
              <a:t>Data breach </a:t>
            </a:r>
            <a:r>
              <a:rPr lang="en-US" sz="2800"/>
              <a:t>is the successful retrieval of sensitive information by an unauthorized individual, group, or software system.</a:t>
            </a:r>
            <a:endParaRPr/>
          </a:p>
          <a:p>
            <a:pPr indent="-292608" lvl="0" marL="292608" rtl="0" algn="l">
              <a:lnSpc>
                <a:spcPct val="90000"/>
              </a:lnSpc>
              <a:spcBef>
                <a:spcPts val="1000"/>
              </a:spcBef>
              <a:spcAft>
                <a:spcPts val="0"/>
              </a:spcAft>
              <a:buSzPts val="2800"/>
              <a:buChar char="•"/>
            </a:pPr>
            <a:r>
              <a:rPr b="1" lang="en-US" sz="2800"/>
              <a:t>Vulnerability </a:t>
            </a:r>
            <a:r>
              <a:rPr lang="en-US" sz="2800"/>
              <a:t>is a gap in IT security defenses of a network, system, or application that can be exploited by a cyber threat to gain unauthorized access.</a:t>
            </a:r>
            <a:endParaRPr/>
          </a:p>
          <a:p>
            <a:pPr indent="-292608" lvl="0" marL="292608" rtl="0" algn="l">
              <a:lnSpc>
                <a:spcPct val="90000"/>
              </a:lnSpc>
              <a:spcBef>
                <a:spcPts val="1000"/>
              </a:spcBef>
              <a:spcAft>
                <a:spcPts val="0"/>
              </a:spcAft>
              <a:buSzPts val="2800"/>
              <a:buChar char="•"/>
            </a:pPr>
            <a:r>
              <a:rPr b="1" lang="en-US" sz="2800"/>
              <a:t>Attack vector </a:t>
            </a:r>
            <a:r>
              <a:rPr lang="en-US" sz="2800"/>
              <a:t>is a path or means by which a computer criminal can gain access to a computer or network server in order to deliver a malicious outcome.</a:t>
            </a:r>
            <a:endParaRPr/>
          </a:p>
        </p:txBody>
      </p:sp>
      <p:sp>
        <p:nvSpPr>
          <p:cNvPr id="349" name="Google Shape;349;p5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pic>
        <p:nvPicPr>
          <p:cNvPr id="355" name="Google Shape;355;p52"/>
          <p:cNvPicPr preferRelativeResize="0"/>
          <p:nvPr>
            <p:ph idx="1" type="body"/>
          </p:nvPr>
        </p:nvPicPr>
        <p:blipFill rotWithShape="1">
          <a:blip r:embed="rId3">
            <a:alphaModFix/>
          </a:blip>
          <a:srcRect b="0" l="0" r="0" t="0"/>
          <a:stretch/>
        </p:blipFill>
        <p:spPr>
          <a:xfrm>
            <a:off x="943574" y="643466"/>
            <a:ext cx="7256850" cy="5571067"/>
          </a:xfrm>
          <a:prstGeom prst="rect">
            <a:avLst/>
          </a:prstGeom>
          <a:noFill/>
          <a:ln>
            <a:noFill/>
          </a:ln>
        </p:spPr>
      </p:pic>
      <p:sp>
        <p:nvSpPr>
          <p:cNvPr id="356" name="Google Shape;356;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357" name="Google Shape;357;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pic>
        <p:nvPicPr>
          <p:cNvPr id="362" name="Google Shape;362;p53"/>
          <p:cNvPicPr preferRelativeResize="0"/>
          <p:nvPr>
            <p:ph idx="1" type="body"/>
          </p:nvPr>
        </p:nvPicPr>
        <p:blipFill rotWithShape="1">
          <a:blip r:embed="rId3">
            <a:alphaModFix/>
          </a:blip>
          <a:srcRect b="0" l="0" r="0" t="0"/>
          <a:stretch/>
        </p:blipFill>
        <p:spPr>
          <a:xfrm>
            <a:off x="482600" y="1114959"/>
            <a:ext cx="8178799" cy="4628080"/>
          </a:xfrm>
          <a:prstGeom prst="rect">
            <a:avLst/>
          </a:prstGeom>
          <a:noFill/>
          <a:ln>
            <a:noFill/>
          </a:ln>
        </p:spPr>
      </p:pic>
      <p:sp>
        <p:nvSpPr>
          <p:cNvPr id="363" name="Google Shape;363;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364" name="Google Shape;364;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4"/>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Unintentional Cyber Threats</a:t>
            </a:r>
            <a:endParaRPr/>
          </a:p>
        </p:txBody>
      </p:sp>
      <p:sp>
        <p:nvSpPr>
          <p:cNvPr id="370" name="Google Shape;370;p54"/>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The causes for these unintentional cyber threats fall into three major categories:</a:t>
            </a:r>
            <a:endParaRPr/>
          </a:p>
          <a:p>
            <a:pPr indent="-514350" lvl="1" marL="904875" rtl="0" algn="l">
              <a:lnSpc>
                <a:spcPct val="90000"/>
              </a:lnSpc>
              <a:spcBef>
                <a:spcPts val="500"/>
              </a:spcBef>
              <a:spcAft>
                <a:spcPts val="0"/>
              </a:spcAft>
              <a:buClr>
                <a:schemeClr val="dk1"/>
              </a:buClr>
              <a:buSzPts val="2400"/>
              <a:buFont typeface="Calibri"/>
              <a:buAutoNum type="arabicPeriod"/>
            </a:pPr>
            <a:r>
              <a:rPr b="1" lang="en-US" sz="2400"/>
              <a:t>Human error </a:t>
            </a:r>
            <a:r>
              <a:rPr lang="en-US" sz="2400"/>
              <a:t>can occur in the design of the hardware or information system; during programming, testing, or data entry; neglecting to change default passwords or failing to manage patches</a:t>
            </a:r>
            <a:endParaRPr/>
          </a:p>
          <a:p>
            <a:pPr indent="-514350" lvl="1" marL="904875" rtl="0" algn="l">
              <a:lnSpc>
                <a:spcPct val="90000"/>
              </a:lnSpc>
              <a:spcBef>
                <a:spcPts val="500"/>
              </a:spcBef>
              <a:spcAft>
                <a:spcPts val="0"/>
              </a:spcAft>
              <a:buClr>
                <a:schemeClr val="dk1"/>
              </a:buClr>
              <a:buSzPts val="2400"/>
              <a:buFont typeface="Calibri"/>
              <a:buAutoNum type="arabicPeriod"/>
            </a:pPr>
            <a:r>
              <a:rPr b="1" lang="en-US" sz="2400"/>
              <a:t>Environmental hazards </a:t>
            </a:r>
            <a:r>
              <a:rPr lang="en-US" sz="2400"/>
              <a:t>include volcanoes, earthquakes, blizzards, floods, power failures or strong fluctuations, fires, defective heating, ventilation and HVAC systems, explosions, radioactive fallout, and water-cooling- system failures.</a:t>
            </a:r>
            <a:endParaRPr/>
          </a:p>
          <a:p>
            <a:pPr indent="-514350" lvl="1" marL="904875" rtl="0" algn="l">
              <a:lnSpc>
                <a:spcPct val="90000"/>
              </a:lnSpc>
              <a:spcBef>
                <a:spcPts val="500"/>
              </a:spcBef>
              <a:spcAft>
                <a:spcPts val="0"/>
              </a:spcAft>
              <a:buClr>
                <a:schemeClr val="dk1"/>
              </a:buClr>
              <a:buSzPts val="2400"/>
              <a:buFont typeface="Calibri"/>
              <a:buAutoNum type="arabicPeriod"/>
            </a:pPr>
            <a:r>
              <a:rPr b="1" lang="en-US" sz="2400"/>
              <a:t>Computer systems failures </a:t>
            </a:r>
            <a:r>
              <a:rPr lang="en-US" sz="2400"/>
              <a:t>can occur as the result of poor manufacturing, defective materials, or poor maintenance.</a:t>
            </a:r>
            <a:endParaRPr/>
          </a:p>
        </p:txBody>
      </p:sp>
      <p:sp>
        <p:nvSpPr>
          <p:cNvPr id="371" name="Google Shape;371;p5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2" name="Google Shape;372;p5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5"/>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Intentional Cyber Threats</a:t>
            </a:r>
            <a:endParaRPr/>
          </a:p>
        </p:txBody>
      </p:sp>
      <p:sp>
        <p:nvSpPr>
          <p:cNvPr id="378" name="Google Shape;378;p55"/>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Intentional security breaches are overt and direct actions designed to disrupt a system and include data theft such as inappropriate use of data; theft of computer time; theft of equipment and/or software; deliberate manipulation in handling, entering, programming, processing, or transferring data; sabotage; malicious damage to computer resources; destruction from malware and similar attacks; and miscellaneous computer abuses and Internet fraud</a:t>
            </a:r>
            <a:endParaRPr/>
          </a:p>
        </p:txBody>
      </p:sp>
      <p:sp>
        <p:nvSpPr>
          <p:cNvPr id="379" name="Google Shape;379;p5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5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56"/>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56"/>
          <p:cNvSpPr txBox="1"/>
          <p:nvPr>
            <p:ph type="title"/>
          </p:nvPr>
        </p:nvSpPr>
        <p:spPr>
          <a:xfrm>
            <a:off x="626366" y="552906"/>
            <a:ext cx="3107434" cy="1674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500"/>
              <a:buFont typeface="Calibri"/>
              <a:buNone/>
            </a:pPr>
            <a:r>
              <a:rPr b="1" lang="en-US" sz="3500">
                <a:solidFill>
                  <a:schemeClr val="dk1"/>
                </a:solidFill>
                <a:latin typeface="Calibri"/>
                <a:ea typeface="Calibri"/>
                <a:cs typeface="Calibri"/>
                <a:sym typeface="Calibri"/>
              </a:rPr>
              <a:t>Intentional Cyber threats: Hacking</a:t>
            </a:r>
            <a:endParaRPr/>
          </a:p>
        </p:txBody>
      </p:sp>
      <p:sp>
        <p:nvSpPr>
          <p:cNvPr id="387" name="Google Shape;387;p56"/>
          <p:cNvSpPr txBox="1"/>
          <p:nvPr>
            <p:ph idx="2" type="body"/>
          </p:nvPr>
        </p:nvSpPr>
        <p:spPr>
          <a:xfrm>
            <a:off x="3581400" y="381000"/>
            <a:ext cx="5486399" cy="2286001"/>
          </a:xfrm>
          <a:prstGeom prst="rect">
            <a:avLst/>
          </a:prstGeom>
          <a:noFill/>
          <a:ln>
            <a:noFill/>
          </a:ln>
        </p:spPr>
        <p:txBody>
          <a:bodyPr anchorCtr="0" anchor="ctr" bIns="45700" lIns="91425" spcFirstLastPara="1" rIns="91425" wrap="square" tIns="45700">
            <a:noAutofit/>
          </a:bodyPr>
          <a:lstStyle/>
          <a:p>
            <a:pPr indent="-228600" lvl="0" marL="292608" rtl="0" algn="l">
              <a:lnSpc>
                <a:spcPct val="90000"/>
              </a:lnSpc>
              <a:spcBef>
                <a:spcPts val="0"/>
              </a:spcBef>
              <a:spcAft>
                <a:spcPts val="0"/>
              </a:spcAft>
              <a:buSzPts val="2000"/>
              <a:buFont typeface="Arial"/>
              <a:buChar char="•"/>
            </a:pPr>
            <a:r>
              <a:rPr b="1" lang="en-US" sz="2000">
                <a:latin typeface="Calibri"/>
                <a:ea typeface="Calibri"/>
                <a:cs typeface="Calibri"/>
                <a:sym typeface="Calibri"/>
              </a:rPr>
              <a:t>Hacking</a:t>
            </a:r>
            <a:r>
              <a:rPr lang="en-US" sz="2000">
                <a:latin typeface="Calibri"/>
                <a:ea typeface="Calibri"/>
                <a:cs typeface="Calibri"/>
                <a:sym typeface="Calibri"/>
              </a:rPr>
              <a:t> is broadly defined as intentionally accessing a computer without authorization or exceeding authorized access. There are three types of hackers. </a:t>
            </a:r>
            <a:endParaRPr/>
          </a:p>
          <a:p>
            <a:pPr indent="-228600" lvl="0" marL="292608" rtl="0" algn="l">
              <a:lnSpc>
                <a:spcPct val="90000"/>
              </a:lnSpc>
              <a:spcBef>
                <a:spcPts val="1000"/>
              </a:spcBef>
              <a:spcAft>
                <a:spcPts val="0"/>
              </a:spcAft>
              <a:buSzPts val="2000"/>
              <a:buFont typeface="Arial"/>
              <a:buChar char="•"/>
            </a:pPr>
            <a:r>
              <a:rPr b="1" lang="en-US" sz="2000">
                <a:latin typeface="Calibri"/>
                <a:ea typeface="Calibri"/>
                <a:cs typeface="Calibri"/>
                <a:sym typeface="Calibri"/>
              </a:rPr>
              <a:t>Hacktivist:</a:t>
            </a:r>
            <a:r>
              <a:rPr lang="en-US" sz="2000">
                <a:latin typeface="Calibri"/>
                <a:ea typeface="Calibri"/>
                <a:cs typeface="Calibri"/>
                <a:sym typeface="Calibri"/>
              </a:rPr>
              <a:t> is short for hacker-activist, or someone who performs hacking to promote awareness, or otherwise support a social, political, economic, or other cause.</a:t>
            </a:r>
            <a:endParaRPr b="1" sz="2000">
              <a:latin typeface="Calibri"/>
              <a:ea typeface="Calibri"/>
              <a:cs typeface="Calibri"/>
              <a:sym typeface="Calibri"/>
            </a:endParaRPr>
          </a:p>
        </p:txBody>
      </p:sp>
      <p:pic>
        <p:nvPicPr>
          <p:cNvPr id="388" name="Google Shape;388;p56"/>
          <p:cNvPicPr preferRelativeResize="0"/>
          <p:nvPr/>
        </p:nvPicPr>
        <p:blipFill rotWithShape="1">
          <a:blip r:embed="rId3">
            <a:alphaModFix/>
          </a:blip>
          <a:srcRect b="0" l="0" r="0" t="0"/>
          <a:stretch/>
        </p:blipFill>
        <p:spPr>
          <a:xfrm>
            <a:off x="304800" y="2667000"/>
            <a:ext cx="8610600" cy="3809999"/>
          </a:xfrm>
          <a:prstGeom prst="rect">
            <a:avLst/>
          </a:prstGeom>
          <a:noFill/>
          <a:ln>
            <a:noFill/>
          </a:ln>
        </p:spPr>
      </p:pic>
      <p:sp>
        <p:nvSpPr>
          <p:cNvPr id="389" name="Google Shape;389;p5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390" name="Google Shape;390;p5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314739" y="66929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Intentional Cyber Threats: Social Engineering</a:t>
            </a:r>
            <a:endParaRPr/>
          </a:p>
        </p:txBody>
      </p:sp>
      <p:sp>
        <p:nvSpPr>
          <p:cNvPr id="396" name="Google Shape;396;p57"/>
          <p:cNvSpPr txBox="1"/>
          <p:nvPr>
            <p:ph idx="1" type="body"/>
          </p:nvPr>
        </p:nvSpPr>
        <p:spPr>
          <a:xfrm>
            <a:off x="304800" y="1981200"/>
            <a:ext cx="8534400" cy="42672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 hacker’s clever use of deception or manipulation of people’s tendency to trust, be helpful, or simply follow their curiosity on social media.</a:t>
            </a:r>
            <a:endParaRPr/>
          </a:p>
          <a:p>
            <a:pPr indent="-228600" lvl="1" marL="685800" rtl="0" algn="l">
              <a:lnSpc>
                <a:spcPct val="90000"/>
              </a:lnSpc>
              <a:spcBef>
                <a:spcPts val="500"/>
              </a:spcBef>
              <a:spcAft>
                <a:spcPts val="0"/>
              </a:spcAft>
              <a:buClr>
                <a:schemeClr val="dk1"/>
              </a:buClr>
              <a:buSzPts val="2400"/>
              <a:buChar char="•"/>
            </a:pPr>
            <a:r>
              <a:rPr lang="en-US" sz="2400"/>
              <a:t>In a </a:t>
            </a:r>
            <a:r>
              <a:rPr b="1" lang="en-US" sz="2400" u="sng"/>
              <a:t>phishing</a:t>
            </a:r>
            <a:r>
              <a:rPr lang="en-US" sz="2400"/>
              <a:t> attack, the attacker sends an e-mail to gain the victim’s trust by evoking a sense of curiosity, urgency or fear, to steal confidential information. This is done by the attacker posing as a known person or legitimate organization.</a:t>
            </a:r>
            <a:endParaRPr/>
          </a:p>
        </p:txBody>
      </p:sp>
      <p:sp>
        <p:nvSpPr>
          <p:cNvPr id="397" name="Google Shape;397;p5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8" name="Google Shape;398;p5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ph type="title"/>
          </p:nvPr>
        </p:nvSpPr>
        <p:spPr>
          <a:xfrm>
            <a:off x="304800" y="609600"/>
            <a:ext cx="8534400" cy="83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Intentional Cyberthreats: Spear Phishing</a:t>
            </a:r>
            <a:endParaRPr sz="3200"/>
          </a:p>
        </p:txBody>
      </p:sp>
      <p:sp>
        <p:nvSpPr>
          <p:cNvPr id="404" name="Google Shape;404;p58"/>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lang="en-US"/>
              <a:t>Spear phishers often target select groups of people with something in common</a:t>
            </a:r>
            <a:endParaRPr/>
          </a:p>
          <a:p>
            <a:pPr indent="-292608" lvl="0" marL="292608" rtl="0" algn="l">
              <a:lnSpc>
                <a:spcPct val="90000"/>
              </a:lnSpc>
              <a:spcBef>
                <a:spcPts val="1000"/>
              </a:spcBef>
              <a:spcAft>
                <a:spcPts val="0"/>
              </a:spcAft>
              <a:buSzPts val="2800"/>
              <a:buChar char="•"/>
            </a:pPr>
            <a:r>
              <a:rPr lang="en-US"/>
              <a:t>Trick user into opening an infected email</a:t>
            </a:r>
            <a:endParaRPr/>
          </a:p>
          <a:p>
            <a:pPr indent="-292608" lvl="0" marL="292608" rtl="0" algn="l">
              <a:lnSpc>
                <a:spcPct val="90000"/>
              </a:lnSpc>
              <a:spcBef>
                <a:spcPts val="1000"/>
              </a:spcBef>
              <a:spcAft>
                <a:spcPts val="0"/>
              </a:spcAft>
              <a:buSzPts val="2800"/>
              <a:buChar char="•"/>
            </a:pPr>
            <a:r>
              <a:rPr lang="en-US"/>
              <a:t>Emails sent that look like the real thing</a:t>
            </a:r>
            <a:endParaRPr/>
          </a:p>
          <a:p>
            <a:pPr indent="-292608" lvl="0" marL="292608" rtl="0" algn="l">
              <a:lnSpc>
                <a:spcPct val="90000"/>
              </a:lnSpc>
              <a:spcBef>
                <a:spcPts val="1000"/>
              </a:spcBef>
              <a:spcAft>
                <a:spcPts val="0"/>
              </a:spcAft>
              <a:buSzPts val="2800"/>
              <a:buChar char="•"/>
            </a:pPr>
            <a:r>
              <a:rPr lang="en-US"/>
              <a:t>Confidential information extracted through seemingly legitimate website requests for passwords, user IDs, PINs, account numbers, and so on. </a:t>
            </a:r>
            <a:endParaRPr/>
          </a:p>
          <a:p>
            <a:pPr indent="0" lvl="1" marL="301752" rtl="0" algn="l">
              <a:lnSpc>
                <a:spcPct val="90000"/>
              </a:lnSpc>
              <a:spcBef>
                <a:spcPts val="500"/>
              </a:spcBef>
              <a:spcAft>
                <a:spcPts val="0"/>
              </a:spcAft>
              <a:buSzPts val="1920"/>
              <a:buNone/>
            </a:pPr>
            <a:r>
              <a:rPr b="1" lang="en-US"/>
              <a:t>	</a:t>
            </a:r>
            <a:endParaRPr/>
          </a:p>
        </p:txBody>
      </p:sp>
      <p:sp>
        <p:nvSpPr>
          <p:cNvPr id="405" name="Google Shape;405;p5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6" name="Google Shape;406;p5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Learning Objectives </a:t>
            </a:r>
            <a:r>
              <a:rPr lang="en-US" sz="2800"/>
              <a:t>(1 of 5)</a:t>
            </a:r>
            <a:endParaRPr sz="4000"/>
          </a:p>
        </p:txBody>
      </p:sp>
      <p:grpSp>
        <p:nvGrpSpPr>
          <p:cNvPr id="225" name="Google Shape;225;p41"/>
          <p:cNvGrpSpPr/>
          <p:nvPr/>
        </p:nvGrpSpPr>
        <p:grpSpPr>
          <a:xfrm>
            <a:off x="2244140" y="1753379"/>
            <a:ext cx="4655719" cy="4494240"/>
            <a:chOff x="1939340" y="779"/>
            <a:chExt cx="4655719" cy="4494240"/>
          </a:xfrm>
        </p:grpSpPr>
        <p:sp>
          <p:nvSpPr>
            <p:cNvPr id="226" name="Google Shape;226;p41"/>
            <p:cNvSpPr/>
            <p:nvPr/>
          </p:nvSpPr>
          <p:spPr>
            <a:xfrm>
              <a:off x="3588990" y="779"/>
              <a:ext cx="1356419" cy="1356419"/>
            </a:xfrm>
            <a:prstGeom prst="ellipse">
              <a:avLst/>
            </a:prstGeom>
            <a:solidFill>
              <a:srgbClr val="FFC00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1"/>
            <p:cNvSpPr txBox="1"/>
            <p:nvPr/>
          </p:nvSpPr>
          <p:spPr>
            <a:xfrm>
              <a:off x="3787633" y="199422"/>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Data Privacy Concerns and Regulations</a:t>
              </a:r>
              <a:endParaRPr b="1" i="0" sz="1200" u="none" cap="none" strike="noStrike">
                <a:solidFill>
                  <a:schemeClr val="lt1"/>
                </a:solidFill>
                <a:latin typeface="Calibri"/>
                <a:ea typeface="Calibri"/>
                <a:cs typeface="Calibri"/>
                <a:sym typeface="Calibri"/>
              </a:endParaRPr>
            </a:p>
          </p:txBody>
        </p:sp>
        <p:sp>
          <p:nvSpPr>
            <p:cNvPr id="228" name="Google Shape;228;p41"/>
            <p:cNvSpPr/>
            <p:nvPr/>
          </p:nvSpPr>
          <p:spPr>
            <a:xfrm rot="2160000">
              <a:off x="4902835" y="104334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1"/>
            <p:cNvSpPr txBox="1"/>
            <p:nvPr/>
          </p:nvSpPr>
          <p:spPr>
            <a:xfrm rot="2160000">
              <a:off x="4913200" y="1103003"/>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30" name="Google Shape;230;p41"/>
            <p:cNvSpPr/>
            <p:nvPr/>
          </p:nvSpPr>
          <p:spPr>
            <a:xfrm>
              <a:off x="5238640" y="119932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1"/>
            <p:cNvSpPr txBox="1"/>
            <p:nvPr/>
          </p:nvSpPr>
          <p:spPr>
            <a:xfrm>
              <a:off x="5437283" y="139796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Extent and Cost of Cyberattacks and Cyberthreats</a:t>
              </a:r>
              <a:endParaRPr b="1" i="0" sz="1200" u="none" cap="none" strike="noStrike">
                <a:solidFill>
                  <a:schemeClr val="lt1"/>
                </a:solidFill>
                <a:latin typeface="Calibri"/>
                <a:ea typeface="Calibri"/>
                <a:cs typeface="Calibri"/>
                <a:sym typeface="Calibri"/>
              </a:endParaRPr>
            </a:p>
          </p:txBody>
        </p:sp>
        <p:sp>
          <p:nvSpPr>
            <p:cNvPr id="232" name="Google Shape;232;p41"/>
            <p:cNvSpPr/>
            <p:nvPr/>
          </p:nvSpPr>
          <p:spPr>
            <a:xfrm rot="6480000">
              <a:off x="5424054" y="260853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1"/>
            <p:cNvSpPr txBox="1"/>
            <p:nvPr/>
          </p:nvSpPr>
          <p:spPr>
            <a:xfrm rot="-4320000">
              <a:off x="5495096" y="2648478"/>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34" name="Google Shape;234;p41"/>
            <p:cNvSpPr/>
            <p:nvPr/>
          </p:nvSpPr>
          <p:spPr>
            <a:xfrm>
              <a:off x="4608529"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1"/>
            <p:cNvSpPr txBox="1"/>
            <p:nvPr/>
          </p:nvSpPr>
          <p:spPr>
            <a:xfrm>
              <a:off x="4807172"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Cyberattack Targets and Consequences</a:t>
              </a:r>
              <a:endParaRPr b="1" i="0" sz="1200" u="none" cap="none" strike="noStrike">
                <a:solidFill>
                  <a:schemeClr val="lt1"/>
                </a:solidFill>
                <a:latin typeface="Calibri"/>
                <a:ea typeface="Calibri"/>
                <a:cs typeface="Calibri"/>
                <a:sym typeface="Calibri"/>
              </a:endParaRPr>
            </a:p>
          </p:txBody>
        </p:sp>
        <p:sp>
          <p:nvSpPr>
            <p:cNvPr id="236" name="Google Shape;236;p41"/>
            <p:cNvSpPr/>
            <p:nvPr/>
          </p:nvSpPr>
          <p:spPr>
            <a:xfrm rot="10800000">
              <a:off x="4096535" y="3587914"/>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txBox="1"/>
            <p:nvPr/>
          </p:nvSpPr>
          <p:spPr>
            <a:xfrm>
              <a:off x="4205078" y="3679472"/>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38" name="Google Shape;238;p41"/>
            <p:cNvSpPr/>
            <p:nvPr/>
          </p:nvSpPr>
          <p:spPr>
            <a:xfrm>
              <a:off x="2569450"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1"/>
            <p:cNvSpPr txBox="1"/>
            <p:nvPr/>
          </p:nvSpPr>
          <p:spPr>
            <a:xfrm>
              <a:off x="2768093"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u="none" cap="none" strike="noStrike">
                  <a:solidFill>
                    <a:schemeClr val="lt1"/>
                  </a:solidFill>
                  <a:latin typeface="Calibri"/>
                  <a:ea typeface="Calibri"/>
                  <a:cs typeface="Calibri"/>
                  <a:sym typeface="Calibri"/>
                </a:rPr>
                <a:t>Defending Against Cyberattacks and Managing Risk</a:t>
              </a:r>
              <a:endParaRPr b="1" i="0" sz="1200" u="none" cap="none" strike="noStrike">
                <a:solidFill>
                  <a:schemeClr val="lt1"/>
                </a:solidFill>
                <a:latin typeface="Calibri"/>
                <a:ea typeface="Calibri"/>
                <a:cs typeface="Calibri"/>
                <a:sym typeface="Calibri"/>
              </a:endParaRPr>
            </a:p>
          </p:txBody>
        </p:sp>
        <p:sp>
          <p:nvSpPr>
            <p:cNvPr id="240" name="Google Shape;240;p41"/>
            <p:cNvSpPr/>
            <p:nvPr/>
          </p:nvSpPr>
          <p:spPr>
            <a:xfrm rot="-6480000">
              <a:off x="2754864" y="262801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1"/>
            <p:cNvSpPr txBox="1"/>
            <p:nvPr/>
          </p:nvSpPr>
          <p:spPr>
            <a:xfrm rot="4320000">
              <a:off x="2825906" y="2771186"/>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242" name="Google Shape;242;p41"/>
            <p:cNvSpPr/>
            <p:nvPr/>
          </p:nvSpPr>
          <p:spPr>
            <a:xfrm>
              <a:off x="1939340" y="119932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1"/>
            <p:cNvSpPr txBox="1"/>
            <p:nvPr/>
          </p:nvSpPr>
          <p:spPr>
            <a:xfrm>
              <a:off x="2137983" y="1397963"/>
              <a:ext cx="959133" cy="95913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1" i="0" lang="en-US" sz="1400" u="none" cap="none" strike="noStrike">
                  <a:solidFill>
                    <a:schemeClr val="lt1"/>
                  </a:solidFill>
                  <a:latin typeface="Calibri"/>
                  <a:ea typeface="Calibri"/>
                  <a:cs typeface="Calibri"/>
                  <a:sym typeface="Calibri"/>
                </a:rPr>
                <a:t>Regulatory Controls, Frameworks and Models</a:t>
              </a:r>
              <a:endParaRPr/>
            </a:p>
          </p:txBody>
        </p:sp>
        <p:sp>
          <p:nvSpPr>
            <p:cNvPr id="244" name="Google Shape;244;p41"/>
            <p:cNvSpPr/>
            <p:nvPr/>
          </p:nvSpPr>
          <p:spPr>
            <a:xfrm rot="-2160000">
              <a:off x="3253185" y="105538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1"/>
            <p:cNvSpPr txBox="1"/>
            <p:nvPr/>
          </p:nvSpPr>
          <p:spPr>
            <a:xfrm rot="-2160000">
              <a:off x="3263550" y="1178841"/>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Calibri"/>
                <a:ea typeface="Calibri"/>
                <a:cs typeface="Calibri"/>
                <a:sym typeface="Calibri"/>
              </a:endParaRPr>
            </a:p>
          </p:txBody>
        </p:sp>
      </p:grpSp>
      <p:sp>
        <p:nvSpPr>
          <p:cNvPr id="246" name="Google Shape;246;p4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9"/>
          <p:cNvSpPr txBox="1"/>
          <p:nvPr>
            <p:ph type="title"/>
          </p:nvPr>
        </p:nvSpPr>
        <p:spPr>
          <a:xfrm>
            <a:off x="304800" y="595050"/>
            <a:ext cx="8534400" cy="7837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solidFill>
                  <a:schemeClr val="accent1"/>
                </a:solidFill>
                <a:latin typeface="Calibri"/>
                <a:ea typeface="Calibri"/>
                <a:cs typeface="Calibri"/>
                <a:sym typeface="Calibri"/>
              </a:rPr>
              <a:t>Intentional Cyber threats: Malware </a:t>
            </a:r>
            <a:br>
              <a:rPr lang="en-US" sz="4000">
                <a:solidFill>
                  <a:schemeClr val="accent1"/>
                </a:solidFill>
                <a:latin typeface="Calibri"/>
                <a:ea typeface="Calibri"/>
                <a:cs typeface="Calibri"/>
                <a:sym typeface="Calibri"/>
              </a:rPr>
            </a:br>
            <a:endParaRPr sz="2400">
              <a:solidFill>
                <a:schemeClr val="accent1"/>
              </a:solidFill>
              <a:latin typeface="Calibri"/>
              <a:ea typeface="Calibri"/>
              <a:cs typeface="Calibri"/>
              <a:sym typeface="Calibri"/>
            </a:endParaRPr>
          </a:p>
        </p:txBody>
      </p:sp>
      <p:sp>
        <p:nvSpPr>
          <p:cNvPr id="412" name="Google Shape;412;p59"/>
          <p:cNvSpPr txBox="1"/>
          <p:nvPr>
            <p:ph idx="1" type="body"/>
          </p:nvPr>
        </p:nvSpPr>
        <p:spPr>
          <a:xfrm>
            <a:off x="304800" y="2209800"/>
            <a:ext cx="4038600" cy="396239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500"/>
              <a:buNone/>
            </a:pPr>
            <a:r>
              <a:rPr lang="en-US" sz="2500" u="sng"/>
              <a:t>Types of intrusive software:</a:t>
            </a:r>
            <a:endParaRPr/>
          </a:p>
          <a:p>
            <a:pPr indent="0" lvl="1" marL="0" rtl="0" algn="l">
              <a:lnSpc>
                <a:spcPct val="90000"/>
              </a:lnSpc>
              <a:spcBef>
                <a:spcPts val="500"/>
              </a:spcBef>
              <a:spcAft>
                <a:spcPts val="0"/>
              </a:spcAft>
              <a:buClr>
                <a:schemeClr val="dk1"/>
              </a:buClr>
              <a:buSzPts val="2300"/>
              <a:buChar char="•"/>
            </a:pPr>
            <a:r>
              <a:rPr lang="en-US" sz="2300"/>
              <a:t>Cookie</a:t>
            </a:r>
            <a:endParaRPr/>
          </a:p>
          <a:p>
            <a:pPr indent="0" lvl="1" marL="0" rtl="0" algn="l">
              <a:lnSpc>
                <a:spcPct val="90000"/>
              </a:lnSpc>
              <a:spcBef>
                <a:spcPts val="500"/>
              </a:spcBef>
              <a:spcAft>
                <a:spcPts val="0"/>
              </a:spcAft>
              <a:buClr>
                <a:schemeClr val="dk1"/>
              </a:buClr>
              <a:buSzPts val="2300"/>
              <a:buChar char="•"/>
            </a:pPr>
            <a:r>
              <a:rPr lang="en-US" sz="2300"/>
              <a:t>Spamware</a:t>
            </a:r>
            <a:endParaRPr sz="2300"/>
          </a:p>
          <a:p>
            <a:pPr indent="0" lvl="1" marL="0" rtl="0" algn="l">
              <a:lnSpc>
                <a:spcPct val="90000"/>
              </a:lnSpc>
              <a:spcBef>
                <a:spcPts val="500"/>
              </a:spcBef>
              <a:spcAft>
                <a:spcPts val="0"/>
              </a:spcAft>
              <a:buClr>
                <a:schemeClr val="dk1"/>
              </a:buClr>
              <a:buSzPts val="2300"/>
              <a:buChar char="•"/>
            </a:pPr>
            <a:r>
              <a:rPr lang="en-US" sz="2300"/>
              <a:t>Adware</a:t>
            </a:r>
            <a:endParaRPr/>
          </a:p>
          <a:p>
            <a:pPr indent="0" lvl="1" marL="0" rtl="0" algn="l">
              <a:lnSpc>
                <a:spcPct val="90000"/>
              </a:lnSpc>
              <a:spcBef>
                <a:spcPts val="500"/>
              </a:spcBef>
              <a:spcAft>
                <a:spcPts val="0"/>
              </a:spcAft>
              <a:buClr>
                <a:schemeClr val="dk1"/>
              </a:buClr>
              <a:buSzPts val="2300"/>
              <a:buChar char="•"/>
            </a:pPr>
            <a:r>
              <a:rPr lang="en-US" sz="2300"/>
              <a:t>Spyware</a:t>
            </a:r>
            <a:endParaRPr/>
          </a:p>
        </p:txBody>
      </p:sp>
      <p:sp>
        <p:nvSpPr>
          <p:cNvPr id="413" name="Google Shape;413;p59"/>
          <p:cNvSpPr txBox="1"/>
          <p:nvPr>
            <p:ph idx="2" type="body"/>
          </p:nvPr>
        </p:nvSpPr>
        <p:spPr>
          <a:xfrm>
            <a:off x="4767262" y="2209800"/>
            <a:ext cx="4038600" cy="39624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500"/>
              <a:buNone/>
            </a:pPr>
            <a:r>
              <a:rPr lang="en-US" sz="2500" u="sng"/>
              <a:t>Types of hostile malware:</a:t>
            </a:r>
            <a:endParaRPr/>
          </a:p>
          <a:p>
            <a:pPr indent="-342900" lvl="0" marL="342900" rtl="0" algn="l">
              <a:lnSpc>
                <a:spcPct val="100000"/>
              </a:lnSpc>
              <a:spcBef>
                <a:spcPts val="0"/>
              </a:spcBef>
              <a:spcAft>
                <a:spcPts val="0"/>
              </a:spcAft>
              <a:buClr>
                <a:schemeClr val="dk1"/>
              </a:buClr>
              <a:buSzPts val="2300"/>
              <a:buFont typeface="Arial"/>
              <a:buChar char="•"/>
            </a:pPr>
            <a:r>
              <a:rPr lang="en-US" sz="2300"/>
              <a:t>Zero-Day</a:t>
            </a:r>
            <a:endParaRPr/>
          </a:p>
          <a:p>
            <a:pPr indent="-342900" lvl="0" marL="342900" rtl="0" algn="l">
              <a:lnSpc>
                <a:spcPct val="100000"/>
              </a:lnSpc>
              <a:spcBef>
                <a:spcPts val="0"/>
              </a:spcBef>
              <a:spcAft>
                <a:spcPts val="0"/>
              </a:spcAft>
              <a:buClr>
                <a:schemeClr val="dk1"/>
              </a:buClr>
              <a:buSzPts val="2300"/>
              <a:buFont typeface="Arial"/>
              <a:buChar char="•"/>
            </a:pPr>
            <a:r>
              <a:rPr lang="en-US" sz="2300"/>
              <a:t>Backdoor</a:t>
            </a:r>
            <a:endParaRPr/>
          </a:p>
          <a:p>
            <a:pPr indent="-342900" lvl="0" marL="342900" rtl="0" algn="l">
              <a:lnSpc>
                <a:spcPct val="100000"/>
              </a:lnSpc>
              <a:spcBef>
                <a:spcPts val="0"/>
              </a:spcBef>
              <a:spcAft>
                <a:spcPts val="0"/>
              </a:spcAft>
              <a:buClr>
                <a:schemeClr val="dk1"/>
              </a:buClr>
              <a:buSzPts val="2300"/>
              <a:buFont typeface="Arial"/>
              <a:buChar char="•"/>
            </a:pPr>
            <a:r>
              <a:rPr lang="en-US" sz="2300"/>
              <a:t>Rootkit</a:t>
            </a:r>
            <a:endParaRPr/>
          </a:p>
          <a:p>
            <a:pPr indent="-342900" lvl="0" marL="342900" rtl="0" algn="l">
              <a:lnSpc>
                <a:spcPct val="100000"/>
              </a:lnSpc>
              <a:spcBef>
                <a:spcPts val="0"/>
              </a:spcBef>
              <a:spcAft>
                <a:spcPts val="0"/>
              </a:spcAft>
              <a:buClr>
                <a:schemeClr val="dk1"/>
              </a:buClr>
              <a:buSzPts val="2300"/>
              <a:buFont typeface="Arial"/>
              <a:buChar char="•"/>
            </a:pPr>
            <a:r>
              <a:rPr lang="en-US" sz="2300"/>
              <a:t>Boot Record Infector</a:t>
            </a:r>
            <a:endParaRPr/>
          </a:p>
          <a:p>
            <a:pPr indent="-342900" lvl="0" marL="342900" rtl="0" algn="l">
              <a:lnSpc>
                <a:spcPct val="100000"/>
              </a:lnSpc>
              <a:spcBef>
                <a:spcPts val="0"/>
              </a:spcBef>
              <a:spcAft>
                <a:spcPts val="0"/>
              </a:spcAft>
              <a:buClr>
                <a:schemeClr val="dk1"/>
              </a:buClr>
              <a:buSzPts val="2300"/>
              <a:buFont typeface="Arial"/>
              <a:buChar char="•"/>
            </a:pPr>
            <a:r>
              <a:rPr lang="en-US" sz="2300"/>
              <a:t>File Infector</a:t>
            </a:r>
            <a:endParaRPr/>
          </a:p>
          <a:p>
            <a:pPr indent="-342900" lvl="0" marL="342900" rtl="0" algn="l">
              <a:lnSpc>
                <a:spcPct val="100000"/>
              </a:lnSpc>
              <a:spcBef>
                <a:spcPts val="0"/>
              </a:spcBef>
              <a:spcAft>
                <a:spcPts val="0"/>
              </a:spcAft>
              <a:buClr>
                <a:schemeClr val="dk1"/>
              </a:buClr>
              <a:buSzPts val="2300"/>
              <a:buFont typeface="Arial"/>
              <a:buChar char="•"/>
            </a:pPr>
            <a:r>
              <a:rPr lang="en-US" sz="2300"/>
              <a:t>Keylogger</a:t>
            </a:r>
            <a:endParaRPr/>
          </a:p>
          <a:p>
            <a:pPr indent="-342900" lvl="0" marL="342900" rtl="0" algn="l">
              <a:lnSpc>
                <a:spcPct val="100000"/>
              </a:lnSpc>
              <a:spcBef>
                <a:spcPts val="0"/>
              </a:spcBef>
              <a:spcAft>
                <a:spcPts val="0"/>
              </a:spcAft>
              <a:buClr>
                <a:schemeClr val="dk1"/>
              </a:buClr>
              <a:buSzPts val="2300"/>
              <a:buFont typeface="Arial"/>
              <a:buChar char="•"/>
            </a:pPr>
            <a:r>
              <a:rPr lang="en-US" sz="2300"/>
              <a:t>Virus</a:t>
            </a:r>
            <a:endParaRPr/>
          </a:p>
          <a:p>
            <a:pPr indent="-342900" lvl="0" marL="342900" rtl="0" algn="l">
              <a:lnSpc>
                <a:spcPct val="100000"/>
              </a:lnSpc>
              <a:spcBef>
                <a:spcPts val="0"/>
              </a:spcBef>
              <a:spcAft>
                <a:spcPts val="0"/>
              </a:spcAft>
              <a:buClr>
                <a:schemeClr val="dk1"/>
              </a:buClr>
              <a:buSzPts val="2300"/>
              <a:buFont typeface="Arial"/>
              <a:buChar char="•"/>
            </a:pPr>
            <a:r>
              <a:rPr lang="en-US" sz="2300"/>
              <a:t>Worm</a:t>
            </a:r>
            <a:endParaRPr/>
          </a:p>
          <a:p>
            <a:pPr indent="-342900" lvl="0" marL="342900" rtl="0" algn="l">
              <a:lnSpc>
                <a:spcPct val="100000"/>
              </a:lnSpc>
              <a:spcBef>
                <a:spcPts val="0"/>
              </a:spcBef>
              <a:spcAft>
                <a:spcPts val="0"/>
              </a:spcAft>
              <a:buClr>
                <a:schemeClr val="dk1"/>
              </a:buClr>
              <a:buSzPts val="2300"/>
              <a:buFont typeface="Arial"/>
              <a:buChar char="•"/>
            </a:pPr>
            <a:r>
              <a:rPr lang="en-US" sz="2300"/>
              <a:t>Trojan</a:t>
            </a:r>
            <a:endParaRPr/>
          </a:p>
          <a:p>
            <a:pPr indent="-342900" lvl="0" marL="342900" rtl="0" algn="l">
              <a:lnSpc>
                <a:spcPct val="100000"/>
              </a:lnSpc>
              <a:spcBef>
                <a:spcPts val="0"/>
              </a:spcBef>
              <a:spcAft>
                <a:spcPts val="0"/>
              </a:spcAft>
              <a:buClr>
                <a:schemeClr val="dk1"/>
              </a:buClr>
              <a:buSzPts val="2300"/>
              <a:buFont typeface="Arial"/>
              <a:buChar char="•"/>
            </a:pPr>
            <a:r>
              <a:rPr lang="en-US" sz="2300"/>
              <a:t>RATS</a:t>
            </a:r>
            <a:endParaRPr/>
          </a:p>
        </p:txBody>
      </p:sp>
      <p:sp>
        <p:nvSpPr>
          <p:cNvPr id="414" name="Google Shape;414;p5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5" name="Google Shape;415;p5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
        <p:nvSpPr>
          <p:cNvPr id="416" name="Google Shape;416;p59"/>
          <p:cNvSpPr/>
          <p:nvPr/>
        </p:nvSpPr>
        <p:spPr>
          <a:xfrm>
            <a:off x="304800" y="1194652"/>
            <a:ext cx="85344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Refers to various levels of intrusive or malicious software that can run undetected in the background on an IS or personal computer.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0"/>
          <p:cNvSpPr txBox="1"/>
          <p:nvPr>
            <p:ph type="title"/>
          </p:nvPr>
        </p:nvSpPr>
        <p:spPr>
          <a:xfrm>
            <a:off x="304800" y="609600"/>
            <a:ext cx="8534400" cy="83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Calibri"/>
              <a:buNone/>
            </a:pPr>
            <a:r>
              <a:rPr b="0" i="0" lang="en-US" sz="4000" u="none" cap="none" strike="noStrike">
                <a:solidFill>
                  <a:schemeClr val="accent1"/>
                </a:solidFill>
                <a:latin typeface="Calibri"/>
                <a:ea typeface="Calibri"/>
                <a:cs typeface="Calibri"/>
                <a:sym typeface="Calibri"/>
              </a:rPr>
              <a:t>Intentional Cyber threats: Botnets</a:t>
            </a:r>
            <a:endParaRPr/>
          </a:p>
        </p:txBody>
      </p:sp>
      <p:sp>
        <p:nvSpPr>
          <p:cNvPr id="422" name="Google Shape;422;p60"/>
          <p:cNvSpPr txBox="1"/>
          <p:nvPr>
            <p:ph idx="2" type="body"/>
          </p:nvPr>
        </p:nvSpPr>
        <p:spPr>
          <a:xfrm>
            <a:off x="304800" y="1447800"/>
            <a:ext cx="8534400" cy="45720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lang="en-US" sz="2800"/>
              <a:t>The term botnet is derived from the words robot and network. </a:t>
            </a:r>
            <a:endParaRPr/>
          </a:p>
          <a:p>
            <a:pPr indent="-292608" lvl="0" marL="292608" rtl="0" algn="l">
              <a:lnSpc>
                <a:spcPct val="90000"/>
              </a:lnSpc>
              <a:spcBef>
                <a:spcPts val="1000"/>
              </a:spcBef>
              <a:spcAft>
                <a:spcPts val="0"/>
              </a:spcAft>
              <a:buSzPts val="2800"/>
              <a:buChar char="•"/>
            </a:pPr>
            <a:r>
              <a:rPr lang="en-US" sz="2800"/>
              <a:t>Cyber criminals use trojan viruses to breach the security of several user computers, take control of each computer and organize all of the infected machines into a network of “bots” they can remotely control for malicious purposes. </a:t>
            </a:r>
            <a:endParaRPr/>
          </a:p>
          <a:p>
            <a:pPr indent="-292608" lvl="0" marL="292608" rtl="0" algn="l">
              <a:lnSpc>
                <a:spcPct val="90000"/>
              </a:lnSpc>
              <a:spcBef>
                <a:spcPts val="1000"/>
              </a:spcBef>
              <a:spcAft>
                <a:spcPts val="0"/>
              </a:spcAft>
              <a:buSzPts val="2800"/>
              <a:buChar char="•"/>
            </a:pPr>
            <a:r>
              <a:rPr lang="en-US" sz="2800"/>
              <a:t>Botnets are typically used to send spam and phishing e-mails and launch DDoS attacks.</a:t>
            </a:r>
            <a:endParaRPr/>
          </a:p>
        </p:txBody>
      </p:sp>
      <p:sp>
        <p:nvSpPr>
          <p:cNvPr id="423" name="Google Shape;423;p6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4" name="Google Shape;424;p60"/>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304800" y="533400"/>
            <a:ext cx="8534400" cy="83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600"/>
              <a:buFont typeface="Calibri"/>
              <a:buNone/>
            </a:pPr>
            <a:r>
              <a:rPr b="0" i="0" lang="en-US" sz="3600">
                <a:solidFill>
                  <a:schemeClr val="accent1"/>
                </a:solidFill>
                <a:latin typeface="Calibri"/>
                <a:ea typeface="Calibri"/>
                <a:cs typeface="Calibri"/>
                <a:sym typeface="Calibri"/>
              </a:rPr>
              <a:t>Intentional Cyber threats: Ransomware and Cryptojacking</a:t>
            </a:r>
            <a:endParaRPr/>
          </a:p>
        </p:txBody>
      </p:sp>
      <p:sp>
        <p:nvSpPr>
          <p:cNvPr id="430" name="Google Shape;430;p61"/>
          <p:cNvSpPr txBox="1"/>
          <p:nvPr>
            <p:ph idx="2" type="body"/>
          </p:nvPr>
        </p:nvSpPr>
        <p:spPr>
          <a:xfrm>
            <a:off x="304800" y="1828800"/>
            <a:ext cx="8534400" cy="44196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600"/>
              <a:buChar char="•"/>
            </a:pPr>
            <a:r>
              <a:rPr b="1" lang="en-US" sz="2600"/>
              <a:t>Ransomware</a:t>
            </a:r>
            <a:r>
              <a:rPr lang="en-US" sz="2600"/>
              <a:t> is designed to block access to a computer system until a sum of money has been paid. Ransomware works by first infiltrating a computer with malware and then encrypting all the files on the disk.</a:t>
            </a:r>
            <a:endParaRPr/>
          </a:p>
          <a:p>
            <a:pPr indent="-292608" lvl="0" marL="292608" rtl="0" algn="l">
              <a:lnSpc>
                <a:spcPct val="90000"/>
              </a:lnSpc>
              <a:spcBef>
                <a:spcPts val="1000"/>
              </a:spcBef>
              <a:spcAft>
                <a:spcPts val="0"/>
              </a:spcAft>
              <a:buSzPts val="2600"/>
              <a:buChar char="•"/>
            </a:pPr>
            <a:r>
              <a:rPr b="1" lang="en-US" sz="2600"/>
              <a:t>Cryptojacking</a:t>
            </a:r>
            <a:r>
              <a:rPr lang="en-US" sz="2600"/>
              <a:t> is a ransomware-like scheme to use other people’s devices without their consent or knowledge to secretly syphon off cryptocurrency at the victim’s expense.</a:t>
            </a:r>
            <a:endParaRPr/>
          </a:p>
          <a:p>
            <a:pPr indent="-450850" lvl="1" marL="803275" rtl="0" algn="l">
              <a:lnSpc>
                <a:spcPct val="90000"/>
              </a:lnSpc>
              <a:spcBef>
                <a:spcPts val="1000"/>
              </a:spcBef>
              <a:spcAft>
                <a:spcPts val="0"/>
              </a:spcAft>
              <a:buClr>
                <a:schemeClr val="dk1"/>
              </a:buClr>
              <a:buSzPts val="2400"/>
              <a:buAutoNum type="alphaLcPeriod"/>
            </a:pPr>
            <a:r>
              <a:rPr b="1" lang="en-US" sz="2400"/>
              <a:t>SQL Injection </a:t>
            </a:r>
            <a:r>
              <a:rPr lang="en-US" sz="2400"/>
              <a:t>is one of the most dangerous vulnerabilities of a network app since attackers can use SQL injection to bypass application security measures. The intent is to execute SQL code inside an app or Web page for personal gain or simply to be destructive.</a:t>
            </a:r>
            <a:endParaRPr/>
          </a:p>
        </p:txBody>
      </p:sp>
      <p:sp>
        <p:nvSpPr>
          <p:cNvPr id="431" name="Google Shape;431;p6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2" name="Google Shape;432;p61"/>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p62"/>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62"/>
          <p:cNvSpPr txBox="1"/>
          <p:nvPr>
            <p:ph type="title"/>
          </p:nvPr>
        </p:nvSpPr>
        <p:spPr>
          <a:xfrm>
            <a:off x="626366" y="552906"/>
            <a:ext cx="3874452" cy="1674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500"/>
              <a:buFont typeface="Calibri"/>
              <a:buNone/>
            </a:pPr>
            <a:r>
              <a:rPr b="1" i="0" lang="en-US" sz="3500">
                <a:solidFill>
                  <a:schemeClr val="dk1"/>
                </a:solidFill>
                <a:latin typeface="Calibri"/>
                <a:ea typeface="Calibri"/>
                <a:cs typeface="Calibri"/>
                <a:sym typeface="Calibri"/>
              </a:rPr>
              <a:t>Intentional Cyber threats: Man-in-the-middle (MitM)</a:t>
            </a:r>
            <a:endParaRPr/>
          </a:p>
        </p:txBody>
      </p:sp>
      <p:sp>
        <p:nvSpPr>
          <p:cNvPr id="439" name="Google Shape;439;p62"/>
          <p:cNvSpPr txBox="1"/>
          <p:nvPr>
            <p:ph idx="2" type="body"/>
          </p:nvPr>
        </p:nvSpPr>
        <p:spPr>
          <a:xfrm>
            <a:off x="4643181" y="552906"/>
            <a:ext cx="3869869" cy="1674905"/>
          </a:xfrm>
          <a:prstGeom prst="rect">
            <a:avLst/>
          </a:prstGeom>
          <a:noFill/>
          <a:ln>
            <a:noFill/>
          </a:ln>
        </p:spPr>
        <p:txBody>
          <a:bodyPr anchorCtr="0" anchor="ctr" bIns="45700" lIns="91425" spcFirstLastPara="1" rIns="91425" wrap="square" tIns="45700">
            <a:normAutofit/>
          </a:bodyPr>
          <a:lstStyle/>
          <a:p>
            <a:pPr indent="-228600" lvl="0" marL="292608" rtl="0" algn="l">
              <a:lnSpc>
                <a:spcPct val="90000"/>
              </a:lnSpc>
              <a:spcBef>
                <a:spcPts val="0"/>
              </a:spcBef>
              <a:spcAft>
                <a:spcPts val="0"/>
              </a:spcAft>
              <a:buSzPts val="2000"/>
              <a:buFont typeface="Arial"/>
              <a:buChar char="•"/>
            </a:pPr>
            <a:r>
              <a:rPr b="1" lang="en-US" sz="2000">
                <a:latin typeface="Calibri"/>
                <a:ea typeface="Calibri"/>
                <a:cs typeface="Calibri"/>
                <a:sym typeface="Calibri"/>
              </a:rPr>
              <a:t>MitM attacks </a:t>
            </a:r>
            <a:r>
              <a:rPr lang="en-US" sz="2000">
                <a:latin typeface="Calibri"/>
                <a:ea typeface="Calibri"/>
                <a:cs typeface="Calibri"/>
                <a:sym typeface="Calibri"/>
              </a:rPr>
              <a:t>occur when cyber criminals insert themselves between two-parties in a transaction with the intention of stealing data.</a:t>
            </a:r>
            <a:endParaRPr/>
          </a:p>
        </p:txBody>
      </p:sp>
      <p:pic>
        <p:nvPicPr>
          <p:cNvPr id="440" name="Google Shape;440;p62"/>
          <p:cNvPicPr preferRelativeResize="0"/>
          <p:nvPr/>
        </p:nvPicPr>
        <p:blipFill rotWithShape="1">
          <a:blip r:embed="rId3">
            <a:alphaModFix/>
          </a:blip>
          <a:srcRect b="0" l="0" r="0" t="0"/>
          <a:stretch/>
        </p:blipFill>
        <p:spPr>
          <a:xfrm>
            <a:off x="838200" y="2405149"/>
            <a:ext cx="7674850" cy="3899395"/>
          </a:xfrm>
          <a:prstGeom prst="rect">
            <a:avLst/>
          </a:prstGeom>
          <a:noFill/>
          <a:ln>
            <a:noFill/>
          </a:ln>
        </p:spPr>
      </p:pic>
      <p:sp>
        <p:nvSpPr>
          <p:cNvPr id="441" name="Google Shape;441;p6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442" name="Google Shape;442;p6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63"/>
          <p:cNvSpPr/>
          <p:nvPr/>
        </p:nvSpPr>
        <p:spPr>
          <a:xfrm>
            <a:off x="0" y="651752"/>
            <a:ext cx="9144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63"/>
          <p:cNvSpPr txBox="1"/>
          <p:nvPr>
            <p:ph type="title"/>
          </p:nvPr>
        </p:nvSpPr>
        <p:spPr>
          <a:xfrm>
            <a:off x="417399" y="643467"/>
            <a:ext cx="8408193" cy="74483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0" i="0" lang="en-US" sz="2800">
                <a:solidFill>
                  <a:schemeClr val="lt1"/>
                </a:solidFill>
                <a:latin typeface="Calibri"/>
                <a:ea typeface="Calibri"/>
                <a:cs typeface="Calibri"/>
                <a:sym typeface="Calibri"/>
              </a:rPr>
              <a:t>Intentional Cyber threats: Denial of Service Attacks</a:t>
            </a:r>
            <a:endParaRPr/>
          </a:p>
        </p:txBody>
      </p:sp>
      <p:pic>
        <p:nvPicPr>
          <p:cNvPr id="449" name="Google Shape;449;p63"/>
          <p:cNvPicPr preferRelativeResize="0"/>
          <p:nvPr>
            <p:ph idx="2" type="body"/>
          </p:nvPr>
        </p:nvPicPr>
        <p:blipFill rotWithShape="1">
          <a:blip r:embed="rId3">
            <a:alphaModFix/>
          </a:blip>
          <a:srcRect b="0" l="0" r="0" t="0"/>
          <a:stretch/>
        </p:blipFill>
        <p:spPr>
          <a:xfrm>
            <a:off x="533400" y="1447801"/>
            <a:ext cx="8153400" cy="4766732"/>
          </a:xfrm>
          <a:prstGeom prst="rect">
            <a:avLst/>
          </a:prstGeom>
          <a:noFill/>
          <a:ln>
            <a:noFill/>
          </a:ln>
        </p:spPr>
      </p:pic>
      <p:sp>
        <p:nvSpPr>
          <p:cNvPr id="450" name="Google Shape;450;p6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451" name="Google Shape;451;p6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4"/>
          <p:cNvSpPr txBox="1"/>
          <p:nvPr>
            <p:ph type="title"/>
          </p:nvPr>
        </p:nvSpPr>
        <p:spPr>
          <a:xfrm>
            <a:off x="304800" y="609600"/>
            <a:ext cx="8534400" cy="83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Intentional Cyber threats: Insider Threats</a:t>
            </a:r>
            <a:endParaRPr sz="3200"/>
          </a:p>
        </p:txBody>
      </p:sp>
      <p:sp>
        <p:nvSpPr>
          <p:cNvPr id="457" name="Google Shape;457;p64"/>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lang="en-US"/>
              <a:t>Internal threats and misuse of privileges threats are a major challenge largely due to the many ways an employee or contractor can carry out malicious activities</a:t>
            </a:r>
            <a:endParaRPr/>
          </a:p>
          <a:p>
            <a:pPr indent="-292608" lvl="0" marL="292608" rtl="0" algn="l">
              <a:lnSpc>
                <a:spcPct val="90000"/>
              </a:lnSpc>
              <a:spcBef>
                <a:spcPts val="1000"/>
              </a:spcBef>
              <a:spcAft>
                <a:spcPts val="0"/>
              </a:spcAft>
              <a:buSzPts val="2800"/>
              <a:buChar char="•"/>
            </a:pPr>
            <a:r>
              <a:rPr lang="en-US"/>
              <a:t>Data tampering is a common means of cyberattack</a:t>
            </a:r>
            <a:endParaRPr/>
          </a:p>
          <a:p>
            <a:pPr indent="-320040" lvl="1" marL="621792" rtl="0" algn="l">
              <a:lnSpc>
                <a:spcPct val="90000"/>
              </a:lnSpc>
              <a:spcBef>
                <a:spcPts val="500"/>
              </a:spcBef>
              <a:spcAft>
                <a:spcPts val="0"/>
              </a:spcAft>
              <a:buSzPts val="1920"/>
              <a:buChar char="o"/>
            </a:pPr>
            <a:r>
              <a:rPr lang="en-US"/>
              <a:t>Refers to an attack during which someone enters false or fraudulent data into a computer, or changes/deletes existing data</a:t>
            </a:r>
            <a:endParaRPr/>
          </a:p>
          <a:p>
            <a:pPr indent="-320040" lvl="1" marL="621792" rtl="0" algn="l">
              <a:lnSpc>
                <a:spcPct val="90000"/>
              </a:lnSpc>
              <a:spcBef>
                <a:spcPts val="500"/>
              </a:spcBef>
              <a:spcAft>
                <a:spcPts val="0"/>
              </a:spcAft>
              <a:buSzPts val="1920"/>
              <a:buChar char="o"/>
            </a:pPr>
            <a:r>
              <a:rPr lang="en-US"/>
              <a:t>Data tampering is extremely serious because it may not be detected; the method often used by insiders and fraudsters</a:t>
            </a:r>
            <a:endParaRPr/>
          </a:p>
          <a:p>
            <a:pPr indent="-198119" lvl="1" marL="621792" rtl="0" algn="l">
              <a:lnSpc>
                <a:spcPct val="90000"/>
              </a:lnSpc>
              <a:spcBef>
                <a:spcPts val="500"/>
              </a:spcBef>
              <a:spcAft>
                <a:spcPts val="0"/>
              </a:spcAft>
              <a:buSzPts val="1920"/>
              <a:buNone/>
            </a:pPr>
            <a:r>
              <a:t/>
            </a:r>
            <a:endParaRPr/>
          </a:p>
          <a:p>
            <a:pPr indent="0" lvl="1" marL="301752" rtl="0" algn="l">
              <a:lnSpc>
                <a:spcPct val="90000"/>
              </a:lnSpc>
              <a:spcBef>
                <a:spcPts val="500"/>
              </a:spcBef>
              <a:spcAft>
                <a:spcPts val="0"/>
              </a:spcAft>
              <a:buSzPts val="1920"/>
              <a:buNone/>
            </a:pPr>
            <a:r>
              <a:rPr b="1" lang="en-US"/>
              <a:t>	</a:t>
            </a:r>
            <a:endParaRPr/>
          </a:p>
        </p:txBody>
      </p:sp>
      <p:sp>
        <p:nvSpPr>
          <p:cNvPr id="458" name="Google Shape;458;p6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9" name="Google Shape;459;p64"/>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5"/>
          <p:cNvSpPr txBox="1"/>
          <p:nvPr>
            <p:ph type="title"/>
          </p:nvPr>
        </p:nvSpPr>
        <p:spPr>
          <a:xfrm>
            <a:off x="152400" y="609600"/>
            <a:ext cx="8839200" cy="83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Cyber Threats: Intentional/Unintentional</a:t>
            </a:r>
            <a:endParaRPr/>
          </a:p>
        </p:txBody>
      </p:sp>
      <p:sp>
        <p:nvSpPr>
          <p:cNvPr id="465" name="Google Shape;465;p65"/>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b="1" lang="en-US"/>
              <a:t>Physical theft or loss </a:t>
            </a:r>
            <a:r>
              <a:rPr lang="en-US"/>
              <a:t>is the threat of an information asset going missing, whether through negligence or malice</a:t>
            </a:r>
            <a:endParaRPr/>
          </a:p>
          <a:p>
            <a:pPr indent="-292608" lvl="0" marL="292608" rtl="0" algn="l">
              <a:lnSpc>
                <a:spcPct val="90000"/>
              </a:lnSpc>
              <a:spcBef>
                <a:spcPts val="1000"/>
              </a:spcBef>
              <a:spcAft>
                <a:spcPts val="0"/>
              </a:spcAft>
              <a:buSzPts val="2800"/>
              <a:buChar char="•"/>
            </a:pPr>
            <a:r>
              <a:rPr b="1" lang="en-US"/>
              <a:t>Miscellaneous errors</a:t>
            </a:r>
            <a:r>
              <a:rPr lang="en-US"/>
              <a:t>: The main concern related to this source of cyberthreat is a shortage of capacity that prevents information from being available where and when needed.</a:t>
            </a:r>
            <a:endParaRPr/>
          </a:p>
          <a:p>
            <a:pPr indent="0" lvl="1" marL="301752" rtl="0" algn="l">
              <a:lnSpc>
                <a:spcPct val="90000"/>
              </a:lnSpc>
              <a:spcBef>
                <a:spcPts val="500"/>
              </a:spcBef>
              <a:spcAft>
                <a:spcPts val="0"/>
              </a:spcAft>
              <a:buSzPts val="1920"/>
              <a:buNone/>
            </a:pPr>
            <a:r>
              <a:rPr b="1" lang="en-US"/>
              <a:t>	</a:t>
            </a:r>
            <a:endParaRPr/>
          </a:p>
        </p:txBody>
      </p:sp>
      <p:sp>
        <p:nvSpPr>
          <p:cNvPr id="466" name="Google Shape;466;p6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7" name="Google Shape;467;p65"/>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pic>
        <p:nvPicPr>
          <p:cNvPr id="472" name="Google Shape;472;p66"/>
          <p:cNvPicPr preferRelativeResize="0"/>
          <p:nvPr>
            <p:ph idx="1" type="body"/>
          </p:nvPr>
        </p:nvPicPr>
        <p:blipFill rotWithShape="1">
          <a:blip r:embed="rId3">
            <a:alphaModFix/>
          </a:blip>
          <a:srcRect b="0" l="0" r="0" t="0"/>
          <a:stretch/>
        </p:blipFill>
        <p:spPr>
          <a:xfrm>
            <a:off x="482600" y="968760"/>
            <a:ext cx="8178799" cy="4920479"/>
          </a:xfrm>
          <a:prstGeom prst="rect">
            <a:avLst/>
          </a:prstGeom>
          <a:noFill/>
          <a:ln>
            <a:noFill/>
          </a:ln>
        </p:spPr>
      </p:pic>
      <p:sp>
        <p:nvSpPr>
          <p:cNvPr id="473" name="Google Shape;473;p6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474" name="Google Shape;474;p6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pic>
        <p:nvPicPr>
          <p:cNvPr id="479" name="Google Shape;479;p67"/>
          <p:cNvPicPr preferRelativeResize="0"/>
          <p:nvPr>
            <p:ph idx="1" type="body"/>
          </p:nvPr>
        </p:nvPicPr>
        <p:blipFill rotWithShape="1">
          <a:blip r:embed="rId3">
            <a:alphaModFix/>
          </a:blip>
          <a:srcRect b="0" l="0" r="0" t="0"/>
          <a:stretch/>
        </p:blipFill>
        <p:spPr>
          <a:xfrm>
            <a:off x="1752600" y="457200"/>
            <a:ext cx="5562600" cy="5757333"/>
          </a:xfrm>
          <a:prstGeom prst="rect">
            <a:avLst/>
          </a:prstGeom>
          <a:noFill/>
          <a:ln>
            <a:noFill/>
          </a:ln>
        </p:spPr>
      </p:pic>
      <p:sp>
        <p:nvSpPr>
          <p:cNvPr id="480" name="Google Shape;480;p6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481" name="Google Shape;481;p6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8"/>
          <p:cNvSpPr txBox="1"/>
          <p:nvPr>
            <p:ph type="title"/>
          </p:nvPr>
        </p:nvSpPr>
        <p:spPr>
          <a:xfrm>
            <a:off x="304800" y="609600"/>
            <a:ext cx="8534400" cy="83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High Profile and Under the Radar Attacks</a:t>
            </a:r>
            <a:endParaRPr sz="4000"/>
          </a:p>
        </p:txBody>
      </p:sp>
      <p:sp>
        <p:nvSpPr>
          <p:cNvPr id="487" name="Google Shape;487;p68"/>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400"/>
              <a:buChar char="•"/>
            </a:pPr>
            <a:r>
              <a:rPr lang="en-US" sz="2400"/>
              <a:t>Advanced Persistent Threats (APT)</a:t>
            </a:r>
            <a:endParaRPr/>
          </a:p>
          <a:p>
            <a:pPr indent="-320040" lvl="1" marL="621792" rtl="0" algn="l">
              <a:lnSpc>
                <a:spcPct val="90000"/>
              </a:lnSpc>
              <a:spcBef>
                <a:spcPts val="500"/>
              </a:spcBef>
              <a:spcAft>
                <a:spcPts val="0"/>
              </a:spcAft>
              <a:buSzPts val="1600"/>
              <a:buChar char="o"/>
            </a:pPr>
            <a:r>
              <a:rPr lang="en-US" sz="2000"/>
              <a:t>Launched by attacker through phishing to again access to enterprise’s network</a:t>
            </a:r>
            <a:endParaRPr/>
          </a:p>
          <a:p>
            <a:pPr indent="-320040" lvl="1" marL="621792" rtl="0" algn="l">
              <a:lnSpc>
                <a:spcPct val="90000"/>
              </a:lnSpc>
              <a:spcBef>
                <a:spcPts val="500"/>
              </a:spcBef>
              <a:spcAft>
                <a:spcPts val="0"/>
              </a:spcAft>
              <a:buSzPts val="1600"/>
              <a:buChar char="o"/>
            </a:pPr>
            <a:r>
              <a:rPr lang="en-US" sz="2000"/>
              <a:t>Designed for long-term espionage</a:t>
            </a:r>
            <a:endParaRPr/>
          </a:p>
          <a:p>
            <a:pPr indent="-320040" lvl="1" marL="621792" rtl="0" algn="l">
              <a:lnSpc>
                <a:spcPct val="90000"/>
              </a:lnSpc>
              <a:spcBef>
                <a:spcPts val="500"/>
              </a:spcBef>
              <a:spcAft>
                <a:spcPts val="0"/>
              </a:spcAft>
              <a:buSzPts val="1600"/>
              <a:buChar char="o"/>
            </a:pPr>
            <a:r>
              <a:rPr lang="en-US" sz="2000"/>
              <a:t>Profit-motivated cybercriminals often operate in stealth mode to continue long-term activities</a:t>
            </a:r>
            <a:endParaRPr/>
          </a:p>
          <a:p>
            <a:pPr indent="-292608" lvl="0" marL="292608" marR="0" rtl="0" algn="l">
              <a:lnSpc>
                <a:spcPct val="90000"/>
              </a:lnSpc>
              <a:spcBef>
                <a:spcPts val="1000"/>
              </a:spcBef>
              <a:spcAft>
                <a:spcPts val="0"/>
              </a:spcAft>
              <a:buClr>
                <a:schemeClr val="accent2"/>
              </a:buClr>
              <a:buSzPts val="2400"/>
              <a:buFont typeface="Arial"/>
              <a:buChar char="•"/>
            </a:pPr>
            <a:r>
              <a:rPr lang="en-US" sz="2400"/>
              <a:t>Hackers and hacktivists, commonly with personal agendas, carry out high-profile attacks to further their causes. </a:t>
            </a:r>
            <a:endParaRPr/>
          </a:p>
          <a:p>
            <a:pPr indent="-320040" lvl="1" marL="621792" rtl="0" algn="l">
              <a:lnSpc>
                <a:spcPct val="90000"/>
              </a:lnSpc>
              <a:spcBef>
                <a:spcPts val="500"/>
              </a:spcBef>
              <a:spcAft>
                <a:spcPts val="0"/>
              </a:spcAft>
              <a:buSzPts val="1600"/>
              <a:buChar char="o"/>
            </a:pPr>
            <a:r>
              <a:rPr lang="en-US" sz="2000"/>
              <a:t>Anonymous and LulzSec are two hacker groups who have committed daring data breaches, data compromises, data leaks, thefts, threats, and privacy invasions. </a:t>
            </a:r>
            <a:endParaRPr/>
          </a:p>
          <a:p>
            <a:pPr indent="0" lvl="1" marL="301752" rtl="0" algn="l">
              <a:lnSpc>
                <a:spcPct val="90000"/>
              </a:lnSpc>
              <a:spcBef>
                <a:spcPts val="500"/>
              </a:spcBef>
              <a:spcAft>
                <a:spcPts val="0"/>
              </a:spcAft>
              <a:buSzPts val="1920"/>
              <a:buNone/>
            </a:pPr>
            <a:r>
              <a:rPr b="1" lang="en-US"/>
              <a:t>	</a:t>
            </a:r>
            <a:endParaRPr/>
          </a:p>
        </p:txBody>
      </p:sp>
      <p:sp>
        <p:nvSpPr>
          <p:cNvPr id="488" name="Google Shape;488;p6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9" name="Google Shape;489;p6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Data Privacy Concerns and Regulations</a:t>
            </a:r>
            <a:endParaRPr/>
          </a:p>
        </p:txBody>
      </p:sp>
      <p:sp>
        <p:nvSpPr>
          <p:cNvPr id="254" name="Google Shape;254;p42"/>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b="1" lang="en-US" u="sng"/>
              <a:t>Data privacy </a:t>
            </a:r>
            <a:r>
              <a:rPr lang="en-US"/>
              <a:t>is the right to self-determine what information about you is made accessible, to whom, when, and for what use or purpose</a:t>
            </a:r>
            <a:endParaRPr/>
          </a:p>
          <a:p>
            <a:pPr indent="-295275" lvl="0" marL="295275" rtl="0" algn="l">
              <a:lnSpc>
                <a:spcPct val="90000"/>
              </a:lnSpc>
              <a:spcBef>
                <a:spcPts val="1000"/>
              </a:spcBef>
              <a:spcAft>
                <a:spcPts val="0"/>
              </a:spcAft>
              <a:buClr>
                <a:schemeClr val="accent2"/>
              </a:buClr>
              <a:buSzPts val="2800"/>
              <a:buChar char="•"/>
            </a:pPr>
            <a:r>
              <a:rPr lang="en-US"/>
              <a:t>It centers around the following four main concerns:</a:t>
            </a:r>
            <a:endParaRPr/>
          </a:p>
          <a:p>
            <a:pPr indent="-514350" lvl="1" marL="971550" rtl="0" algn="l">
              <a:lnSpc>
                <a:spcPct val="90000"/>
              </a:lnSpc>
              <a:spcBef>
                <a:spcPts val="500"/>
              </a:spcBef>
              <a:spcAft>
                <a:spcPts val="0"/>
              </a:spcAft>
              <a:buClr>
                <a:schemeClr val="dk1"/>
              </a:buClr>
              <a:buSzPts val="2800"/>
              <a:buFont typeface="Calibri"/>
              <a:buAutoNum type="arabicPeriod"/>
            </a:pPr>
            <a:r>
              <a:rPr lang="en-US"/>
              <a:t>How data are shared with third parties</a:t>
            </a:r>
            <a:endParaRPr/>
          </a:p>
          <a:p>
            <a:pPr indent="-514350" lvl="1" marL="971550" rtl="0" algn="l">
              <a:lnSpc>
                <a:spcPct val="90000"/>
              </a:lnSpc>
              <a:spcBef>
                <a:spcPts val="500"/>
              </a:spcBef>
              <a:spcAft>
                <a:spcPts val="0"/>
              </a:spcAft>
              <a:buClr>
                <a:schemeClr val="dk1"/>
              </a:buClr>
              <a:buSzPts val="2800"/>
              <a:buFont typeface="Calibri"/>
              <a:buAutoNum type="arabicPeriod"/>
            </a:pPr>
            <a:r>
              <a:rPr lang="en-US"/>
              <a:t>How data are collected and stored</a:t>
            </a:r>
            <a:endParaRPr/>
          </a:p>
          <a:p>
            <a:pPr indent="-514350" lvl="1" marL="971550" rtl="0" algn="l">
              <a:lnSpc>
                <a:spcPct val="90000"/>
              </a:lnSpc>
              <a:spcBef>
                <a:spcPts val="500"/>
              </a:spcBef>
              <a:spcAft>
                <a:spcPts val="0"/>
              </a:spcAft>
              <a:buClr>
                <a:schemeClr val="dk1"/>
              </a:buClr>
              <a:buSzPts val="2800"/>
              <a:buFont typeface="Calibri"/>
              <a:buAutoNum type="arabicPeriod"/>
            </a:pPr>
            <a:r>
              <a:rPr lang="en-US"/>
              <a:t>How data are used</a:t>
            </a:r>
            <a:endParaRPr/>
          </a:p>
          <a:p>
            <a:pPr indent="-514350" lvl="1" marL="971550" rtl="0" algn="l">
              <a:lnSpc>
                <a:spcPct val="90000"/>
              </a:lnSpc>
              <a:spcBef>
                <a:spcPts val="500"/>
              </a:spcBef>
              <a:spcAft>
                <a:spcPts val="0"/>
              </a:spcAft>
              <a:buClr>
                <a:schemeClr val="dk1"/>
              </a:buClr>
              <a:buSzPts val="2800"/>
              <a:buFont typeface="Calibri"/>
              <a:buAutoNum type="arabicPeriod"/>
            </a:pPr>
            <a:r>
              <a:rPr lang="en-US"/>
              <a:t>How data are regulated</a:t>
            </a:r>
            <a:endParaRPr/>
          </a:p>
        </p:txBody>
      </p:sp>
      <p:sp>
        <p:nvSpPr>
          <p:cNvPr id="255" name="Google Shape;255;p4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9"/>
          <p:cNvSpPr txBox="1"/>
          <p:nvPr>
            <p:ph type="title"/>
          </p:nvPr>
        </p:nvSpPr>
        <p:spPr>
          <a:xfrm>
            <a:off x="295274" y="63616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How Much Does a Cyberattack Really Cost an Organization?</a:t>
            </a:r>
            <a:endParaRPr/>
          </a:p>
        </p:txBody>
      </p:sp>
      <p:sp>
        <p:nvSpPr>
          <p:cNvPr id="495" name="Google Shape;495;p69"/>
          <p:cNvSpPr txBox="1"/>
          <p:nvPr>
            <p:ph idx="1" type="body"/>
          </p:nvPr>
        </p:nvSpPr>
        <p:spPr>
          <a:xfrm>
            <a:off x="304800" y="1828800"/>
            <a:ext cx="8534400" cy="44196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In 2019 the global average total cost of a data breach was $3.92 million.</a:t>
            </a:r>
            <a:endParaRPr/>
          </a:p>
          <a:p>
            <a:pPr indent="-295275" lvl="0" marL="295275" rtl="0" algn="l">
              <a:lnSpc>
                <a:spcPct val="90000"/>
              </a:lnSpc>
              <a:spcBef>
                <a:spcPts val="1000"/>
              </a:spcBef>
              <a:spcAft>
                <a:spcPts val="0"/>
              </a:spcAft>
              <a:buClr>
                <a:schemeClr val="accent2"/>
              </a:buClr>
              <a:buSzPts val="2800"/>
              <a:buChar char="•"/>
            </a:pPr>
            <a:r>
              <a:rPr lang="en-US"/>
              <a:t>The average size of a data breach was 25,575 records, the cost per record lost was $150 and it took an average of 279 days for companies to identify and contain a breach.</a:t>
            </a:r>
            <a:endParaRPr/>
          </a:p>
          <a:p>
            <a:pPr indent="-295275" lvl="0" marL="295275" rtl="0" algn="l">
              <a:lnSpc>
                <a:spcPct val="90000"/>
              </a:lnSpc>
              <a:spcBef>
                <a:spcPts val="1000"/>
              </a:spcBef>
              <a:spcAft>
                <a:spcPts val="0"/>
              </a:spcAft>
              <a:buClr>
                <a:schemeClr val="accent2"/>
              </a:buClr>
              <a:buSzPts val="2800"/>
              <a:buChar char="•"/>
            </a:pPr>
            <a:r>
              <a:rPr lang="en-US"/>
              <a:t>Companies in the United States reported the highest average cost of a breach at $8.19 million and health care had the highest industry average cost of $6.45 million.</a:t>
            </a:r>
            <a:endParaRPr/>
          </a:p>
        </p:txBody>
      </p:sp>
      <p:sp>
        <p:nvSpPr>
          <p:cNvPr id="496" name="Google Shape;496;p6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7" name="Google Shape;497;p6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0"/>
          <p:cNvSpPr txBox="1"/>
          <p:nvPr>
            <p:ph type="title"/>
          </p:nvPr>
        </p:nvSpPr>
        <p:spPr>
          <a:xfrm>
            <a:off x="275396" y="57647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Extent and Cost of Cyberattacks and Cyberthreats: Questions</a:t>
            </a:r>
            <a:endParaRPr/>
          </a:p>
        </p:txBody>
      </p:sp>
      <p:sp>
        <p:nvSpPr>
          <p:cNvPr id="504" name="Google Shape;504;p70"/>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000"/>
              <a:buFont typeface="Calibri"/>
              <a:buAutoNum type="arabicPeriod"/>
            </a:pPr>
            <a:r>
              <a:rPr lang="en-US" sz="2000"/>
              <a:t>Define and give an example of an intentional threat and an unintentional threat.</a:t>
            </a:r>
            <a:endParaRPr/>
          </a:p>
          <a:p>
            <a:pPr indent="-457200" lvl="0" marL="457200" rtl="0" algn="l">
              <a:lnSpc>
                <a:spcPct val="90000"/>
              </a:lnSpc>
              <a:spcBef>
                <a:spcPts val="1000"/>
              </a:spcBef>
              <a:spcAft>
                <a:spcPts val="0"/>
              </a:spcAft>
              <a:buSzPts val="2000"/>
              <a:buFont typeface="Calibri"/>
              <a:buAutoNum type="arabicPeriod"/>
            </a:pPr>
            <a:r>
              <a:rPr lang="en-US" sz="2000"/>
              <a:t>Why might management not treat cyberthreats as a top priority?</a:t>
            </a:r>
            <a:endParaRPr/>
          </a:p>
          <a:p>
            <a:pPr indent="-457200" lvl="0" marL="457200" rtl="0" algn="l">
              <a:lnSpc>
                <a:spcPct val="90000"/>
              </a:lnSpc>
              <a:spcBef>
                <a:spcPts val="1000"/>
              </a:spcBef>
              <a:spcAft>
                <a:spcPts val="0"/>
              </a:spcAft>
              <a:buSzPts val="2000"/>
              <a:buFont typeface="Calibri"/>
              <a:buAutoNum type="arabicPeriod"/>
            </a:pPr>
            <a:r>
              <a:rPr lang="en-US" sz="2000"/>
              <a:t>Describe the differences between distributed denial-of-service (DDoS), telephony denial-of-service (TDoS), and permanent denial-of-service (PDoS).</a:t>
            </a:r>
            <a:endParaRPr/>
          </a:p>
          <a:p>
            <a:pPr indent="-457200" lvl="0" marL="457200" rtl="0" algn="l">
              <a:lnSpc>
                <a:spcPct val="90000"/>
              </a:lnSpc>
              <a:spcBef>
                <a:spcPts val="1000"/>
              </a:spcBef>
              <a:spcAft>
                <a:spcPts val="0"/>
              </a:spcAft>
              <a:buSzPts val="2000"/>
              <a:buFont typeface="Calibri"/>
              <a:buAutoNum type="arabicPeriod"/>
            </a:pPr>
            <a:r>
              <a:rPr lang="en-US" sz="2000"/>
              <a:t>List and define three types of malware.</a:t>
            </a:r>
            <a:endParaRPr/>
          </a:p>
          <a:p>
            <a:pPr indent="-457200" lvl="0" marL="457200" rtl="0" algn="l">
              <a:lnSpc>
                <a:spcPct val="90000"/>
              </a:lnSpc>
              <a:spcBef>
                <a:spcPts val="1000"/>
              </a:spcBef>
              <a:spcAft>
                <a:spcPts val="0"/>
              </a:spcAft>
              <a:buSzPts val="2000"/>
              <a:buFont typeface="Calibri"/>
              <a:buAutoNum type="arabicPeriod"/>
            </a:pPr>
            <a:r>
              <a:rPr lang="en-US" sz="2000"/>
              <a:t>What are the risks caused by data tampering?</a:t>
            </a:r>
            <a:endParaRPr/>
          </a:p>
          <a:p>
            <a:pPr indent="-457200" lvl="0" marL="457200" rtl="0" algn="l">
              <a:lnSpc>
                <a:spcPct val="90000"/>
              </a:lnSpc>
              <a:spcBef>
                <a:spcPts val="1000"/>
              </a:spcBef>
              <a:spcAft>
                <a:spcPts val="0"/>
              </a:spcAft>
              <a:buSzPts val="2000"/>
              <a:buFont typeface="Calibri"/>
              <a:buAutoNum type="arabicPeriod"/>
            </a:pPr>
            <a:r>
              <a:rPr lang="en-US" sz="2000"/>
              <a:t>Define what a trojan is and explain why it is dangerous.</a:t>
            </a:r>
            <a:endParaRPr/>
          </a:p>
          <a:p>
            <a:pPr indent="-457200" lvl="0" marL="457200" rtl="0" algn="l">
              <a:lnSpc>
                <a:spcPct val="90000"/>
              </a:lnSpc>
              <a:spcBef>
                <a:spcPts val="1000"/>
              </a:spcBef>
              <a:spcAft>
                <a:spcPts val="0"/>
              </a:spcAft>
              <a:buSzPts val="2000"/>
              <a:buFont typeface="Calibri"/>
              <a:buAutoNum type="arabicPeriod"/>
            </a:pPr>
            <a:r>
              <a:rPr lang="en-US" sz="2000"/>
              <a:t>Why are MitM attacks on the rise? How might companies guard against MitM attacks?</a:t>
            </a:r>
            <a:endParaRPr/>
          </a:p>
          <a:p>
            <a:pPr indent="-457200" lvl="0" marL="457200" rtl="0" algn="l">
              <a:lnSpc>
                <a:spcPct val="90000"/>
              </a:lnSpc>
              <a:spcBef>
                <a:spcPts val="1000"/>
              </a:spcBef>
              <a:spcAft>
                <a:spcPts val="0"/>
              </a:spcAft>
              <a:buSzPts val="2000"/>
              <a:buFont typeface="Calibri"/>
              <a:buAutoNum type="arabicPeriod"/>
            </a:pPr>
            <a:r>
              <a:rPr lang="en-US" sz="2000"/>
              <a:t>What is cryptojacking? How can you protect yourself from being a victim of cryptojacking?</a:t>
            </a:r>
            <a:endParaRPr/>
          </a:p>
        </p:txBody>
      </p:sp>
      <p:sp>
        <p:nvSpPr>
          <p:cNvPr id="505" name="Google Shape;505;p70"/>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6" name="Google Shape;506;p7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1"/>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Learning Objectives </a:t>
            </a:r>
            <a:r>
              <a:rPr lang="en-US" sz="2800"/>
              <a:t>(3 of 5)</a:t>
            </a:r>
            <a:endParaRPr sz="4000"/>
          </a:p>
        </p:txBody>
      </p:sp>
      <p:grpSp>
        <p:nvGrpSpPr>
          <p:cNvPr id="512" name="Google Shape;512;p71"/>
          <p:cNvGrpSpPr/>
          <p:nvPr/>
        </p:nvGrpSpPr>
        <p:grpSpPr>
          <a:xfrm>
            <a:off x="2244140" y="1753379"/>
            <a:ext cx="4655719" cy="4494240"/>
            <a:chOff x="1939340" y="779"/>
            <a:chExt cx="4655719" cy="4494240"/>
          </a:xfrm>
        </p:grpSpPr>
        <p:sp>
          <p:nvSpPr>
            <p:cNvPr id="513" name="Google Shape;513;p71"/>
            <p:cNvSpPr/>
            <p:nvPr/>
          </p:nvSpPr>
          <p:spPr>
            <a:xfrm>
              <a:off x="3588990" y="779"/>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1"/>
            <p:cNvSpPr txBox="1"/>
            <p:nvPr/>
          </p:nvSpPr>
          <p:spPr>
            <a:xfrm>
              <a:off x="3787633" y="199422"/>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Data Privacy Concerns and Regulations</a:t>
              </a:r>
              <a:endParaRPr b="1" sz="1200">
                <a:solidFill>
                  <a:schemeClr val="lt1"/>
                </a:solidFill>
                <a:latin typeface="Calibri"/>
                <a:ea typeface="Calibri"/>
                <a:cs typeface="Calibri"/>
                <a:sym typeface="Calibri"/>
              </a:endParaRPr>
            </a:p>
          </p:txBody>
        </p:sp>
        <p:sp>
          <p:nvSpPr>
            <p:cNvPr id="515" name="Google Shape;515;p71"/>
            <p:cNvSpPr/>
            <p:nvPr/>
          </p:nvSpPr>
          <p:spPr>
            <a:xfrm rot="2160000">
              <a:off x="4902835" y="104334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1"/>
            <p:cNvSpPr txBox="1"/>
            <p:nvPr/>
          </p:nvSpPr>
          <p:spPr>
            <a:xfrm rot="2160000">
              <a:off x="4913200" y="1103003"/>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517" name="Google Shape;517;p71"/>
            <p:cNvSpPr/>
            <p:nvPr/>
          </p:nvSpPr>
          <p:spPr>
            <a:xfrm>
              <a:off x="5238640" y="1199320"/>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1"/>
            <p:cNvSpPr txBox="1"/>
            <p:nvPr/>
          </p:nvSpPr>
          <p:spPr>
            <a:xfrm>
              <a:off x="5437283" y="139796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Extent and Cost of Cyberattacks and Cyberthreats</a:t>
              </a:r>
              <a:endParaRPr b="1" sz="1200">
                <a:solidFill>
                  <a:schemeClr val="lt1"/>
                </a:solidFill>
                <a:latin typeface="Calibri"/>
                <a:ea typeface="Calibri"/>
                <a:cs typeface="Calibri"/>
                <a:sym typeface="Calibri"/>
              </a:endParaRPr>
            </a:p>
          </p:txBody>
        </p:sp>
        <p:sp>
          <p:nvSpPr>
            <p:cNvPr id="519" name="Google Shape;519;p71"/>
            <p:cNvSpPr/>
            <p:nvPr/>
          </p:nvSpPr>
          <p:spPr>
            <a:xfrm rot="6480000">
              <a:off x="5424054" y="260853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1"/>
            <p:cNvSpPr txBox="1"/>
            <p:nvPr/>
          </p:nvSpPr>
          <p:spPr>
            <a:xfrm rot="-4320000">
              <a:off x="5495096" y="2648478"/>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521" name="Google Shape;521;p71"/>
            <p:cNvSpPr/>
            <p:nvPr/>
          </p:nvSpPr>
          <p:spPr>
            <a:xfrm>
              <a:off x="4608529" y="3138600"/>
              <a:ext cx="1356419" cy="1356419"/>
            </a:xfrm>
            <a:prstGeom prst="ellipse">
              <a:avLst/>
            </a:prstGeom>
            <a:solidFill>
              <a:srgbClr val="FFC00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1"/>
            <p:cNvSpPr txBox="1"/>
            <p:nvPr/>
          </p:nvSpPr>
          <p:spPr>
            <a:xfrm>
              <a:off x="4807172"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Cyberattack Targets and Consequences</a:t>
              </a:r>
              <a:endParaRPr b="1" sz="1200">
                <a:solidFill>
                  <a:schemeClr val="lt1"/>
                </a:solidFill>
                <a:latin typeface="Calibri"/>
                <a:ea typeface="Calibri"/>
                <a:cs typeface="Calibri"/>
                <a:sym typeface="Calibri"/>
              </a:endParaRPr>
            </a:p>
          </p:txBody>
        </p:sp>
        <p:sp>
          <p:nvSpPr>
            <p:cNvPr id="523" name="Google Shape;523;p71"/>
            <p:cNvSpPr/>
            <p:nvPr/>
          </p:nvSpPr>
          <p:spPr>
            <a:xfrm rot="10800000">
              <a:off x="4096535" y="3587914"/>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1"/>
            <p:cNvSpPr txBox="1"/>
            <p:nvPr/>
          </p:nvSpPr>
          <p:spPr>
            <a:xfrm>
              <a:off x="4205078" y="3679472"/>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525" name="Google Shape;525;p71"/>
            <p:cNvSpPr/>
            <p:nvPr/>
          </p:nvSpPr>
          <p:spPr>
            <a:xfrm>
              <a:off x="2569450"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1"/>
            <p:cNvSpPr txBox="1"/>
            <p:nvPr/>
          </p:nvSpPr>
          <p:spPr>
            <a:xfrm>
              <a:off x="2768093"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Defending Against Cyberattacks and Managing Risk</a:t>
              </a:r>
              <a:endParaRPr b="1" sz="1200">
                <a:solidFill>
                  <a:schemeClr val="lt1"/>
                </a:solidFill>
                <a:latin typeface="Calibri"/>
                <a:ea typeface="Calibri"/>
                <a:cs typeface="Calibri"/>
                <a:sym typeface="Calibri"/>
              </a:endParaRPr>
            </a:p>
          </p:txBody>
        </p:sp>
        <p:sp>
          <p:nvSpPr>
            <p:cNvPr id="527" name="Google Shape;527;p71"/>
            <p:cNvSpPr/>
            <p:nvPr/>
          </p:nvSpPr>
          <p:spPr>
            <a:xfrm rot="-6480000">
              <a:off x="2754864" y="262801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1"/>
            <p:cNvSpPr txBox="1"/>
            <p:nvPr/>
          </p:nvSpPr>
          <p:spPr>
            <a:xfrm rot="4320000">
              <a:off x="2825906" y="2771186"/>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529" name="Google Shape;529;p71"/>
            <p:cNvSpPr/>
            <p:nvPr/>
          </p:nvSpPr>
          <p:spPr>
            <a:xfrm>
              <a:off x="1939340" y="119932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1"/>
            <p:cNvSpPr txBox="1"/>
            <p:nvPr/>
          </p:nvSpPr>
          <p:spPr>
            <a:xfrm>
              <a:off x="2137983" y="1397963"/>
              <a:ext cx="959133" cy="95913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Regulatory Controls, Frameworks and Models</a:t>
              </a:r>
              <a:endParaRPr/>
            </a:p>
          </p:txBody>
        </p:sp>
        <p:sp>
          <p:nvSpPr>
            <p:cNvPr id="531" name="Google Shape;531;p71"/>
            <p:cNvSpPr/>
            <p:nvPr/>
          </p:nvSpPr>
          <p:spPr>
            <a:xfrm rot="-2160000">
              <a:off x="3253185" y="105538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1"/>
            <p:cNvSpPr txBox="1"/>
            <p:nvPr/>
          </p:nvSpPr>
          <p:spPr>
            <a:xfrm rot="-2160000">
              <a:off x="3263550" y="1178841"/>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grpSp>
      <p:sp>
        <p:nvSpPr>
          <p:cNvPr id="533" name="Google Shape;533;p7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4" name="Google Shape;534;p7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2"/>
          <p:cNvSpPr txBox="1"/>
          <p:nvPr>
            <p:ph type="title"/>
          </p:nvPr>
        </p:nvSpPr>
        <p:spPr>
          <a:xfrm>
            <a:off x="304800" y="609600"/>
            <a:ext cx="8534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Calibri"/>
              <a:buNone/>
            </a:pPr>
            <a:r>
              <a:rPr lang="en-US" sz="4000">
                <a:solidFill>
                  <a:schemeClr val="accent1"/>
                </a:solidFill>
                <a:latin typeface="Calibri"/>
                <a:ea typeface="Calibri"/>
                <a:cs typeface="Calibri"/>
                <a:sym typeface="Calibri"/>
              </a:rPr>
              <a:t>Cyberattack Targets and Consequences</a:t>
            </a:r>
            <a:endParaRPr/>
          </a:p>
        </p:txBody>
      </p:sp>
      <p:sp>
        <p:nvSpPr>
          <p:cNvPr id="540" name="Google Shape;540;p72"/>
          <p:cNvSpPr txBox="1"/>
          <p:nvPr>
            <p:ph idx="2" type="body"/>
          </p:nvPr>
        </p:nvSpPr>
        <p:spPr>
          <a:xfrm>
            <a:off x="304800" y="1752600"/>
            <a:ext cx="8534400" cy="41148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lang="en-US" sz="2800"/>
              <a:t>Managers make the mistake of underestimating IT vulnerabilities and threats and appear detached from the value of confidential data (even high-tech companies).</a:t>
            </a:r>
            <a:endParaRPr/>
          </a:p>
          <a:p>
            <a:pPr indent="-292608" lvl="0" marL="292608" rtl="0" algn="l">
              <a:lnSpc>
                <a:spcPct val="90000"/>
              </a:lnSpc>
              <a:spcBef>
                <a:spcPts val="1000"/>
              </a:spcBef>
              <a:spcAft>
                <a:spcPts val="0"/>
              </a:spcAft>
              <a:buSzPts val="2800"/>
              <a:buChar char="•"/>
            </a:pPr>
            <a:r>
              <a:rPr b="1" lang="en-US" sz="2800"/>
              <a:t>Targets</a:t>
            </a:r>
            <a:r>
              <a:rPr lang="en-US" sz="2800"/>
              <a:t> for cyberattacks include weak passwords; critical infrastructure; theft of IP; identity theft; shadow IT; bring your own device (BYOD) and social media.</a:t>
            </a:r>
            <a:endParaRPr/>
          </a:p>
        </p:txBody>
      </p:sp>
      <p:sp>
        <p:nvSpPr>
          <p:cNvPr id="541" name="Google Shape;541;p7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2" name="Google Shape;542;p7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3"/>
          <p:cNvSpPr txBox="1"/>
          <p:nvPr>
            <p:ph type="title"/>
          </p:nvPr>
        </p:nvSpPr>
        <p:spPr>
          <a:xfrm>
            <a:off x="295274" y="53340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Weak Passwords and Critical Infrastructure</a:t>
            </a:r>
            <a:endParaRPr/>
          </a:p>
        </p:txBody>
      </p:sp>
      <p:sp>
        <p:nvSpPr>
          <p:cNvPr id="548" name="Google Shape;548;p73"/>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400"/>
              <a:buChar char="•"/>
            </a:pPr>
            <a:r>
              <a:rPr b="1" lang="en-US" sz="2400"/>
              <a:t>Weak Passwords</a:t>
            </a:r>
            <a:r>
              <a:rPr lang="en-US" sz="2400"/>
              <a:t>: The capture and misuse of credentials, such as user’s IDs and passwords, is one of the foundation skills hackers use them execute numerous types of cyberthreats, such as phishing, leaving organizations open to data breaches</a:t>
            </a:r>
            <a:endParaRPr/>
          </a:p>
          <a:p>
            <a:pPr indent="-295275" lvl="0" marL="295275" rtl="0" algn="l">
              <a:lnSpc>
                <a:spcPct val="90000"/>
              </a:lnSpc>
              <a:spcBef>
                <a:spcPts val="1000"/>
              </a:spcBef>
              <a:spcAft>
                <a:spcPts val="0"/>
              </a:spcAft>
              <a:buClr>
                <a:schemeClr val="accent2"/>
              </a:buClr>
              <a:buSzPts val="2400"/>
              <a:buChar char="•"/>
            </a:pPr>
            <a:r>
              <a:rPr b="1" lang="en-US" sz="2400"/>
              <a:t>Critical infrastructure</a:t>
            </a:r>
            <a:r>
              <a:rPr lang="en-US" sz="2400"/>
              <a:t>: Systems and assets, whether physical or virtual, so vital to a country that the incapacity or destruction of such systems and assets would have a debilitating impact on security, national economic security, national public health or safety, or any combination of those matters</a:t>
            </a:r>
            <a:endParaRPr/>
          </a:p>
          <a:p>
            <a:pPr indent="-228600" lvl="1" marL="685800" rtl="0" algn="l">
              <a:lnSpc>
                <a:spcPct val="90000"/>
              </a:lnSpc>
              <a:spcBef>
                <a:spcPts val="500"/>
              </a:spcBef>
              <a:spcAft>
                <a:spcPts val="0"/>
              </a:spcAft>
              <a:buClr>
                <a:schemeClr val="dk1"/>
              </a:buClr>
              <a:buSzPts val="2400"/>
              <a:buChar char="•"/>
            </a:pPr>
            <a:r>
              <a:rPr lang="en-US" sz="2400" u="sng"/>
              <a:t>Industroyer</a:t>
            </a:r>
            <a:r>
              <a:rPr lang="en-US" sz="2400"/>
              <a:t>: A new form of malware developed to target critical infrastructure in the energy sector</a:t>
            </a:r>
            <a:endParaRPr/>
          </a:p>
        </p:txBody>
      </p:sp>
      <p:sp>
        <p:nvSpPr>
          <p:cNvPr id="549" name="Google Shape;549;p7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0" name="Google Shape;550;p7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pic>
        <p:nvPicPr>
          <p:cNvPr id="556" name="Google Shape;556;p74"/>
          <p:cNvPicPr preferRelativeResize="0"/>
          <p:nvPr/>
        </p:nvPicPr>
        <p:blipFill rotWithShape="1">
          <a:blip r:embed="rId3">
            <a:alphaModFix/>
          </a:blip>
          <a:srcRect b="0" l="0" r="0" t="0"/>
          <a:stretch/>
        </p:blipFill>
        <p:spPr>
          <a:xfrm>
            <a:off x="76200" y="685800"/>
            <a:ext cx="8839200" cy="5562600"/>
          </a:xfrm>
          <a:prstGeom prst="rect">
            <a:avLst/>
          </a:prstGeom>
          <a:noFill/>
          <a:ln>
            <a:noFill/>
          </a:ln>
        </p:spPr>
      </p:pic>
      <p:sp>
        <p:nvSpPr>
          <p:cNvPr id="557" name="Google Shape;557;p7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558" name="Google Shape;558;p7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5"/>
          <p:cNvSpPr txBox="1"/>
          <p:nvPr>
            <p:ph type="title"/>
          </p:nvPr>
        </p:nvSpPr>
        <p:spPr>
          <a:xfrm>
            <a:off x="304800" y="609600"/>
            <a:ext cx="8534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Calibri"/>
              <a:buNone/>
            </a:pPr>
            <a:r>
              <a:rPr lang="en-US" sz="4000">
                <a:solidFill>
                  <a:schemeClr val="accent1"/>
                </a:solidFill>
                <a:latin typeface="Calibri"/>
                <a:ea typeface="Calibri"/>
                <a:cs typeface="Calibri"/>
                <a:sym typeface="Calibri"/>
              </a:rPr>
              <a:t>Theft of Intellectual Property</a:t>
            </a:r>
            <a:endParaRPr/>
          </a:p>
        </p:txBody>
      </p:sp>
      <p:sp>
        <p:nvSpPr>
          <p:cNvPr id="564" name="Google Shape;564;p75"/>
          <p:cNvSpPr txBox="1"/>
          <p:nvPr>
            <p:ph idx="2" type="body"/>
          </p:nvPr>
        </p:nvSpPr>
        <p:spPr>
          <a:xfrm>
            <a:off x="304800" y="1524000"/>
            <a:ext cx="8534400" cy="46482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b="1" lang="en-US" sz="2800"/>
              <a:t>Intellectual Property</a:t>
            </a:r>
            <a:r>
              <a:rPr lang="en-US" sz="2800"/>
              <a:t> is a work or invention that is the result of creativity that has commercial value.</a:t>
            </a:r>
            <a:endParaRPr/>
          </a:p>
          <a:p>
            <a:pPr indent="-292608" lvl="0" marL="292608" rtl="0" algn="l">
              <a:lnSpc>
                <a:spcPct val="90000"/>
              </a:lnSpc>
              <a:spcBef>
                <a:spcPts val="1000"/>
              </a:spcBef>
              <a:spcAft>
                <a:spcPts val="0"/>
              </a:spcAft>
              <a:buSzPts val="2800"/>
              <a:buChar char="•"/>
            </a:pPr>
            <a:r>
              <a:rPr lang="en-US" sz="2800"/>
              <a:t>Includes copyrighted property such as a blueprint, manuscript or a design, and is protected by law from unauthorized use by others. </a:t>
            </a:r>
            <a:endParaRPr/>
          </a:p>
          <a:p>
            <a:pPr indent="-292608" lvl="0" marL="292608" rtl="0" algn="l">
              <a:lnSpc>
                <a:spcPct val="90000"/>
              </a:lnSpc>
              <a:spcBef>
                <a:spcPts val="1000"/>
              </a:spcBef>
              <a:spcAft>
                <a:spcPts val="0"/>
              </a:spcAft>
              <a:buSzPts val="2800"/>
              <a:buChar char="•"/>
            </a:pPr>
            <a:r>
              <a:rPr b="1" lang="en-US" sz="2800"/>
              <a:t>Intellectual property</a:t>
            </a:r>
            <a:r>
              <a:rPr lang="en-US" sz="2800"/>
              <a:t> can represent more than 80% of a company’s value. </a:t>
            </a:r>
            <a:endParaRPr/>
          </a:p>
          <a:p>
            <a:pPr indent="-292608" lvl="0" marL="292608" rtl="0" algn="l">
              <a:lnSpc>
                <a:spcPct val="90000"/>
              </a:lnSpc>
              <a:spcBef>
                <a:spcPts val="1000"/>
              </a:spcBef>
              <a:spcAft>
                <a:spcPts val="0"/>
              </a:spcAft>
              <a:buSzPts val="2800"/>
              <a:buChar char="•"/>
            </a:pPr>
            <a:r>
              <a:rPr lang="en-US" sz="2800"/>
              <a:t>Losing customer data to hackers can be costly and embarrassing but losing intellectual property, commonly known as trade secrets, could threaten a company’s existence. </a:t>
            </a:r>
            <a:endParaRPr/>
          </a:p>
        </p:txBody>
      </p:sp>
      <p:sp>
        <p:nvSpPr>
          <p:cNvPr id="565" name="Google Shape;565;p7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6" name="Google Shape;566;p7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76"/>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76"/>
          <p:cNvSpPr txBox="1"/>
          <p:nvPr>
            <p:ph type="title"/>
          </p:nvPr>
        </p:nvSpPr>
        <p:spPr>
          <a:xfrm>
            <a:off x="533400" y="304800"/>
            <a:ext cx="2017434" cy="23028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Identity Theft</a:t>
            </a:r>
            <a:endParaRPr/>
          </a:p>
        </p:txBody>
      </p:sp>
      <p:sp>
        <p:nvSpPr>
          <p:cNvPr id="573" name="Google Shape;573;p76"/>
          <p:cNvSpPr txBox="1"/>
          <p:nvPr>
            <p:ph idx="1" type="body"/>
          </p:nvPr>
        </p:nvSpPr>
        <p:spPr>
          <a:xfrm>
            <a:off x="2819400" y="136525"/>
            <a:ext cx="6172199" cy="2791741"/>
          </a:xfrm>
          <a:prstGeom prst="rect">
            <a:avLst/>
          </a:prstGeom>
          <a:noFill/>
          <a:ln>
            <a:noFill/>
          </a:ln>
        </p:spPr>
        <p:txBody>
          <a:bodyPr anchorCtr="0" anchor="ctr" bIns="45700" lIns="91425" spcFirstLastPara="1" rIns="91425" wrap="square" tIns="45700">
            <a:noAutofit/>
          </a:bodyPr>
          <a:lstStyle/>
          <a:p>
            <a:pPr indent="-228600" lvl="0" marL="292608" rtl="0" algn="l">
              <a:lnSpc>
                <a:spcPct val="90000"/>
              </a:lnSpc>
              <a:spcBef>
                <a:spcPts val="0"/>
              </a:spcBef>
              <a:spcAft>
                <a:spcPts val="0"/>
              </a:spcAft>
              <a:buSzPts val="2000"/>
              <a:buFont typeface="Arial"/>
              <a:buChar char="•"/>
            </a:pPr>
            <a:r>
              <a:rPr lang="en-US" sz="2000">
                <a:latin typeface="Calibri"/>
                <a:ea typeface="Calibri"/>
                <a:cs typeface="Calibri"/>
                <a:sym typeface="Calibri"/>
              </a:rPr>
              <a:t>Thefts where individuals’ Social Security and credit card numbers are stolen and used by thieves. </a:t>
            </a:r>
            <a:endParaRPr/>
          </a:p>
          <a:p>
            <a:pPr indent="-228600" lvl="1" marL="621792" rtl="0" algn="l">
              <a:lnSpc>
                <a:spcPct val="90000"/>
              </a:lnSpc>
              <a:spcBef>
                <a:spcPts val="500"/>
              </a:spcBef>
              <a:spcAft>
                <a:spcPts val="0"/>
              </a:spcAft>
              <a:buSzPts val="1600"/>
              <a:buFont typeface="Arial"/>
              <a:buChar char="•"/>
            </a:pPr>
            <a:r>
              <a:rPr lang="en-US" sz="2000">
                <a:latin typeface="Calibri"/>
                <a:ea typeface="Calibri"/>
                <a:cs typeface="Calibri"/>
                <a:sym typeface="Calibri"/>
              </a:rPr>
              <a:t>Made worse by electronic sharing and databases</a:t>
            </a:r>
            <a:endParaRPr/>
          </a:p>
          <a:p>
            <a:pPr indent="-228600" lvl="1" marL="621792" rtl="0" algn="l">
              <a:lnSpc>
                <a:spcPct val="90000"/>
              </a:lnSpc>
              <a:spcBef>
                <a:spcPts val="500"/>
              </a:spcBef>
              <a:spcAft>
                <a:spcPts val="0"/>
              </a:spcAft>
              <a:buSzPts val="1600"/>
              <a:buFont typeface="Arial"/>
              <a:buChar char="•"/>
            </a:pPr>
            <a:r>
              <a:rPr b="1" lang="en-US" sz="2000">
                <a:latin typeface="Calibri"/>
                <a:ea typeface="Calibri"/>
                <a:cs typeface="Calibri"/>
                <a:sym typeface="Calibri"/>
              </a:rPr>
              <a:t>Shadow IT</a:t>
            </a:r>
            <a:r>
              <a:rPr lang="en-US" sz="2000">
                <a:latin typeface="Calibri"/>
                <a:ea typeface="Calibri"/>
                <a:cs typeface="Calibri"/>
                <a:sym typeface="Calibri"/>
              </a:rPr>
              <a:t> (stealth IT) introduces security risks when unsupported hardware and software used by individuals or departments circumvent IT security measures that apply to approved technology</a:t>
            </a:r>
            <a:r>
              <a:rPr b="1" lang="en-US" sz="2000">
                <a:latin typeface="Calibri"/>
                <a:ea typeface="Calibri"/>
                <a:cs typeface="Calibri"/>
                <a:sym typeface="Calibri"/>
              </a:rPr>
              <a:t>	</a:t>
            </a:r>
            <a:endParaRPr/>
          </a:p>
        </p:txBody>
      </p:sp>
      <p:pic>
        <p:nvPicPr>
          <p:cNvPr id="574" name="Google Shape;574;p76"/>
          <p:cNvPicPr preferRelativeResize="0"/>
          <p:nvPr/>
        </p:nvPicPr>
        <p:blipFill rotWithShape="1">
          <a:blip r:embed="rId3">
            <a:alphaModFix/>
          </a:blip>
          <a:srcRect b="0" l="0" r="0" t="0"/>
          <a:stretch/>
        </p:blipFill>
        <p:spPr>
          <a:xfrm>
            <a:off x="628673" y="3064791"/>
            <a:ext cx="7886677" cy="3164973"/>
          </a:xfrm>
          <a:prstGeom prst="rect">
            <a:avLst/>
          </a:prstGeom>
          <a:noFill/>
          <a:ln>
            <a:noFill/>
          </a:ln>
        </p:spPr>
      </p:pic>
      <p:sp>
        <p:nvSpPr>
          <p:cNvPr id="575" name="Google Shape;575;p7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576" name="Google Shape;576;p7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7"/>
          <p:cNvSpPr txBox="1"/>
          <p:nvPr>
            <p:ph type="title"/>
          </p:nvPr>
        </p:nvSpPr>
        <p:spPr>
          <a:xfrm>
            <a:off x="304800" y="533400"/>
            <a:ext cx="8534400"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Bring Your Own Device (BYOD)</a:t>
            </a:r>
            <a:endParaRPr/>
          </a:p>
        </p:txBody>
      </p:sp>
      <p:sp>
        <p:nvSpPr>
          <p:cNvPr id="582" name="Google Shape;582;p77"/>
          <p:cNvSpPr txBox="1"/>
          <p:nvPr>
            <p:ph idx="1" type="body"/>
          </p:nvPr>
        </p:nvSpPr>
        <p:spPr>
          <a:xfrm>
            <a:off x="304800" y="1295400"/>
            <a:ext cx="8534400" cy="49530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b="1" lang="en-US"/>
              <a:t>Bring Your Own Device (BYOD):</a:t>
            </a:r>
            <a:r>
              <a:rPr lang="en-US"/>
              <a:t> employees providing their own (mobile) devices for business purposes to reduce expenses through cut purchase and maintenance costs. </a:t>
            </a:r>
            <a:endParaRPr/>
          </a:p>
          <a:p>
            <a:pPr indent="-292608" lvl="0" marL="292608" rtl="0" algn="l">
              <a:lnSpc>
                <a:spcPct val="90000"/>
              </a:lnSpc>
              <a:spcBef>
                <a:spcPts val="1000"/>
              </a:spcBef>
              <a:spcAft>
                <a:spcPts val="0"/>
              </a:spcAft>
              <a:buSzPts val="2800"/>
              <a:buChar char="•"/>
            </a:pPr>
            <a:r>
              <a:rPr lang="en-US"/>
              <a:t>Roughly 87% of U.S. organizations are using or planning to use BYOD</a:t>
            </a:r>
            <a:endParaRPr/>
          </a:p>
          <a:p>
            <a:pPr indent="-292608" lvl="0" marL="292608" rtl="0" algn="l">
              <a:lnSpc>
                <a:spcPct val="90000"/>
              </a:lnSpc>
              <a:spcBef>
                <a:spcPts val="1000"/>
              </a:spcBef>
              <a:spcAft>
                <a:spcPts val="0"/>
              </a:spcAft>
              <a:buSzPts val="2800"/>
              <a:buChar char="•"/>
            </a:pPr>
            <a:r>
              <a:rPr lang="en-US"/>
              <a:t>Cuts business costs by not having to purchase and maintain employees’ mobile devices</a:t>
            </a:r>
            <a:endParaRPr/>
          </a:p>
          <a:p>
            <a:pPr indent="-292608" lvl="0" marL="292608" rtl="0" algn="l">
              <a:lnSpc>
                <a:spcPct val="90000"/>
              </a:lnSpc>
              <a:spcBef>
                <a:spcPts val="1000"/>
              </a:spcBef>
              <a:spcAft>
                <a:spcPts val="0"/>
              </a:spcAft>
              <a:buSzPts val="2800"/>
              <a:buChar char="•"/>
            </a:pPr>
            <a:r>
              <a:rPr lang="en-US"/>
              <a:t>Security risk: mobile devices rarely have strong authentication, access controls, and encryption even though they connect to mission-critical data and cloud services. Could also be lost or stolen. </a:t>
            </a:r>
            <a:endParaRPr/>
          </a:p>
          <a:p>
            <a:pPr indent="0" lvl="1" marL="301752" rtl="0" algn="l">
              <a:lnSpc>
                <a:spcPct val="90000"/>
              </a:lnSpc>
              <a:spcBef>
                <a:spcPts val="500"/>
              </a:spcBef>
              <a:spcAft>
                <a:spcPts val="0"/>
              </a:spcAft>
              <a:buSzPts val="1920"/>
              <a:buNone/>
            </a:pPr>
            <a:r>
              <a:rPr b="1" lang="en-US"/>
              <a:t>	</a:t>
            </a:r>
            <a:endParaRPr/>
          </a:p>
        </p:txBody>
      </p:sp>
      <p:sp>
        <p:nvSpPr>
          <p:cNvPr id="583" name="Google Shape;583;p7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4" name="Google Shape;584;p7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8"/>
          <p:cNvSpPr txBox="1"/>
          <p:nvPr>
            <p:ph type="title"/>
          </p:nvPr>
        </p:nvSpPr>
        <p:spPr>
          <a:xfrm>
            <a:off x="304800" y="533400"/>
            <a:ext cx="8534400" cy="1111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Social Media Attacks</a:t>
            </a:r>
            <a:endParaRPr/>
          </a:p>
        </p:txBody>
      </p:sp>
      <p:sp>
        <p:nvSpPr>
          <p:cNvPr id="590" name="Google Shape;590;p78"/>
          <p:cNvSpPr txBox="1"/>
          <p:nvPr>
            <p:ph idx="1" type="body"/>
          </p:nvPr>
        </p:nvSpPr>
        <p:spPr>
          <a:xfrm>
            <a:off x="304800" y="1295400"/>
            <a:ext cx="8534400" cy="49530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800"/>
              <a:buChar char="•"/>
            </a:pPr>
            <a:r>
              <a:rPr lang="en-US"/>
              <a:t>Social networks and cloud computing increase vulnerabilities by providing a single point of failure and attack for organized criminal networks. </a:t>
            </a:r>
            <a:endParaRPr/>
          </a:p>
          <a:p>
            <a:pPr indent="-292608" lvl="0" marL="292608" rtl="0" algn="l">
              <a:lnSpc>
                <a:spcPct val="90000"/>
              </a:lnSpc>
              <a:spcBef>
                <a:spcPts val="1000"/>
              </a:spcBef>
              <a:spcAft>
                <a:spcPts val="0"/>
              </a:spcAft>
              <a:buSzPts val="2800"/>
              <a:buChar char="•"/>
            </a:pPr>
            <a:r>
              <a:rPr lang="en-US"/>
              <a:t>Facebook recently reported that it disabled almost 1.3 billion fake accounts</a:t>
            </a:r>
            <a:endParaRPr/>
          </a:p>
          <a:p>
            <a:pPr indent="-292608" lvl="0" marL="292608" rtl="0" algn="l">
              <a:lnSpc>
                <a:spcPct val="90000"/>
              </a:lnSpc>
              <a:spcBef>
                <a:spcPts val="1000"/>
              </a:spcBef>
              <a:spcAft>
                <a:spcPts val="0"/>
              </a:spcAft>
              <a:buSzPts val="2800"/>
              <a:buChar char="•"/>
            </a:pPr>
            <a:r>
              <a:rPr lang="en-US"/>
              <a:t>Twitter suspended 70 million accounts </a:t>
            </a:r>
            <a:endParaRPr/>
          </a:p>
          <a:p>
            <a:pPr indent="-292608" lvl="0" marL="292608" rtl="0" algn="l">
              <a:lnSpc>
                <a:spcPct val="90000"/>
              </a:lnSpc>
              <a:spcBef>
                <a:spcPts val="1000"/>
              </a:spcBef>
              <a:spcAft>
                <a:spcPts val="0"/>
              </a:spcAft>
              <a:buSzPts val="2800"/>
              <a:buChar char="•"/>
            </a:pPr>
            <a:r>
              <a:rPr lang="en-US"/>
              <a:t>LinkedIn openly admitted they have no reliable system for identifying and counting duplicate or fraudulent accounts.</a:t>
            </a:r>
            <a:endParaRPr/>
          </a:p>
          <a:p>
            <a:pPr indent="0" lvl="1" marL="301752" rtl="0" algn="l">
              <a:lnSpc>
                <a:spcPct val="90000"/>
              </a:lnSpc>
              <a:spcBef>
                <a:spcPts val="500"/>
              </a:spcBef>
              <a:spcAft>
                <a:spcPts val="0"/>
              </a:spcAft>
              <a:buSzPts val="1920"/>
              <a:buNone/>
            </a:pPr>
            <a:r>
              <a:rPr b="1" lang="en-US"/>
              <a:t>	</a:t>
            </a:r>
            <a:endParaRPr/>
          </a:p>
        </p:txBody>
      </p:sp>
      <p:sp>
        <p:nvSpPr>
          <p:cNvPr id="591" name="Google Shape;591;p7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2" name="Google Shape;592;p7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43"/>
          <p:cNvSpPr/>
          <p:nvPr/>
        </p:nvSpPr>
        <p:spPr>
          <a:xfrm>
            <a:off x="0" y="651752"/>
            <a:ext cx="9144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2" name="Google Shape;262;p43"/>
          <p:cNvSpPr txBox="1"/>
          <p:nvPr>
            <p:ph type="title"/>
          </p:nvPr>
        </p:nvSpPr>
        <p:spPr>
          <a:xfrm>
            <a:off x="417399" y="643467"/>
            <a:ext cx="8408193"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Confused, Concerned, and Out of Control</a:t>
            </a:r>
            <a:endParaRPr/>
          </a:p>
        </p:txBody>
      </p:sp>
      <p:pic>
        <p:nvPicPr>
          <p:cNvPr id="263" name="Google Shape;263;p43"/>
          <p:cNvPicPr preferRelativeResize="0"/>
          <p:nvPr>
            <p:ph idx="1" type="body"/>
          </p:nvPr>
        </p:nvPicPr>
        <p:blipFill rotWithShape="1">
          <a:blip r:embed="rId3">
            <a:alphaModFix/>
          </a:blip>
          <a:srcRect b="0" l="0" r="0" t="0"/>
          <a:stretch/>
        </p:blipFill>
        <p:spPr>
          <a:xfrm>
            <a:off x="592190" y="1675227"/>
            <a:ext cx="7959618" cy="4394199"/>
          </a:xfrm>
          <a:prstGeom prst="rect">
            <a:avLst/>
          </a:prstGeom>
          <a:noFill/>
          <a:ln>
            <a:noFill/>
          </a:ln>
        </p:spPr>
      </p:pic>
      <p:sp>
        <p:nvSpPr>
          <p:cNvPr id="264" name="Google Shape;264;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265" name="Google Shape;265;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9"/>
          <p:cNvSpPr txBox="1"/>
          <p:nvPr>
            <p:ph type="title"/>
          </p:nvPr>
        </p:nvSpPr>
        <p:spPr>
          <a:xfrm>
            <a:off x="304800" y="609600"/>
            <a:ext cx="85344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Networks and Services Increase Exposure to Risk</a:t>
            </a:r>
            <a:endParaRPr sz="4000"/>
          </a:p>
        </p:txBody>
      </p:sp>
      <p:sp>
        <p:nvSpPr>
          <p:cNvPr id="598" name="Google Shape;598;p79"/>
          <p:cNvSpPr txBox="1"/>
          <p:nvPr>
            <p:ph idx="1" type="body"/>
          </p:nvPr>
        </p:nvSpPr>
        <p:spPr>
          <a:xfrm>
            <a:off x="304800" y="1905000"/>
            <a:ext cx="8534400" cy="4343400"/>
          </a:xfrm>
          <a:prstGeom prst="rect">
            <a:avLst/>
          </a:prstGeom>
          <a:noFill/>
          <a:ln>
            <a:noFill/>
          </a:ln>
        </p:spPr>
        <p:txBody>
          <a:bodyPr anchorCtr="0" anchor="t" bIns="45700" lIns="91425" spcFirstLastPara="1" rIns="91425" wrap="square" tIns="45700">
            <a:noAutofit/>
          </a:bodyPr>
          <a:lstStyle/>
          <a:p>
            <a:pPr indent="-292608" lvl="0" marL="292608" rtl="0" algn="l">
              <a:lnSpc>
                <a:spcPct val="90000"/>
              </a:lnSpc>
              <a:spcBef>
                <a:spcPts val="0"/>
              </a:spcBef>
              <a:spcAft>
                <a:spcPts val="0"/>
              </a:spcAft>
              <a:buSzPts val="2400"/>
              <a:buChar char="•"/>
            </a:pPr>
            <a:r>
              <a:rPr b="1" lang="en-US" sz="2400"/>
              <a:t>Time-to-exploitation</a:t>
            </a:r>
            <a:r>
              <a:rPr lang="en-US" sz="2400"/>
              <a:t> is the elapsed time between when vulnerability is discovered and when it is exploited</a:t>
            </a:r>
            <a:endParaRPr/>
          </a:p>
          <a:p>
            <a:pPr indent="-292608" lvl="0" marL="292608" rtl="0" algn="l">
              <a:lnSpc>
                <a:spcPct val="90000"/>
              </a:lnSpc>
              <a:spcBef>
                <a:spcPts val="1000"/>
              </a:spcBef>
              <a:spcAft>
                <a:spcPts val="0"/>
              </a:spcAft>
              <a:buSzPts val="2400"/>
              <a:buChar char="•"/>
            </a:pPr>
            <a:r>
              <a:rPr lang="en-US" sz="2400"/>
              <a:t>When new vulnerabilities are found in operating systems, applications, or wired and wireless networks, patches are released by the vendor or security organization</a:t>
            </a:r>
            <a:endParaRPr/>
          </a:p>
          <a:p>
            <a:pPr indent="-292608" lvl="0" marL="292608" rtl="0" algn="l">
              <a:lnSpc>
                <a:spcPct val="90000"/>
              </a:lnSpc>
              <a:spcBef>
                <a:spcPts val="1000"/>
              </a:spcBef>
              <a:spcAft>
                <a:spcPts val="0"/>
              </a:spcAft>
              <a:buSzPts val="2400"/>
              <a:buChar char="•"/>
            </a:pPr>
            <a:r>
              <a:rPr b="1" lang="en-US" sz="2400"/>
              <a:t>Patch</a:t>
            </a:r>
            <a:r>
              <a:rPr lang="en-US" sz="2400"/>
              <a:t> is a software program that users download and install to fix a vulnerability.</a:t>
            </a:r>
            <a:endParaRPr/>
          </a:p>
          <a:p>
            <a:pPr indent="0" lvl="1" marL="301752" rtl="0" algn="l">
              <a:lnSpc>
                <a:spcPct val="90000"/>
              </a:lnSpc>
              <a:spcBef>
                <a:spcPts val="500"/>
              </a:spcBef>
              <a:spcAft>
                <a:spcPts val="0"/>
              </a:spcAft>
              <a:buSzPts val="1920"/>
              <a:buNone/>
            </a:pPr>
            <a:r>
              <a:rPr b="1" lang="en-US"/>
              <a:t>	</a:t>
            </a:r>
            <a:endParaRPr/>
          </a:p>
        </p:txBody>
      </p:sp>
      <p:sp>
        <p:nvSpPr>
          <p:cNvPr id="599" name="Google Shape;599;p7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0" name="Google Shape;600;p7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0"/>
          <p:cNvSpPr txBox="1"/>
          <p:nvPr>
            <p:ph type="title"/>
          </p:nvPr>
        </p:nvSpPr>
        <p:spPr>
          <a:xfrm>
            <a:off x="304800" y="609600"/>
            <a:ext cx="85344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Cyberattack Targets and </a:t>
            </a:r>
            <a:r>
              <a:rPr lang="en-US"/>
              <a:t>Consequences: Questions</a:t>
            </a:r>
            <a:endParaRPr sz="4000"/>
          </a:p>
        </p:txBody>
      </p:sp>
      <p:sp>
        <p:nvSpPr>
          <p:cNvPr id="607" name="Google Shape;607;p80"/>
          <p:cNvSpPr txBox="1"/>
          <p:nvPr>
            <p:ph idx="1" type="body"/>
          </p:nvPr>
        </p:nvSpPr>
        <p:spPr>
          <a:xfrm>
            <a:off x="304800" y="1752600"/>
            <a:ext cx="8763000" cy="44958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400"/>
              <a:buAutoNum type="arabicPeriod"/>
            </a:pPr>
            <a:r>
              <a:rPr lang="en-US" sz="2400"/>
              <a:t>What is a critical infrastructure? </a:t>
            </a:r>
            <a:endParaRPr/>
          </a:p>
          <a:p>
            <a:pPr indent="-514350" lvl="0" marL="514350" rtl="0" algn="l">
              <a:lnSpc>
                <a:spcPct val="90000"/>
              </a:lnSpc>
              <a:spcBef>
                <a:spcPts val="1000"/>
              </a:spcBef>
              <a:spcAft>
                <a:spcPts val="0"/>
              </a:spcAft>
              <a:buSzPts val="2400"/>
              <a:buAutoNum type="arabicPeriod"/>
            </a:pPr>
            <a:r>
              <a:rPr lang="en-US" sz="2400"/>
              <a:t>List three types of critical infrastructures. </a:t>
            </a:r>
            <a:endParaRPr/>
          </a:p>
          <a:p>
            <a:pPr indent="-514350" lvl="0" marL="514350" rtl="0" algn="l">
              <a:lnSpc>
                <a:spcPct val="90000"/>
              </a:lnSpc>
              <a:spcBef>
                <a:spcPts val="1000"/>
              </a:spcBef>
              <a:spcAft>
                <a:spcPts val="0"/>
              </a:spcAft>
              <a:buSzPts val="2400"/>
              <a:buAutoNum type="arabicPeriod"/>
            </a:pPr>
            <a:r>
              <a:rPr lang="en-US" sz="2400"/>
              <a:t>How do social network and cloud computing increase vulnerability? </a:t>
            </a:r>
            <a:endParaRPr/>
          </a:p>
          <a:p>
            <a:pPr indent="-514350" lvl="0" marL="514350" rtl="0" algn="l">
              <a:lnSpc>
                <a:spcPct val="90000"/>
              </a:lnSpc>
              <a:spcBef>
                <a:spcPts val="1000"/>
              </a:spcBef>
              <a:spcAft>
                <a:spcPts val="0"/>
              </a:spcAft>
              <a:buSzPts val="2400"/>
              <a:buAutoNum type="arabicPeriod"/>
            </a:pPr>
            <a:r>
              <a:rPr lang="en-US" sz="2400"/>
              <a:t>Why are patches and service packs needed? </a:t>
            </a:r>
            <a:endParaRPr/>
          </a:p>
          <a:p>
            <a:pPr indent="-514350" lvl="0" marL="514350" rtl="0" algn="l">
              <a:lnSpc>
                <a:spcPct val="90000"/>
              </a:lnSpc>
              <a:spcBef>
                <a:spcPts val="1000"/>
              </a:spcBef>
              <a:spcAft>
                <a:spcPts val="0"/>
              </a:spcAft>
              <a:buSzPts val="2400"/>
              <a:buAutoNum type="arabicPeriod"/>
            </a:pPr>
            <a:r>
              <a:rPr lang="en-US" sz="2400"/>
              <a:t>Why is it important to protect IP? </a:t>
            </a:r>
            <a:endParaRPr/>
          </a:p>
          <a:p>
            <a:pPr indent="-514350" lvl="0" marL="514350" rtl="0" algn="l">
              <a:lnSpc>
                <a:spcPct val="90000"/>
              </a:lnSpc>
              <a:spcBef>
                <a:spcPts val="1000"/>
              </a:spcBef>
              <a:spcAft>
                <a:spcPts val="0"/>
              </a:spcAft>
              <a:buSzPts val="2400"/>
              <a:buAutoNum type="arabicPeriod"/>
            </a:pPr>
            <a:r>
              <a:rPr lang="en-US" sz="2400"/>
              <a:t>How are the motives of hacktivists and APTs different? </a:t>
            </a:r>
            <a:endParaRPr/>
          </a:p>
          <a:p>
            <a:pPr indent="-514350" lvl="0" marL="514350" rtl="0" algn="l">
              <a:lnSpc>
                <a:spcPct val="90000"/>
              </a:lnSpc>
              <a:spcBef>
                <a:spcPts val="1000"/>
              </a:spcBef>
              <a:spcAft>
                <a:spcPts val="0"/>
              </a:spcAft>
              <a:buSzPts val="2400"/>
              <a:buAutoNum type="arabicPeriod"/>
            </a:pPr>
            <a:r>
              <a:rPr lang="en-US" sz="2400"/>
              <a:t>Explain why data on laptops and computers need to be encrypted. </a:t>
            </a:r>
            <a:endParaRPr/>
          </a:p>
          <a:p>
            <a:pPr indent="-514350" lvl="0" marL="514350" rtl="0" algn="l">
              <a:lnSpc>
                <a:spcPct val="90000"/>
              </a:lnSpc>
              <a:spcBef>
                <a:spcPts val="1000"/>
              </a:spcBef>
              <a:spcAft>
                <a:spcPts val="0"/>
              </a:spcAft>
              <a:buSzPts val="2400"/>
              <a:buAutoNum type="arabicPeriod"/>
            </a:pPr>
            <a:r>
              <a:rPr lang="en-US" sz="2400"/>
              <a:t>Explain how identity theft can occur. </a:t>
            </a:r>
            <a:endParaRPr/>
          </a:p>
          <a:p>
            <a:pPr indent="-336550" lvl="0" marL="514350" rtl="0" algn="l">
              <a:lnSpc>
                <a:spcPct val="90000"/>
              </a:lnSpc>
              <a:spcBef>
                <a:spcPts val="1000"/>
              </a:spcBef>
              <a:spcAft>
                <a:spcPts val="0"/>
              </a:spcAft>
              <a:buSzPts val="2800"/>
              <a:buNone/>
            </a:pPr>
            <a:r>
              <a:t/>
            </a:r>
            <a:endParaRPr/>
          </a:p>
        </p:txBody>
      </p:sp>
      <p:sp>
        <p:nvSpPr>
          <p:cNvPr id="608" name="Google Shape;608;p8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9" name="Google Shape;609;p80"/>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1"/>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Learning Objectives </a:t>
            </a:r>
            <a:r>
              <a:rPr lang="en-US" sz="2800"/>
              <a:t>(4 of 5)</a:t>
            </a:r>
            <a:endParaRPr sz="4000"/>
          </a:p>
        </p:txBody>
      </p:sp>
      <p:grpSp>
        <p:nvGrpSpPr>
          <p:cNvPr id="615" name="Google Shape;615;p81"/>
          <p:cNvGrpSpPr/>
          <p:nvPr/>
        </p:nvGrpSpPr>
        <p:grpSpPr>
          <a:xfrm>
            <a:off x="2244140" y="1753379"/>
            <a:ext cx="4655719" cy="4494240"/>
            <a:chOff x="1939340" y="779"/>
            <a:chExt cx="4655719" cy="4494240"/>
          </a:xfrm>
        </p:grpSpPr>
        <p:sp>
          <p:nvSpPr>
            <p:cNvPr id="616" name="Google Shape;616;p81"/>
            <p:cNvSpPr/>
            <p:nvPr/>
          </p:nvSpPr>
          <p:spPr>
            <a:xfrm>
              <a:off x="3588990" y="779"/>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1"/>
            <p:cNvSpPr txBox="1"/>
            <p:nvPr/>
          </p:nvSpPr>
          <p:spPr>
            <a:xfrm>
              <a:off x="3787633" y="199422"/>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Data Privacy Concerns and Regulations</a:t>
              </a:r>
              <a:endParaRPr b="1" sz="1200">
                <a:solidFill>
                  <a:schemeClr val="lt1"/>
                </a:solidFill>
                <a:latin typeface="Calibri"/>
                <a:ea typeface="Calibri"/>
                <a:cs typeface="Calibri"/>
                <a:sym typeface="Calibri"/>
              </a:endParaRPr>
            </a:p>
          </p:txBody>
        </p:sp>
        <p:sp>
          <p:nvSpPr>
            <p:cNvPr id="618" name="Google Shape;618;p81"/>
            <p:cNvSpPr/>
            <p:nvPr/>
          </p:nvSpPr>
          <p:spPr>
            <a:xfrm rot="2160000">
              <a:off x="4902835" y="104334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1"/>
            <p:cNvSpPr txBox="1"/>
            <p:nvPr/>
          </p:nvSpPr>
          <p:spPr>
            <a:xfrm rot="2160000">
              <a:off x="4913200" y="1103003"/>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620" name="Google Shape;620;p81"/>
            <p:cNvSpPr/>
            <p:nvPr/>
          </p:nvSpPr>
          <p:spPr>
            <a:xfrm>
              <a:off x="5238640" y="1199320"/>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1"/>
            <p:cNvSpPr txBox="1"/>
            <p:nvPr/>
          </p:nvSpPr>
          <p:spPr>
            <a:xfrm>
              <a:off x="5437283" y="139796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Extent and Cost of Cyberattacks and Cyberthreats</a:t>
              </a:r>
              <a:endParaRPr b="1" sz="1200">
                <a:solidFill>
                  <a:schemeClr val="lt1"/>
                </a:solidFill>
                <a:latin typeface="Calibri"/>
                <a:ea typeface="Calibri"/>
                <a:cs typeface="Calibri"/>
                <a:sym typeface="Calibri"/>
              </a:endParaRPr>
            </a:p>
          </p:txBody>
        </p:sp>
        <p:sp>
          <p:nvSpPr>
            <p:cNvPr id="622" name="Google Shape;622;p81"/>
            <p:cNvSpPr/>
            <p:nvPr/>
          </p:nvSpPr>
          <p:spPr>
            <a:xfrm rot="6480000">
              <a:off x="5424054" y="260853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1"/>
            <p:cNvSpPr txBox="1"/>
            <p:nvPr/>
          </p:nvSpPr>
          <p:spPr>
            <a:xfrm rot="-4320000">
              <a:off x="5495096" y="2648478"/>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624" name="Google Shape;624;p81"/>
            <p:cNvSpPr/>
            <p:nvPr/>
          </p:nvSpPr>
          <p:spPr>
            <a:xfrm>
              <a:off x="4608529"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81"/>
            <p:cNvSpPr txBox="1"/>
            <p:nvPr/>
          </p:nvSpPr>
          <p:spPr>
            <a:xfrm>
              <a:off x="4807172"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Cyberattack Targets and Consequences</a:t>
              </a:r>
              <a:endParaRPr b="1" sz="1200">
                <a:solidFill>
                  <a:schemeClr val="lt1"/>
                </a:solidFill>
                <a:latin typeface="Calibri"/>
                <a:ea typeface="Calibri"/>
                <a:cs typeface="Calibri"/>
                <a:sym typeface="Calibri"/>
              </a:endParaRPr>
            </a:p>
          </p:txBody>
        </p:sp>
        <p:sp>
          <p:nvSpPr>
            <p:cNvPr id="626" name="Google Shape;626;p81"/>
            <p:cNvSpPr/>
            <p:nvPr/>
          </p:nvSpPr>
          <p:spPr>
            <a:xfrm rot="10800000">
              <a:off x="4096535" y="3587914"/>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1"/>
            <p:cNvSpPr txBox="1"/>
            <p:nvPr/>
          </p:nvSpPr>
          <p:spPr>
            <a:xfrm>
              <a:off x="4205078" y="3679472"/>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628" name="Google Shape;628;p81"/>
            <p:cNvSpPr/>
            <p:nvPr/>
          </p:nvSpPr>
          <p:spPr>
            <a:xfrm>
              <a:off x="2569450" y="3138600"/>
              <a:ext cx="1356419" cy="1356419"/>
            </a:xfrm>
            <a:prstGeom prst="ellipse">
              <a:avLst/>
            </a:prstGeom>
            <a:solidFill>
              <a:srgbClr val="FFC00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81"/>
            <p:cNvSpPr txBox="1"/>
            <p:nvPr/>
          </p:nvSpPr>
          <p:spPr>
            <a:xfrm>
              <a:off x="2768093"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Defending Against Cyberattacks and Managing Risk</a:t>
              </a:r>
              <a:endParaRPr b="1" sz="1200">
                <a:solidFill>
                  <a:schemeClr val="lt1"/>
                </a:solidFill>
                <a:latin typeface="Calibri"/>
                <a:ea typeface="Calibri"/>
                <a:cs typeface="Calibri"/>
                <a:sym typeface="Calibri"/>
              </a:endParaRPr>
            </a:p>
          </p:txBody>
        </p:sp>
        <p:sp>
          <p:nvSpPr>
            <p:cNvPr id="630" name="Google Shape;630;p81"/>
            <p:cNvSpPr/>
            <p:nvPr/>
          </p:nvSpPr>
          <p:spPr>
            <a:xfrm rot="-6480000">
              <a:off x="2754864" y="262801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81"/>
            <p:cNvSpPr txBox="1"/>
            <p:nvPr/>
          </p:nvSpPr>
          <p:spPr>
            <a:xfrm rot="4320000">
              <a:off x="2825906" y="2771186"/>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632" name="Google Shape;632;p81"/>
            <p:cNvSpPr/>
            <p:nvPr/>
          </p:nvSpPr>
          <p:spPr>
            <a:xfrm>
              <a:off x="1939340" y="119932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81"/>
            <p:cNvSpPr txBox="1"/>
            <p:nvPr/>
          </p:nvSpPr>
          <p:spPr>
            <a:xfrm>
              <a:off x="2137983" y="1397963"/>
              <a:ext cx="959133" cy="95913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Regulatory Controls, Frameworks and Models</a:t>
              </a:r>
              <a:endParaRPr/>
            </a:p>
          </p:txBody>
        </p:sp>
        <p:sp>
          <p:nvSpPr>
            <p:cNvPr id="634" name="Google Shape;634;p81"/>
            <p:cNvSpPr/>
            <p:nvPr/>
          </p:nvSpPr>
          <p:spPr>
            <a:xfrm rot="-2160000">
              <a:off x="3253185" y="105538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1"/>
            <p:cNvSpPr txBox="1"/>
            <p:nvPr/>
          </p:nvSpPr>
          <p:spPr>
            <a:xfrm rot="-2160000">
              <a:off x="3263550" y="1178841"/>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grpSp>
      <p:sp>
        <p:nvSpPr>
          <p:cNvPr id="636" name="Google Shape;636;p8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7" name="Google Shape;637;p81"/>
          <p:cNvSpPr txBox="1"/>
          <p:nvPr>
            <p:ph idx="11" type="ftr"/>
          </p:nvPr>
        </p:nvSpPr>
        <p:spPr>
          <a:xfrm>
            <a:off x="3028950" y="640080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2"/>
          <p:cNvSpPr txBox="1"/>
          <p:nvPr>
            <p:ph type="title"/>
          </p:nvPr>
        </p:nvSpPr>
        <p:spPr>
          <a:xfrm>
            <a:off x="252620" y="60960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Defending Against Cyberattacks</a:t>
            </a:r>
            <a:br>
              <a:rPr lang="en-US"/>
            </a:br>
            <a:r>
              <a:rPr lang="en-US"/>
              <a:t>and Managing Risk</a:t>
            </a:r>
            <a:endParaRPr/>
          </a:p>
        </p:txBody>
      </p:sp>
      <p:sp>
        <p:nvSpPr>
          <p:cNvPr id="643" name="Google Shape;643;p82"/>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To effectively guard against cyberattacks, top management must sponsor and promote security initiatives and fund them as a top priority</a:t>
            </a:r>
            <a:endParaRPr/>
          </a:p>
          <a:p>
            <a:pPr indent="-295275" lvl="0" marL="295275" rtl="0" algn="l">
              <a:lnSpc>
                <a:spcPct val="90000"/>
              </a:lnSpc>
              <a:spcBef>
                <a:spcPts val="1000"/>
              </a:spcBef>
              <a:spcAft>
                <a:spcPts val="0"/>
              </a:spcAft>
              <a:buClr>
                <a:schemeClr val="accent2"/>
              </a:buClr>
              <a:buSzPts val="2800"/>
              <a:buChar char="•"/>
            </a:pPr>
            <a:r>
              <a:rPr lang="en-US"/>
              <a:t>The first step in a cyber security initiative is to choose a cyber defense strategy</a:t>
            </a:r>
            <a:endParaRPr/>
          </a:p>
          <a:p>
            <a:pPr indent="-295275" lvl="0" marL="295275" rtl="0" algn="l">
              <a:lnSpc>
                <a:spcPct val="90000"/>
              </a:lnSpc>
              <a:spcBef>
                <a:spcPts val="1000"/>
              </a:spcBef>
              <a:spcAft>
                <a:spcPts val="0"/>
              </a:spcAft>
              <a:buClr>
                <a:schemeClr val="accent2"/>
              </a:buClr>
              <a:buSzPts val="2800"/>
              <a:buChar char="•"/>
            </a:pPr>
            <a:r>
              <a:rPr lang="en-US"/>
              <a:t>Then adopt risk mitigation strategies specific to different types of assets and </a:t>
            </a:r>
            <a:endParaRPr/>
          </a:p>
          <a:p>
            <a:pPr indent="-295275" lvl="0" marL="295275" rtl="0" algn="l">
              <a:lnSpc>
                <a:spcPct val="90000"/>
              </a:lnSpc>
              <a:spcBef>
                <a:spcPts val="1000"/>
              </a:spcBef>
              <a:spcAft>
                <a:spcPts val="0"/>
              </a:spcAft>
              <a:buClr>
                <a:schemeClr val="accent2"/>
              </a:buClr>
              <a:buSzPts val="2800"/>
              <a:buChar char="•"/>
            </a:pPr>
            <a:r>
              <a:rPr lang="en-US"/>
              <a:t>Deploy robust security measures that are not just the responsibility of IT and top management, but the ongoing duty of everyone in an organization</a:t>
            </a:r>
            <a:endParaRPr/>
          </a:p>
        </p:txBody>
      </p:sp>
      <p:sp>
        <p:nvSpPr>
          <p:cNvPr id="644" name="Google Shape;644;p8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5" name="Google Shape;645;p8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9" name="Shape 649"/>
        <p:cNvGrpSpPr/>
        <p:nvPr/>
      </p:nvGrpSpPr>
      <p:grpSpPr>
        <a:xfrm>
          <a:off x="0" y="0"/>
          <a:ext cx="0" cy="0"/>
          <a:chOff x="0" y="0"/>
          <a:chExt cx="0" cy="0"/>
        </a:xfrm>
      </p:grpSpPr>
      <p:pic>
        <p:nvPicPr>
          <p:cNvPr id="650" name="Google Shape;650;p83"/>
          <p:cNvPicPr preferRelativeResize="0"/>
          <p:nvPr>
            <p:ph idx="1" type="body"/>
          </p:nvPr>
        </p:nvPicPr>
        <p:blipFill rotWithShape="1">
          <a:blip r:embed="rId3">
            <a:alphaModFix/>
          </a:blip>
          <a:srcRect b="0" l="0" r="0" t="0"/>
          <a:stretch/>
        </p:blipFill>
        <p:spPr>
          <a:xfrm>
            <a:off x="1219200" y="643466"/>
            <a:ext cx="6705600" cy="5571067"/>
          </a:xfrm>
          <a:prstGeom prst="rect">
            <a:avLst/>
          </a:prstGeom>
          <a:noFill/>
          <a:ln>
            <a:noFill/>
          </a:ln>
        </p:spPr>
      </p:pic>
      <p:sp>
        <p:nvSpPr>
          <p:cNvPr id="651" name="Google Shape;651;p8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652" name="Google Shape;652;p8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4"/>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Cyber Defense Strategies</a:t>
            </a:r>
            <a:endParaRPr/>
          </a:p>
        </p:txBody>
      </p:sp>
      <p:sp>
        <p:nvSpPr>
          <p:cNvPr id="658" name="Google Shape;658;p84"/>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The primary objective of IT security management is to defend all the components of an information system.</a:t>
            </a:r>
            <a:endParaRPr/>
          </a:p>
          <a:p>
            <a:pPr indent="-295275" lvl="0" marL="295275" rtl="0" algn="l">
              <a:lnSpc>
                <a:spcPct val="90000"/>
              </a:lnSpc>
              <a:spcBef>
                <a:spcPts val="1000"/>
              </a:spcBef>
              <a:spcAft>
                <a:spcPts val="0"/>
              </a:spcAft>
              <a:buClr>
                <a:schemeClr val="accent2"/>
              </a:buClr>
              <a:buSzPts val="2800"/>
              <a:buChar char="•"/>
            </a:pPr>
            <a:r>
              <a:rPr lang="en-US"/>
              <a:t>To do this a company must gather strategic and tactical intelligence to develop a customized cybersecurity defense. </a:t>
            </a:r>
            <a:endParaRPr/>
          </a:p>
          <a:p>
            <a:pPr indent="-295275" lvl="0" marL="295275" rtl="0" algn="l">
              <a:lnSpc>
                <a:spcPct val="90000"/>
              </a:lnSpc>
              <a:spcBef>
                <a:spcPts val="1000"/>
              </a:spcBef>
              <a:spcAft>
                <a:spcPts val="0"/>
              </a:spcAft>
              <a:buClr>
                <a:schemeClr val="accent2"/>
              </a:buClr>
              <a:buSzPts val="2800"/>
              <a:buChar char="•"/>
            </a:pPr>
            <a:r>
              <a:rPr lang="en-US"/>
              <a:t>Strategic intelligence informs HOW an organization will defend itself.</a:t>
            </a:r>
            <a:endParaRPr/>
          </a:p>
          <a:p>
            <a:pPr indent="-295275" lvl="0" marL="295275" rtl="0" algn="l">
              <a:lnSpc>
                <a:spcPct val="90000"/>
              </a:lnSpc>
              <a:spcBef>
                <a:spcPts val="1000"/>
              </a:spcBef>
              <a:spcAft>
                <a:spcPts val="0"/>
              </a:spcAft>
              <a:buClr>
                <a:schemeClr val="accent2"/>
              </a:buClr>
              <a:buSzPts val="2800"/>
              <a:buChar char="•"/>
            </a:pPr>
            <a:r>
              <a:rPr lang="en-US"/>
              <a:t>Tactical intelligence informs WHAT an organization needs to do when it is attacked.</a:t>
            </a:r>
            <a:endParaRPr/>
          </a:p>
        </p:txBody>
      </p:sp>
      <p:sp>
        <p:nvSpPr>
          <p:cNvPr id="659" name="Google Shape;659;p8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0" name="Google Shape;660;p8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pic>
        <p:nvPicPr>
          <p:cNvPr id="665" name="Google Shape;665;p85"/>
          <p:cNvPicPr preferRelativeResize="0"/>
          <p:nvPr>
            <p:ph idx="1" type="body"/>
          </p:nvPr>
        </p:nvPicPr>
        <p:blipFill rotWithShape="1">
          <a:blip r:embed="rId3">
            <a:alphaModFix/>
          </a:blip>
          <a:srcRect b="0" l="0" r="0" t="0"/>
          <a:stretch/>
        </p:blipFill>
        <p:spPr>
          <a:xfrm>
            <a:off x="903153" y="643466"/>
            <a:ext cx="7337692" cy="5571067"/>
          </a:xfrm>
          <a:prstGeom prst="rect">
            <a:avLst/>
          </a:prstGeom>
          <a:noFill/>
          <a:ln>
            <a:noFill/>
          </a:ln>
        </p:spPr>
      </p:pic>
      <p:sp>
        <p:nvSpPr>
          <p:cNvPr id="666" name="Google Shape;666;p8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667" name="Google Shape;667;p8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id="672" name="Google Shape;672;p86"/>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86"/>
          <p:cNvSpPr txBox="1"/>
          <p:nvPr>
            <p:ph type="title"/>
          </p:nvPr>
        </p:nvSpPr>
        <p:spPr>
          <a:xfrm>
            <a:off x="626366" y="552906"/>
            <a:ext cx="2402584" cy="16749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a:solidFill>
                  <a:schemeClr val="dk1"/>
                </a:solidFill>
                <a:latin typeface="Calibri"/>
                <a:ea typeface="Calibri"/>
                <a:cs typeface="Calibri"/>
                <a:sym typeface="Calibri"/>
              </a:rPr>
              <a:t>Managing Risk</a:t>
            </a:r>
            <a:endParaRPr/>
          </a:p>
        </p:txBody>
      </p:sp>
      <p:sp>
        <p:nvSpPr>
          <p:cNvPr id="674" name="Google Shape;674;p86"/>
          <p:cNvSpPr txBox="1"/>
          <p:nvPr>
            <p:ph idx="1" type="body"/>
          </p:nvPr>
        </p:nvSpPr>
        <p:spPr>
          <a:xfrm>
            <a:off x="2971801" y="136526"/>
            <a:ext cx="5541250" cy="2091286"/>
          </a:xfrm>
          <a:prstGeom prst="rect">
            <a:avLst/>
          </a:prstGeom>
          <a:noFill/>
          <a:ln>
            <a:noFill/>
          </a:ln>
        </p:spPr>
        <p:txBody>
          <a:bodyPr anchorCtr="0" anchor="ctr" bIns="45700" lIns="91425" spcFirstLastPara="1" rIns="91425" wrap="square" tIns="45700">
            <a:normAutofit/>
          </a:bodyPr>
          <a:lstStyle/>
          <a:p>
            <a:pPr indent="-228600" lvl="0" marL="295275" rtl="0" algn="l">
              <a:lnSpc>
                <a:spcPct val="90000"/>
              </a:lnSpc>
              <a:spcBef>
                <a:spcPts val="0"/>
              </a:spcBef>
              <a:spcAft>
                <a:spcPts val="0"/>
              </a:spcAft>
              <a:buSzPts val="2400"/>
              <a:buFont typeface="Arial"/>
              <a:buChar char="•"/>
            </a:pPr>
            <a:r>
              <a:rPr lang="en-US" sz="2400">
                <a:latin typeface="Calibri"/>
                <a:ea typeface="Calibri"/>
                <a:cs typeface="Calibri"/>
                <a:sym typeface="Calibri"/>
              </a:rPr>
              <a:t>Risk is a situation involving exposure to danger.</a:t>
            </a:r>
            <a:endParaRPr/>
          </a:p>
          <a:p>
            <a:pPr indent="-228600" lvl="0" marL="295275" rtl="0" algn="l">
              <a:lnSpc>
                <a:spcPct val="90000"/>
              </a:lnSpc>
              <a:spcBef>
                <a:spcPts val="1000"/>
              </a:spcBef>
              <a:spcAft>
                <a:spcPts val="0"/>
              </a:spcAft>
              <a:buSzPts val="2400"/>
              <a:buFont typeface="Arial"/>
              <a:buChar char="•"/>
            </a:pPr>
            <a:r>
              <a:rPr lang="en-US" sz="2400">
                <a:latin typeface="Calibri"/>
                <a:ea typeface="Calibri"/>
                <a:cs typeface="Calibri"/>
                <a:sym typeface="Calibri"/>
              </a:rPr>
              <a:t>Risks mitigation is the action taken to reduce threats and ensure resiliency.</a:t>
            </a:r>
            <a:endParaRPr/>
          </a:p>
        </p:txBody>
      </p:sp>
      <p:pic>
        <p:nvPicPr>
          <p:cNvPr id="675" name="Google Shape;675;p86"/>
          <p:cNvPicPr preferRelativeResize="0"/>
          <p:nvPr/>
        </p:nvPicPr>
        <p:blipFill rotWithShape="1">
          <a:blip r:embed="rId3">
            <a:alphaModFix/>
          </a:blip>
          <a:srcRect b="0" l="0" r="0" t="0"/>
          <a:stretch/>
        </p:blipFill>
        <p:spPr>
          <a:xfrm>
            <a:off x="626366" y="2405149"/>
            <a:ext cx="7755634" cy="3899395"/>
          </a:xfrm>
          <a:prstGeom prst="rect">
            <a:avLst/>
          </a:prstGeom>
          <a:noFill/>
          <a:ln>
            <a:noFill/>
          </a:ln>
        </p:spPr>
      </p:pic>
      <p:sp>
        <p:nvSpPr>
          <p:cNvPr id="676" name="Google Shape;676;p8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677" name="Google Shape;677;p8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7"/>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Securing Systems: Cyber Defense Tools</a:t>
            </a:r>
            <a:endParaRPr/>
          </a:p>
        </p:txBody>
      </p:sp>
      <p:sp>
        <p:nvSpPr>
          <p:cNvPr id="683" name="Google Shape;683;p87"/>
          <p:cNvSpPr txBox="1"/>
          <p:nvPr>
            <p:ph idx="1" type="body"/>
          </p:nvPr>
        </p:nvSpPr>
        <p:spPr>
          <a:xfrm>
            <a:off x="304800" y="1676400"/>
            <a:ext cx="8534400" cy="45720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600"/>
              <a:buChar char="•"/>
            </a:pPr>
            <a:r>
              <a:rPr b="1" lang="en-US" sz="2600"/>
              <a:t>Antivirus Software: </a:t>
            </a:r>
            <a:r>
              <a:rPr lang="en-US" sz="2600"/>
              <a:t>Anti-malware tools are designed to detect malicious codes and prevent users from downloading them</a:t>
            </a:r>
            <a:endParaRPr/>
          </a:p>
          <a:p>
            <a:pPr indent="-295275" lvl="0" marL="295275" rtl="0" algn="l">
              <a:lnSpc>
                <a:spcPct val="90000"/>
              </a:lnSpc>
              <a:spcBef>
                <a:spcPts val="1000"/>
              </a:spcBef>
              <a:spcAft>
                <a:spcPts val="0"/>
              </a:spcAft>
              <a:buClr>
                <a:schemeClr val="accent2"/>
              </a:buClr>
              <a:buSzPts val="2600"/>
              <a:buChar char="•"/>
            </a:pPr>
            <a:r>
              <a:rPr b="1" lang="en-US" sz="2600"/>
              <a:t>Intrusion Detection Systems (IDSs): </a:t>
            </a:r>
            <a:r>
              <a:rPr lang="en-US" sz="2600"/>
              <a:t>An IDS scans for unusual or suspicious traffic.</a:t>
            </a:r>
            <a:endParaRPr/>
          </a:p>
          <a:p>
            <a:pPr indent="-295275" lvl="0" marL="295275" rtl="0" algn="l">
              <a:lnSpc>
                <a:spcPct val="90000"/>
              </a:lnSpc>
              <a:spcBef>
                <a:spcPts val="1000"/>
              </a:spcBef>
              <a:spcAft>
                <a:spcPts val="0"/>
              </a:spcAft>
              <a:buClr>
                <a:schemeClr val="accent2"/>
              </a:buClr>
              <a:buSzPts val="2600"/>
              <a:buChar char="•"/>
            </a:pPr>
            <a:r>
              <a:rPr b="1" lang="en-US" sz="2600"/>
              <a:t>Intrusion Prevention Systems (IPSs): </a:t>
            </a:r>
            <a:r>
              <a:rPr lang="en-US" sz="2600"/>
              <a:t>An IPS is designed to take immediate action— such as blocking specific IP addresses—whenever a traffic-flow anomaly is detected.</a:t>
            </a:r>
            <a:endParaRPr/>
          </a:p>
          <a:p>
            <a:pPr indent="-295275" lvl="0" marL="295275" rtl="0" algn="l">
              <a:lnSpc>
                <a:spcPct val="90000"/>
              </a:lnSpc>
              <a:spcBef>
                <a:spcPts val="1000"/>
              </a:spcBef>
              <a:spcAft>
                <a:spcPts val="0"/>
              </a:spcAft>
              <a:buClr>
                <a:schemeClr val="accent2"/>
              </a:buClr>
              <a:buSzPts val="2600"/>
              <a:buChar char="•"/>
            </a:pPr>
            <a:r>
              <a:rPr b="1" lang="en-US" sz="2600"/>
              <a:t>IP Intelligence Services:</a:t>
            </a:r>
            <a:r>
              <a:rPr lang="en-US" sz="2600"/>
              <a:t> IP intelligence service providers can help organizations significantly reduce malicious network activity</a:t>
            </a:r>
            <a:endParaRPr/>
          </a:p>
        </p:txBody>
      </p:sp>
      <p:sp>
        <p:nvSpPr>
          <p:cNvPr id="684" name="Google Shape;684;p8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85" name="Google Shape;685;p8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8"/>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alibri"/>
              <a:buNone/>
            </a:pPr>
            <a:r>
              <a:rPr lang="en-US" sz="3600"/>
              <a:t>Protecting Against Malware Reinfection, Signatures, Mutations, and Variants</a:t>
            </a:r>
            <a:endParaRPr/>
          </a:p>
        </p:txBody>
      </p:sp>
      <p:sp>
        <p:nvSpPr>
          <p:cNvPr id="691" name="Google Shape;691;p88"/>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Attempts to remove the malware can fail and the malware may reinfect the host for two reasons:</a:t>
            </a:r>
            <a:endParaRPr/>
          </a:p>
          <a:p>
            <a:pPr indent="-514350" lvl="1" marL="904875" rtl="0" algn="l">
              <a:lnSpc>
                <a:spcPct val="90000"/>
              </a:lnSpc>
              <a:spcBef>
                <a:spcPts val="500"/>
              </a:spcBef>
              <a:spcAft>
                <a:spcPts val="0"/>
              </a:spcAft>
              <a:buClr>
                <a:schemeClr val="dk1"/>
              </a:buClr>
              <a:buSzPts val="2800"/>
              <a:buFont typeface="Calibri"/>
              <a:buAutoNum type="arabicPeriod"/>
            </a:pPr>
            <a:r>
              <a:rPr lang="en-US"/>
              <a:t>Malware is captured in backups or archives</a:t>
            </a:r>
            <a:endParaRPr/>
          </a:p>
          <a:p>
            <a:pPr indent="-514350" lvl="1" marL="904875" rtl="0" algn="l">
              <a:lnSpc>
                <a:spcPct val="90000"/>
              </a:lnSpc>
              <a:spcBef>
                <a:spcPts val="500"/>
              </a:spcBef>
              <a:spcAft>
                <a:spcPts val="0"/>
              </a:spcAft>
              <a:buClr>
                <a:schemeClr val="dk1"/>
              </a:buClr>
              <a:buSzPts val="2800"/>
              <a:buFont typeface="Calibri"/>
              <a:buAutoNum type="arabicPeriod"/>
            </a:pPr>
            <a:r>
              <a:rPr lang="en-US"/>
              <a:t>Malware infects removable media</a:t>
            </a:r>
            <a:endParaRPr/>
          </a:p>
          <a:p>
            <a:pPr indent="-295275" lvl="0" marL="295275" rtl="0" algn="l">
              <a:lnSpc>
                <a:spcPct val="90000"/>
              </a:lnSpc>
              <a:spcBef>
                <a:spcPts val="1000"/>
              </a:spcBef>
              <a:spcAft>
                <a:spcPts val="0"/>
              </a:spcAft>
              <a:buClr>
                <a:schemeClr val="accent2"/>
              </a:buClr>
              <a:buSzPts val="2800"/>
              <a:buChar char="•"/>
            </a:pPr>
            <a:r>
              <a:rPr b="1" lang="en-US"/>
              <a:t>Malware signature </a:t>
            </a:r>
            <a:r>
              <a:rPr lang="en-US"/>
              <a:t>is a unique value that indicates the presence of malicious code.</a:t>
            </a:r>
            <a:endParaRPr/>
          </a:p>
          <a:p>
            <a:pPr indent="-295275" lvl="0" marL="295275" rtl="0" algn="l">
              <a:lnSpc>
                <a:spcPct val="90000"/>
              </a:lnSpc>
              <a:spcBef>
                <a:spcPts val="1000"/>
              </a:spcBef>
              <a:spcAft>
                <a:spcPts val="0"/>
              </a:spcAft>
              <a:buClr>
                <a:schemeClr val="accent2"/>
              </a:buClr>
              <a:buSzPts val="2800"/>
              <a:buChar char="•"/>
            </a:pPr>
            <a:r>
              <a:rPr b="1" lang="en-US"/>
              <a:t>Zero-day exploits</a:t>
            </a:r>
            <a:r>
              <a:rPr lang="en-US"/>
              <a:t>—malware so new their signatures are not yet known</a:t>
            </a:r>
            <a:endParaRPr/>
          </a:p>
        </p:txBody>
      </p:sp>
      <p:sp>
        <p:nvSpPr>
          <p:cNvPr id="692" name="Google Shape;692;p8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93" name="Google Shape;693;p8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pic>
        <p:nvPicPr>
          <p:cNvPr id="270" name="Google Shape;270;p44"/>
          <p:cNvPicPr preferRelativeResize="0"/>
          <p:nvPr>
            <p:ph idx="1" type="body"/>
          </p:nvPr>
        </p:nvPicPr>
        <p:blipFill rotWithShape="1">
          <a:blip r:embed="rId3">
            <a:alphaModFix/>
          </a:blip>
          <a:srcRect b="0" l="0" r="0" t="0"/>
          <a:stretch/>
        </p:blipFill>
        <p:spPr>
          <a:xfrm>
            <a:off x="152400" y="1524000"/>
            <a:ext cx="8763000" cy="4572000"/>
          </a:xfrm>
          <a:prstGeom prst="rect">
            <a:avLst/>
          </a:prstGeom>
          <a:noFill/>
          <a:ln>
            <a:noFill/>
          </a:ln>
        </p:spPr>
      </p:pic>
      <p:sp>
        <p:nvSpPr>
          <p:cNvPr id="271" name="Google Shape;271;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272" name="Google Shape;272;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
        <p:nvSpPr>
          <p:cNvPr id="273" name="Google Shape;273;p44"/>
          <p:cNvSpPr/>
          <p:nvPr/>
        </p:nvSpPr>
        <p:spPr>
          <a:xfrm>
            <a:off x="304800" y="524986"/>
            <a:ext cx="86868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sng" cap="none" strike="noStrike">
                <a:solidFill>
                  <a:schemeClr val="dk1"/>
                </a:solidFill>
                <a:latin typeface="Calibri"/>
                <a:ea typeface="Calibri"/>
                <a:cs typeface="Calibri"/>
                <a:sym typeface="Calibri"/>
              </a:rPr>
              <a:t>Privacy paradox </a:t>
            </a:r>
            <a:r>
              <a:rPr b="0" i="0" lang="en-US" sz="2400" u="none" cap="none" strike="noStrike">
                <a:solidFill>
                  <a:schemeClr val="dk1"/>
                </a:solidFill>
                <a:latin typeface="Calibri"/>
                <a:ea typeface="Calibri"/>
                <a:cs typeface="Calibri"/>
                <a:sym typeface="Calibri"/>
              </a:rPr>
              <a:t>is the disconnect between how important people say their online privacy is versus how they actually behave in real life.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9"/>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Protect Mobile Devices</a:t>
            </a:r>
            <a:endParaRPr/>
          </a:p>
        </p:txBody>
      </p:sp>
      <p:sp>
        <p:nvSpPr>
          <p:cNvPr id="699" name="Google Shape;699;p89"/>
          <p:cNvSpPr txBox="1"/>
          <p:nvPr>
            <p:ph idx="1" type="body"/>
          </p:nvPr>
        </p:nvSpPr>
        <p:spPr>
          <a:xfrm>
            <a:off x="304800" y="1524000"/>
            <a:ext cx="8534400" cy="47244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400"/>
              <a:buChar char="•"/>
            </a:pPr>
            <a:r>
              <a:rPr b="1" lang="en-US" sz="2400"/>
              <a:t>Mobile biometrics</a:t>
            </a:r>
            <a:r>
              <a:rPr lang="en-US" sz="2400"/>
              <a:t>, such as voice and fingerprint biometrics, can significantly improve the security of physical devices</a:t>
            </a:r>
            <a:endParaRPr/>
          </a:p>
          <a:p>
            <a:pPr indent="-295275" lvl="0" marL="295275" rtl="0" algn="l">
              <a:lnSpc>
                <a:spcPct val="90000"/>
              </a:lnSpc>
              <a:spcBef>
                <a:spcPts val="1000"/>
              </a:spcBef>
              <a:spcAft>
                <a:spcPts val="0"/>
              </a:spcAft>
              <a:buClr>
                <a:schemeClr val="accent2"/>
              </a:buClr>
              <a:buSzPts val="2400"/>
              <a:buChar char="•"/>
            </a:pPr>
            <a:r>
              <a:rPr b="1" lang="en-US" sz="2400"/>
              <a:t>Voice biometrics </a:t>
            </a:r>
            <a:r>
              <a:rPr lang="en-US" sz="2400"/>
              <a:t>is an effective authentication solution across a wide range of consumer devices including smartphones, tablets, and TVs</a:t>
            </a:r>
            <a:endParaRPr/>
          </a:p>
          <a:p>
            <a:pPr indent="-295275" lvl="0" marL="295275" rtl="0" algn="l">
              <a:lnSpc>
                <a:spcPct val="90000"/>
              </a:lnSpc>
              <a:spcBef>
                <a:spcPts val="1000"/>
              </a:spcBef>
              <a:spcAft>
                <a:spcPts val="0"/>
              </a:spcAft>
              <a:buClr>
                <a:schemeClr val="accent2"/>
              </a:buClr>
              <a:buSzPts val="2400"/>
              <a:buChar char="•"/>
            </a:pPr>
            <a:r>
              <a:rPr b="1" lang="en-US" sz="2400"/>
              <a:t>Rogue application monitoring </a:t>
            </a:r>
            <a:r>
              <a:rPr lang="en-US" sz="2400"/>
              <a:t>is used to detect and destroy malicious applications</a:t>
            </a:r>
            <a:endParaRPr/>
          </a:p>
          <a:p>
            <a:pPr indent="-295275" lvl="0" marL="295275" rtl="0" algn="l">
              <a:lnSpc>
                <a:spcPct val="90000"/>
              </a:lnSpc>
              <a:spcBef>
                <a:spcPts val="1000"/>
              </a:spcBef>
              <a:spcAft>
                <a:spcPts val="0"/>
              </a:spcAft>
              <a:buClr>
                <a:schemeClr val="accent2"/>
              </a:buClr>
              <a:buSzPts val="2400"/>
              <a:buChar char="•"/>
            </a:pPr>
            <a:r>
              <a:rPr b="1" lang="en-US" sz="2400"/>
              <a:t>Mobile kill switch </a:t>
            </a:r>
            <a:r>
              <a:rPr lang="en-US" sz="2400"/>
              <a:t>or</a:t>
            </a:r>
            <a:r>
              <a:rPr b="1" lang="en-US" sz="2400"/>
              <a:t> remote wipe capability </a:t>
            </a:r>
            <a:r>
              <a:rPr lang="en-US" sz="2400"/>
              <a:t>as well as encryption are needed in the event of loss or theft of a device</a:t>
            </a:r>
            <a:endParaRPr/>
          </a:p>
          <a:p>
            <a:pPr indent="-295275" lvl="0" marL="295275" rtl="0" algn="l">
              <a:lnSpc>
                <a:spcPct val="90000"/>
              </a:lnSpc>
              <a:spcBef>
                <a:spcPts val="1000"/>
              </a:spcBef>
              <a:spcAft>
                <a:spcPts val="0"/>
              </a:spcAft>
              <a:buClr>
                <a:schemeClr val="accent2"/>
              </a:buClr>
              <a:buSzPts val="2400"/>
              <a:buChar char="•"/>
            </a:pPr>
            <a:r>
              <a:rPr b="1" lang="en-US" sz="2400"/>
              <a:t>Encryption</a:t>
            </a:r>
            <a:r>
              <a:rPr lang="en-US" sz="2400"/>
              <a:t> is process of converting information or data into a code and is essential to prevent unauthorized access to sensitive information transmitted online</a:t>
            </a:r>
            <a:endParaRPr/>
          </a:p>
        </p:txBody>
      </p:sp>
      <p:sp>
        <p:nvSpPr>
          <p:cNvPr id="700" name="Google Shape;700;p8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1" name="Google Shape;701;p8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5" name="Shape 705"/>
        <p:cNvGrpSpPr/>
        <p:nvPr/>
      </p:nvGrpSpPr>
      <p:grpSpPr>
        <a:xfrm>
          <a:off x="0" y="0"/>
          <a:ext cx="0" cy="0"/>
          <a:chOff x="0" y="0"/>
          <a:chExt cx="0" cy="0"/>
        </a:xfrm>
      </p:grpSpPr>
      <p:sp>
        <p:nvSpPr>
          <p:cNvPr id="706" name="Google Shape;706;p90"/>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90"/>
          <p:cNvSpPr txBox="1"/>
          <p:nvPr>
            <p:ph type="title"/>
          </p:nvPr>
        </p:nvSpPr>
        <p:spPr>
          <a:xfrm>
            <a:off x="626366" y="457200"/>
            <a:ext cx="2402584" cy="17706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a:solidFill>
                  <a:schemeClr val="dk1"/>
                </a:solidFill>
                <a:latin typeface="Calibri"/>
                <a:ea typeface="Calibri"/>
                <a:cs typeface="Calibri"/>
                <a:sym typeface="Calibri"/>
              </a:rPr>
              <a:t>Becoming IT Resilient</a:t>
            </a:r>
            <a:endParaRPr/>
          </a:p>
        </p:txBody>
      </p:sp>
      <p:sp>
        <p:nvSpPr>
          <p:cNvPr id="708" name="Google Shape;708;p90"/>
          <p:cNvSpPr txBox="1"/>
          <p:nvPr>
            <p:ph idx="1" type="body"/>
          </p:nvPr>
        </p:nvSpPr>
        <p:spPr>
          <a:xfrm>
            <a:off x="3276601" y="552906"/>
            <a:ext cx="5236450" cy="1674905"/>
          </a:xfrm>
          <a:prstGeom prst="rect">
            <a:avLst/>
          </a:prstGeom>
          <a:noFill/>
          <a:ln>
            <a:noFill/>
          </a:ln>
        </p:spPr>
        <p:txBody>
          <a:bodyPr anchorCtr="0" anchor="ctr" bIns="45700" lIns="91425" spcFirstLastPara="1" rIns="91425" wrap="square" tIns="45700">
            <a:noAutofit/>
          </a:bodyPr>
          <a:lstStyle/>
          <a:p>
            <a:pPr indent="-228600" lvl="0" marL="295275" rtl="0" algn="l">
              <a:lnSpc>
                <a:spcPct val="90000"/>
              </a:lnSpc>
              <a:spcBef>
                <a:spcPts val="0"/>
              </a:spcBef>
              <a:spcAft>
                <a:spcPts val="0"/>
              </a:spcAft>
              <a:buSzPts val="2400"/>
              <a:buFont typeface="Arial"/>
              <a:buChar char="•"/>
            </a:pPr>
            <a:r>
              <a:rPr b="1" lang="en-US" sz="2400">
                <a:latin typeface="Calibri"/>
                <a:ea typeface="Calibri"/>
                <a:cs typeface="Calibri"/>
                <a:sym typeface="Calibri"/>
              </a:rPr>
              <a:t>IT resilience </a:t>
            </a:r>
            <a:r>
              <a:rPr lang="en-US" sz="2400">
                <a:latin typeface="Calibri"/>
                <a:ea typeface="Calibri"/>
                <a:cs typeface="Calibri"/>
                <a:sym typeface="Calibri"/>
              </a:rPr>
              <a:t>is the ability to protect data and apps from any planned or unplanned disruption to eliminate the risk of downtime to maintain a seamless customer experience.</a:t>
            </a:r>
            <a:endParaRPr/>
          </a:p>
        </p:txBody>
      </p:sp>
      <p:pic>
        <p:nvPicPr>
          <p:cNvPr id="709" name="Google Shape;709;p90"/>
          <p:cNvPicPr preferRelativeResize="0"/>
          <p:nvPr/>
        </p:nvPicPr>
        <p:blipFill rotWithShape="1">
          <a:blip r:embed="rId3">
            <a:alphaModFix/>
          </a:blip>
          <a:srcRect b="0" l="0" r="0" t="0"/>
          <a:stretch/>
        </p:blipFill>
        <p:spPr>
          <a:xfrm>
            <a:off x="950968" y="2405149"/>
            <a:ext cx="7237488" cy="3899395"/>
          </a:xfrm>
          <a:prstGeom prst="rect">
            <a:avLst/>
          </a:prstGeom>
          <a:noFill/>
          <a:ln>
            <a:noFill/>
          </a:ln>
        </p:spPr>
      </p:pic>
      <p:sp>
        <p:nvSpPr>
          <p:cNvPr id="710" name="Google Shape;710;p9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711" name="Google Shape;711;p9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91"/>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Backup and Recovery</a:t>
            </a:r>
            <a:endParaRPr/>
          </a:p>
        </p:txBody>
      </p:sp>
      <p:sp>
        <p:nvSpPr>
          <p:cNvPr id="717" name="Google Shape;717;p91"/>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An effective IT resilience strategy should consist of four elements:</a:t>
            </a:r>
            <a:endParaRPr/>
          </a:p>
          <a:p>
            <a:pPr indent="-514350" lvl="1" marL="904875" rtl="0" algn="l">
              <a:lnSpc>
                <a:spcPct val="90000"/>
              </a:lnSpc>
              <a:spcBef>
                <a:spcPts val="500"/>
              </a:spcBef>
              <a:spcAft>
                <a:spcPts val="0"/>
              </a:spcAft>
              <a:buClr>
                <a:schemeClr val="dk1"/>
              </a:buClr>
              <a:buSzPts val="2400"/>
              <a:buFont typeface="Calibri"/>
              <a:buAutoNum type="arabicPeriod"/>
            </a:pPr>
            <a:r>
              <a:rPr lang="en-US" sz="2400"/>
              <a:t>Availability—keep customers continuously connected to their data and apps.</a:t>
            </a:r>
            <a:endParaRPr/>
          </a:p>
          <a:p>
            <a:pPr indent="-514350" lvl="1" marL="904875" rtl="0" algn="l">
              <a:lnSpc>
                <a:spcPct val="90000"/>
              </a:lnSpc>
              <a:spcBef>
                <a:spcPts val="500"/>
              </a:spcBef>
              <a:spcAft>
                <a:spcPts val="0"/>
              </a:spcAft>
              <a:buClr>
                <a:schemeClr val="dk1"/>
              </a:buClr>
              <a:buSzPts val="2400"/>
              <a:buFont typeface="Calibri"/>
              <a:buAutoNum type="arabicPeriod"/>
            </a:pPr>
            <a:r>
              <a:rPr lang="en-US" sz="2400"/>
              <a:t>Mobility—be able to move apps and workloads while keeping them fully protected.</a:t>
            </a:r>
            <a:endParaRPr/>
          </a:p>
          <a:p>
            <a:pPr indent="-514350" lvl="1" marL="904875" rtl="0" algn="l">
              <a:lnSpc>
                <a:spcPct val="90000"/>
              </a:lnSpc>
              <a:spcBef>
                <a:spcPts val="500"/>
              </a:spcBef>
              <a:spcAft>
                <a:spcPts val="0"/>
              </a:spcAft>
              <a:buClr>
                <a:schemeClr val="dk1"/>
              </a:buClr>
              <a:buSzPts val="2400"/>
              <a:buFont typeface="Calibri"/>
              <a:buAutoNum type="arabicPeriod"/>
            </a:pPr>
            <a:r>
              <a:rPr lang="en-US" sz="2400"/>
              <a:t>Agility—maintain the freedom to choose your own cloud and be able to move to, from and between clouds.</a:t>
            </a:r>
            <a:endParaRPr/>
          </a:p>
          <a:p>
            <a:pPr indent="-514350" lvl="1" marL="904875" rtl="0" algn="l">
              <a:lnSpc>
                <a:spcPct val="90000"/>
              </a:lnSpc>
              <a:spcBef>
                <a:spcPts val="500"/>
              </a:spcBef>
              <a:spcAft>
                <a:spcPts val="0"/>
              </a:spcAft>
              <a:buClr>
                <a:schemeClr val="dk1"/>
              </a:buClr>
              <a:buSzPts val="2400"/>
              <a:buFont typeface="Calibri"/>
              <a:buAutoNum type="arabicPeriod"/>
            </a:pPr>
            <a:r>
              <a:rPr lang="en-US" sz="2400"/>
              <a:t>Training—IT and non-IT employees must understand their roles in case of a disruption or disaster and been trained in how to respond.</a:t>
            </a:r>
            <a:endParaRPr/>
          </a:p>
        </p:txBody>
      </p:sp>
      <p:sp>
        <p:nvSpPr>
          <p:cNvPr id="718" name="Google Shape;718;p9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9" name="Google Shape;719;p9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3" name="Shape 723"/>
        <p:cNvGrpSpPr/>
        <p:nvPr/>
      </p:nvGrpSpPr>
      <p:grpSpPr>
        <a:xfrm>
          <a:off x="0" y="0"/>
          <a:ext cx="0" cy="0"/>
          <a:chOff x="0" y="0"/>
          <a:chExt cx="0" cy="0"/>
        </a:xfrm>
      </p:grpSpPr>
      <p:pic>
        <p:nvPicPr>
          <p:cNvPr id="724" name="Google Shape;724;p92"/>
          <p:cNvPicPr preferRelativeResize="0"/>
          <p:nvPr>
            <p:ph idx="1" type="body"/>
          </p:nvPr>
        </p:nvPicPr>
        <p:blipFill rotWithShape="1">
          <a:blip r:embed="rId3">
            <a:alphaModFix/>
          </a:blip>
          <a:srcRect b="0" l="0" r="0" t="0"/>
          <a:stretch/>
        </p:blipFill>
        <p:spPr>
          <a:xfrm>
            <a:off x="482600" y="1483885"/>
            <a:ext cx="8178799" cy="3890229"/>
          </a:xfrm>
          <a:prstGeom prst="rect">
            <a:avLst/>
          </a:prstGeom>
          <a:noFill/>
          <a:ln>
            <a:noFill/>
          </a:ln>
        </p:spPr>
      </p:pic>
      <p:sp>
        <p:nvSpPr>
          <p:cNvPr id="725" name="Google Shape;725;p9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726" name="Google Shape;726;p9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93"/>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Business Continuity Planning (1 of 3)</a:t>
            </a:r>
            <a:endParaRPr/>
          </a:p>
        </p:txBody>
      </p:sp>
      <p:sp>
        <p:nvSpPr>
          <p:cNvPr id="732" name="Google Shape;732;p93"/>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Business continuity refers to maintaining business functions or restoring them quickly when there has been a major disruption. </a:t>
            </a:r>
            <a:endParaRPr/>
          </a:p>
          <a:p>
            <a:pPr indent="-295275" lvl="0" marL="295275" rtl="0" algn="l">
              <a:lnSpc>
                <a:spcPct val="90000"/>
              </a:lnSpc>
              <a:spcBef>
                <a:spcPts val="1000"/>
              </a:spcBef>
              <a:spcAft>
                <a:spcPts val="0"/>
              </a:spcAft>
              <a:buClr>
                <a:schemeClr val="accent2"/>
              </a:buClr>
              <a:buSzPts val="2800"/>
              <a:buChar char="•"/>
            </a:pPr>
            <a:r>
              <a:rPr lang="en-US"/>
              <a:t>The plan covers business processes, assets, human resources, business partners, and more.</a:t>
            </a:r>
            <a:endParaRPr/>
          </a:p>
          <a:p>
            <a:pPr indent="-295275" lvl="0" marL="295275" rtl="0" algn="l">
              <a:lnSpc>
                <a:spcPct val="90000"/>
              </a:lnSpc>
              <a:spcBef>
                <a:spcPts val="1000"/>
              </a:spcBef>
              <a:spcAft>
                <a:spcPts val="0"/>
              </a:spcAft>
              <a:buClr>
                <a:schemeClr val="accent2"/>
              </a:buClr>
              <a:buSzPts val="2800"/>
              <a:buChar char="•"/>
            </a:pPr>
            <a:r>
              <a:rPr lang="en-US"/>
              <a:t>Each function in the business should have a feasible backup plan.</a:t>
            </a:r>
            <a:endParaRPr/>
          </a:p>
        </p:txBody>
      </p:sp>
      <p:sp>
        <p:nvSpPr>
          <p:cNvPr id="733" name="Google Shape;733;p9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4" name="Google Shape;734;p9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94"/>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Business Continuity Planning (2 of 3)</a:t>
            </a:r>
            <a:endParaRPr/>
          </a:p>
        </p:txBody>
      </p:sp>
      <p:sp>
        <p:nvSpPr>
          <p:cNvPr id="740" name="Google Shape;740;p94"/>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400"/>
              <a:buChar char="•"/>
            </a:pPr>
            <a:r>
              <a:rPr lang="en-US" sz="2400"/>
              <a:t>To supplement and strengthen a business continuity plan the following strategies can be put in place to help reduce the impact of a disaster or disruption:</a:t>
            </a:r>
            <a:endParaRPr/>
          </a:p>
          <a:p>
            <a:pPr indent="-342900" lvl="1" marL="733425" rtl="0" algn="l">
              <a:lnSpc>
                <a:spcPct val="90000"/>
              </a:lnSpc>
              <a:spcBef>
                <a:spcPts val="500"/>
              </a:spcBef>
              <a:spcAft>
                <a:spcPts val="0"/>
              </a:spcAft>
              <a:buClr>
                <a:schemeClr val="dk1"/>
              </a:buClr>
              <a:buSzPts val="2400"/>
              <a:buChar char="•"/>
            </a:pPr>
            <a:r>
              <a:rPr lang="en-US" sz="2400"/>
              <a:t>Direct individual employees to make regular off-site backups of their files that can be accessed remotely with a secure username and password</a:t>
            </a:r>
            <a:endParaRPr/>
          </a:p>
          <a:p>
            <a:pPr indent="-342900" lvl="1" marL="733425" rtl="0" algn="l">
              <a:lnSpc>
                <a:spcPct val="90000"/>
              </a:lnSpc>
              <a:spcBef>
                <a:spcPts val="500"/>
              </a:spcBef>
              <a:spcAft>
                <a:spcPts val="0"/>
              </a:spcAft>
              <a:buClr>
                <a:schemeClr val="dk1"/>
              </a:buClr>
              <a:buSzPts val="2400"/>
              <a:buChar char="•"/>
            </a:pPr>
            <a:r>
              <a:rPr lang="en-US" sz="2400"/>
              <a:t>Deploy a cloud-based Email Continuity Solution to provide uninterrupted access to e-mail.</a:t>
            </a:r>
            <a:endParaRPr/>
          </a:p>
          <a:p>
            <a:pPr indent="-342900" lvl="1" marL="733425" rtl="0" algn="l">
              <a:lnSpc>
                <a:spcPct val="90000"/>
              </a:lnSpc>
              <a:spcBef>
                <a:spcPts val="500"/>
              </a:spcBef>
              <a:spcAft>
                <a:spcPts val="0"/>
              </a:spcAft>
              <a:buClr>
                <a:schemeClr val="dk1"/>
              </a:buClr>
              <a:buSzPts val="2400"/>
              <a:buChar char="•"/>
            </a:pPr>
            <a:r>
              <a:rPr lang="en-US" sz="2400"/>
              <a:t>Make sure you have cross-device software compatibility so that business can continue on employee mobile devices.</a:t>
            </a:r>
            <a:endParaRPr/>
          </a:p>
          <a:p>
            <a:pPr indent="-342900" lvl="1" marL="733425" rtl="0" algn="l">
              <a:lnSpc>
                <a:spcPct val="90000"/>
              </a:lnSpc>
              <a:spcBef>
                <a:spcPts val="500"/>
              </a:spcBef>
              <a:spcAft>
                <a:spcPts val="0"/>
              </a:spcAft>
              <a:buClr>
                <a:schemeClr val="dk1"/>
              </a:buClr>
              <a:buSzPts val="2400"/>
              <a:buChar char="•"/>
            </a:pPr>
            <a:r>
              <a:rPr lang="en-US" sz="2400"/>
              <a:t>Unify communications on a secure off-site cloud server that will keep operating in the event of a power outage, natural disaster or other disruptions.</a:t>
            </a:r>
            <a:endParaRPr/>
          </a:p>
        </p:txBody>
      </p:sp>
      <p:sp>
        <p:nvSpPr>
          <p:cNvPr id="741" name="Google Shape;741;p9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42" name="Google Shape;742;p9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95"/>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Business Continuity Planning (3 of 3)</a:t>
            </a:r>
            <a:endParaRPr/>
          </a:p>
        </p:txBody>
      </p:sp>
      <p:sp>
        <p:nvSpPr>
          <p:cNvPr id="748" name="Google Shape;748;p95"/>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400"/>
              <a:buChar char="•"/>
            </a:pPr>
            <a:r>
              <a:rPr lang="en-US" sz="2400"/>
              <a:t>To supplement and strengthen a business continuity plan the following strategies can be put in place to help reduce the impact of a disaster or disruption (cont.):</a:t>
            </a:r>
            <a:endParaRPr/>
          </a:p>
          <a:p>
            <a:pPr indent="-342900" lvl="1" marL="733425" rtl="0" algn="l">
              <a:lnSpc>
                <a:spcPct val="90000"/>
              </a:lnSpc>
              <a:spcBef>
                <a:spcPts val="500"/>
              </a:spcBef>
              <a:spcAft>
                <a:spcPts val="0"/>
              </a:spcAft>
              <a:buClr>
                <a:schemeClr val="dk1"/>
              </a:buClr>
              <a:buSzPts val="2400"/>
              <a:buChar char="•"/>
            </a:pPr>
            <a:r>
              <a:rPr lang="en-US" sz="2400"/>
              <a:t>Establish a service-level agreement with your provider that offers fast support, emergency backup and routing to alternative servers when necessary.</a:t>
            </a:r>
            <a:endParaRPr/>
          </a:p>
          <a:p>
            <a:pPr indent="-342900" lvl="1" marL="733425" rtl="0" algn="l">
              <a:lnSpc>
                <a:spcPct val="90000"/>
              </a:lnSpc>
              <a:spcBef>
                <a:spcPts val="500"/>
              </a:spcBef>
              <a:spcAft>
                <a:spcPts val="0"/>
              </a:spcAft>
              <a:buClr>
                <a:schemeClr val="dk1"/>
              </a:buClr>
              <a:buSzPts val="2400"/>
              <a:buChar char="•"/>
            </a:pPr>
            <a:r>
              <a:rPr lang="en-US" sz="2400"/>
              <a:t>Put processes in place to ensure that IT teams can act quickly without approvals in case of a disaster or disruption.</a:t>
            </a:r>
            <a:endParaRPr/>
          </a:p>
          <a:p>
            <a:pPr indent="-342900" lvl="1" marL="733425" rtl="0" algn="l">
              <a:lnSpc>
                <a:spcPct val="90000"/>
              </a:lnSpc>
              <a:spcBef>
                <a:spcPts val="500"/>
              </a:spcBef>
              <a:spcAft>
                <a:spcPts val="0"/>
              </a:spcAft>
              <a:buClr>
                <a:schemeClr val="dk1"/>
              </a:buClr>
              <a:buSzPts val="2400"/>
              <a:buChar char="•"/>
            </a:pPr>
            <a:r>
              <a:rPr lang="en-US" sz="2400"/>
              <a:t>Make sure enough resources are allocated in the IT budget for adequate business continuity and disaster recovery services</a:t>
            </a:r>
            <a:endParaRPr/>
          </a:p>
        </p:txBody>
      </p:sp>
      <p:sp>
        <p:nvSpPr>
          <p:cNvPr id="749" name="Google Shape;749;p9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0" name="Google Shape;750;p9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6"/>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Disaster Recovery Services</a:t>
            </a:r>
            <a:endParaRPr/>
          </a:p>
        </p:txBody>
      </p:sp>
      <p:sp>
        <p:nvSpPr>
          <p:cNvPr id="756" name="Google Shape;756;p96"/>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Set up a secure, off-site disaster recovery space. The three types of sites are:</a:t>
            </a:r>
            <a:endParaRPr/>
          </a:p>
          <a:p>
            <a:pPr indent="-514350" lvl="1" marL="971550" rtl="0" algn="l">
              <a:lnSpc>
                <a:spcPct val="90000"/>
              </a:lnSpc>
              <a:spcBef>
                <a:spcPts val="500"/>
              </a:spcBef>
              <a:spcAft>
                <a:spcPts val="0"/>
              </a:spcAft>
              <a:buClr>
                <a:schemeClr val="dk1"/>
              </a:buClr>
              <a:buSzPts val="2800"/>
              <a:buFont typeface="Calibri"/>
              <a:buAutoNum type="arabicPeriod"/>
            </a:pPr>
            <a:r>
              <a:rPr b="1" lang="en-US"/>
              <a:t>Hot site</a:t>
            </a:r>
            <a:r>
              <a:rPr lang="en-US"/>
              <a:t>: all the necessary equipment including office space, furniture, communications capabilities and computer equipment</a:t>
            </a:r>
            <a:endParaRPr/>
          </a:p>
          <a:p>
            <a:pPr indent="-514350" lvl="1" marL="971550" rtl="0" algn="l">
              <a:lnSpc>
                <a:spcPct val="90000"/>
              </a:lnSpc>
              <a:spcBef>
                <a:spcPts val="500"/>
              </a:spcBef>
              <a:spcAft>
                <a:spcPts val="0"/>
              </a:spcAft>
              <a:buClr>
                <a:schemeClr val="dk1"/>
              </a:buClr>
              <a:buSzPts val="2800"/>
              <a:buFont typeface="Calibri"/>
              <a:buAutoNum type="arabicPeriod"/>
            </a:pPr>
            <a:r>
              <a:rPr b="1" lang="en-US"/>
              <a:t>Warm site</a:t>
            </a:r>
            <a:r>
              <a:rPr lang="en-US"/>
              <a:t>: a fully equipped physical data center, but it has no customer data</a:t>
            </a:r>
            <a:endParaRPr/>
          </a:p>
          <a:p>
            <a:pPr indent="-514350" lvl="1" marL="971550" rtl="0" algn="l">
              <a:lnSpc>
                <a:spcPct val="90000"/>
              </a:lnSpc>
              <a:spcBef>
                <a:spcPts val="500"/>
              </a:spcBef>
              <a:spcAft>
                <a:spcPts val="0"/>
              </a:spcAft>
              <a:buClr>
                <a:schemeClr val="dk1"/>
              </a:buClr>
              <a:buSzPts val="2800"/>
              <a:buFont typeface="Calibri"/>
              <a:buAutoNum type="arabicPeriod"/>
            </a:pPr>
            <a:r>
              <a:rPr b="1" lang="en-US"/>
              <a:t>Cold site</a:t>
            </a:r>
            <a:r>
              <a:rPr lang="en-US"/>
              <a:t>: provides office space but requires the customer to provide and install the equipment needed to continue operations</a:t>
            </a:r>
            <a:endParaRPr/>
          </a:p>
        </p:txBody>
      </p:sp>
      <p:sp>
        <p:nvSpPr>
          <p:cNvPr id="757" name="Google Shape;757;p9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8" name="Google Shape;758;p9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97"/>
          <p:cNvSpPr txBox="1"/>
          <p:nvPr>
            <p:ph type="title"/>
          </p:nvPr>
        </p:nvSpPr>
        <p:spPr>
          <a:xfrm>
            <a:off x="304800" y="59309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alibri"/>
              <a:buNone/>
            </a:pPr>
            <a:r>
              <a:rPr lang="en-US" sz="3600"/>
              <a:t>Defending Against Cyberattacks and</a:t>
            </a:r>
            <a:br>
              <a:rPr lang="en-US" sz="3600"/>
            </a:br>
            <a:r>
              <a:rPr lang="en-US" sz="3600"/>
              <a:t>Managing Risk: Questions</a:t>
            </a:r>
            <a:endParaRPr/>
          </a:p>
        </p:txBody>
      </p:sp>
      <p:sp>
        <p:nvSpPr>
          <p:cNvPr id="764" name="Google Shape;764;p97"/>
          <p:cNvSpPr txBox="1"/>
          <p:nvPr>
            <p:ph idx="1" type="body"/>
          </p:nvPr>
        </p:nvSpPr>
        <p:spPr>
          <a:xfrm>
            <a:off x="304800" y="1676400"/>
            <a:ext cx="8534400" cy="45720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400"/>
              <a:buFont typeface="Calibri"/>
              <a:buAutoNum type="arabicPeriod"/>
            </a:pPr>
            <a:r>
              <a:rPr lang="en-US" sz="2400"/>
              <a:t>Explain why it is becoming more important for organizations to make cyber risk management a high priority?</a:t>
            </a:r>
            <a:endParaRPr/>
          </a:p>
          <a:p>
            <a:pPr indent="-514350" lvl="0" marL="514350" rtl="0" algn="l">
              <a:lnSpc>
                <a:spcPct val="90000"/>
              </a:lnSpc>
              <a:spcBef>
                <a:spcPts val="1000"/>
              </a:spcBef>
              <a:spcAft>
                <a:spcPts val="0"/>
              </a:spcAft>
              <a:buSzPts val="2400"/>
              <a:buFont typeface="Calibri"/>
              <a:buAutoNum type="arabicPeriod"/>
            </a:pPr>
            <a:r>
              <a:rPr lang="en-US" sz="2400"/>
              <a:t>Name three IT defense tools.</a:t>
            </a:r>
            <a:endParaRPr/>
          </a:p>
          <a:p>
            <a:pPr indent="-514350" lvl="0" marL="514350" rtl="0" algn="l">
              <a:lnSpc>
                <a:spcPct val="90000"/>
              </a:lnSpc>
              <a:spcBef>
                <a:spcPts val="1000"/>
              </a:spcBef>
              <a:spcAft>
                <a:spcPts val="0"/>
              </a:spcAft>
              <a:buSzPts val="2400"/>
              <a:buFont typeface="Calibri"/>
              <a:buAutoNum type="arabicPeriod"/>
            </a:pPr>
            <a:r>
              <a:rPr lang="en-US" sz="2400"/>
              <a:t>What is the purpose of rogue application monitoring?</a:t>
            </a:r>
            <a:endParaRPr/>
          </a:p>
          <a:p>
            <a:pPr indent="-514350" lvl="0" marL="514350" rtl="0" algn="l">
              <a:lnSpc>
                <a:spcPct val="90000"/>
              </a:lnSpc>
              <a:spcBef>
                <a:spcPts val="1000"/>
              </a:spcBef>
              <a:spcAft>
                <a:spcPts val="0"/>
              </a:spcAft>
              <a:buSzPts val="2400"/>
              <a:buFont typeface="Calibri"/>
              <a:buAutoNum type="arabicPeriod"/>
            </a:pPr>
            <a:r>
              <a:rPr lang="en-US" sz="2400"/>
              <a:t>Why is a mobile kill switch or remote wipe capability an important part of managing cyber risk?</a:t>
            </a:r>
            <a:endParaRPr/>
          </a:p>
          <a:p>
            <a:pPr indent="-514350" lvl="0" marL="514350" rtl="0" algn="l">
              <a:lnSpc>
                <a:spcPct val="90000"/>
              </a:lnSpc>
              <a:spcBef>
                <a:spcPts val="1000"/>
              </a:spcBef>
              <a:spcAft>
                <a:spcPts val="0"/>
              </a:spcAft>
              <a:buSzPts val="2400"/>
              <a:buFont typeface="Calibri"/>
              <a:buAutoNum type="arabicPeriod"/>
            </a:pPr>
            <a:r>
              <a:rPr lang="en-US" sz="2400"/>
              <a:t>Why does an organization need to have a business continuity plan?</a:t>
            </a:r>
            <a:endParaRPr/>
          </a:p>
          <a:p>
            <a:pPr indent="-514350" lvl="0" marL="514350" rtl="0" algn="l">
              <a:lnSpc>
                <a:spcPct val="90000"/>
              </a:lnSpc>
              <a:spcBef>
                <a:spcPts val="1000"/>
              </a:spcBef>
              <a:spcAft>
                <a:spcPts val="0"/>
              </a:spcAft>
              <a:buSzPts val="2400"/>
              <a:buFont typeface="Calibri"/>
              <a:buAutoNum type="arabicPeriod"/>
            </a:pPr>
            <a:r>
              <a:rPr lang="en-US" sz="2400"/>
              <a:t>Name the three essential cybersecurity defenses.</a:t>
            </a:r>
            <a:endParaRPr/>
          </a:p>
          <a:p>
            <a:pPr indent="-514350" lvl="0" marL="514350" rtl="0" algn="l">
              <a:lnSpc>
                <a:spcPct val="90000"/>
              </a:lnSpc>
              <a:spcBef>
                <a:spcPts val="1000"/>
              </a:spcBef>
              <a:spcAft>
                <a:spcPts val="0"/>
              </a:spcAft>
              <a:buSzPts val="2400"/>
              <a:buFont typeface="Calibri"/>
              <a:buAutoNum type="arabicPeriod"/>
            </a:pPr>
            <a:r>
              <a:rPr lang="en-US" sz="2400"/>
              <a:t>What is the difference between hot, warm, and cold sites?</a:t>
            </a:r>
            <a:endParaRPr/>
          </a:p>
          <a:p>
            <a:pPr indent="-514350" lvl="0" marL="514350" rtl="0" algn="l">
              <a:lnSpc>
                <a:spcPct val="90000"/>
              </a:lnSpc>
              <a:spcBef>
                <a:spcPts val="1000"/>
              </a:spcBef>
              <a:spcAft>
                <a:spcPts val="0"/>
              </a:spcAft>
              <a:buSzPts val="2400"/>
              <a:buFont typeface="Calibri"/>
              <a:buAutoNum type="arabicPeriod"/>
            </a:pPr>
            <a:r>
              <a:rPr lang="en-US" sz="2400"/>
              <a:t>When and why do companies impose do-not-carry rules?</a:t>
            </a:r>
            <a:endParaRPr/>
          </a:p>
        </p:txBody>
      </p:sp>
      <p:sp>
        <p:nvSpPr>
          <p:cNvPr id="765" name="Google Shape;765;p9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6" name="Google Shape;766;p9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8"/>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sz="4000"/>
              <a:t>Learning Objectives </a:t>
            </a:r>
            <a:r>
              <a:rPr lang="en-US" sz="2800"/>
              <a:t>(5 of 5)</a:t>
            </a:r>
            <a:endParaRPr sz="4000"/>
          </a:p>
        </p:txBody>
      </p:sp>
      <p:grpSp>
        <p:nvGrpSpPr>
          <p:cNvPr id="772" name="Google Shape;772;p98"/>
          <p:cNvGrpSpPr/>
          <p:nvPr/>
        </p:nvGrpSpPr>
        <p:grpSpPr>
          <a:xfrm>
            <a:off x="2244140" y="1753379"/>
            <a:ext cx="4655719" cy="4494240"/>
            <a:chOff x="1939340" y="779"/>
            <a:chExt cx="4655719" cy="4494240"/>
          </a:xfrm>
        </p:grpSpPr>
        <p:sp>
          <p:nvSpPr>
            <p:cNvPr id="773" name="Google Shape;773;p98"/>
            <p:cNvSpPr/>
            <p:nvPr/>
          </p:nvSpPr>
          <p:spPr>
            <a:xfrm>
              <a:off x="3588990" y="779"/>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98"/>
            <p:cNvSpPr txBox="1"/>
            <p:nvPr/>
          </p:nvSpPr>
          <p:spPr>
            <a:xfrm>
              <a:off x="3787633" y="199422"/>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Data Privacy Concerns and Regulations</a:t>
              </a:r>
              <a:endParaRPr b="1" sz="1200">
                <a:solidFill>
                  <a:schemeClr val="lt1"/>
                </a:solidFill>
                <a:latin typeface="Calibri"/>
                <a:ea typeface="Calibri"/>
                <a:cs typeface="Calibri"/>
                <a:sym typeface="Calibri"/>
              </a:endParaRPr>
            </a:p>
          </p:txBody>
        </p:sp>
        <p:sp>
          <p:nvSpPr>
            <p:cNvPr id="775" name="Google Shape;775;p98"/>
            <p:cNvSpPr/>
            <p:nvPr/>
          </p:nvSpPr>
          <p:spPr>
            <a:xfrm rot="2160000">
              <a:off x="4902835" y="104334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8"/>
            <p:cNvSpPr txBox="1"/>
            <p:nvPr/>
          </p:nvSpPr>
          <p:spPr>
            <a:xfrm rot="2160000">
              <a:off x="4913200" y="1103003"/>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777" name="Google Shape;777;p98"/>
            <p:cNvSpPr/>
            <p:nvPr/>
          </p:nvSpPr>
          <p:spPr>
            <a:xfrm>
              <a:off x="5238640" y="1199320"/>
              <a:ext cx="1356419" cy="1356419"/>
            </a:xfrm>
            <a:prstGeom prst="ellipse">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8"/>
            <p:cNvSpPr txBox="1"/>
            <p:nvPr/>
          </p:nvSpPr>
          <p:spPr>
            <a:xfrm>
              <a:off x="5437283" y="139796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Extent and Cost of Cyberattacks and Cyberthreats</a:t>
              </a:r>
              <a:endParaRPr b="1" sz="1200">
                <a:solidFill>
                  <a:schemeClr val="lt1"/>
                </a:solidFill>
                <a:latin typeface="Calibri"/>
                <a:ea typeface="Calibri"/>
                <a:cs typeface="Calibri"/>
                <a:sym typeface="Calibri"/>
              </a:endParaRPr>
            </a:p>
          </p:txBody>
        </p:sp>
        <p:sp>
          <p:nvSpPr>
            <p:cNvPr id="779" name="Google Shape;779;p98"/>
            <p:cNvSpPr/>
            <p:nvPr/>
          </p:nvSpPr>
          <p:spPr>
            <a:xfrm rot="6480000">
              <a:off x="5424054" y="2608535"/>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8"/>
            <p:cNvSpPr txBox="1"/>
            <p:nvPr/>
          </p:nvSpPr>
          <p:spPr>
            <a:xfrm rot="-4320000">
              <a:off x="5495096" y="2648478"/>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781" name="Google Shape;781;p98"/>
            <p:cNvSpPr/>
            <p:nvPr/>
          </p:nvSpPr>
          <p:spPr>
            <a:xfrm>
              <a:off x="4608529"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98"/>
            <p:cNvSpPr txBox="1"/>
            <p:nvPr/>
          </p:nvSpPr>
          <p:spPr>
            <a:xfrm>
              <a:off x="4807172"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Cyberattack Targets and Consequences</a:t>
              </a:r>
              <a:endParaRPr b="1" sz="1200">
                <a:solidFill>
                  <a:schemeClr val="lt1"/>
                </a:solidFill>
                <a:latin typeface="Calibri"/>
                <a:ea typeface="Calibri"/>
                <a:cs typeface="Calibri"/>
                <a:sym typeface="Calibri"/>
              </a:endParaRPr>
            </a:p>
          </p:txBody>
        </p:sp>
        <p:sp>
          <p:nvSpPr>
            <p:cNvPr id="783" name="Google Shape;783;p98"/>
            <p:cNvSpPr/>
            <p:nvPr/>
          </p:nvSpPr>
          <p:spPr>
            <a:xfrm rot="10800000">
              <a:off x="4096535" y="3587914"/>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98"/>
            <p:cNvSpPr txBox="1"/>
            <p:nvPr/>
          </p:nvSpPr>
          <p:spPr>
            <a:xfrm>
              <a:off x="4205078" y="3679472"/>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785" name="Google Shape;785;p98"/>
            <p:cNvSpPr/>
            <p:nvPr/>
          </p:nvSpPr>
          <p:spPr>
            <a:xfrm>
              <a:off x="2569450" y="3138600"/>
              <a:ext cx="1356419" cy="1356419"/>
            </a:xfrm>
            <a:prstGeom prst="ellipse">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98"/>
            <p:cNvSpPr txBox="1"/>
            <p:nvPr/>
          </p:nvSpPr>
          <p:spPr>
            <a:xfrm>
              <a:off x="2768093" y="3337243"/>
              <a:ext cx="959133" cy="95913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Calibri"/>
                <a:buNone/>
              </a:pPr>
              <a:r>
                <a:rPr b="1" i="0" lang="en-US" sz="1200">
                  <a:solidFill>
                    <a:schemeClr val="lt1"/>
                  </a:solidFill>
                  <a:latin typeface="Calibri"/>
                  <a:ea typeface="Calibri"/>
                  <a:cs typeface="Calibri"/>
                  <a:sym typeface="Calibri"/>
                </a:rPr>
                <a:t>Defending Against Cyberattacks and Managing Risk</a:t>
              </a:r>
              <a:endParaRPr b="1" sz="1200">
                <a:solidFill>
                  <a:schemeClr val="lt1"/>
                </a:solidFill>
                <a:latin typeface="Calibri"/>
                <a:ea typeface="Calibri"/>
                <a:cs typeface="Calibri"/>
                <a:sym typeface="Calibri"/>
              </a:endParaRPr>
            </a:p>
          </p:txBody>
        </p:sp>
        <p:sp>
          <p:nvSpPr>
            <p:cNvPr id="787" name="Google Shape;787;p98"/>
            <p:cNvSpPr/>
            <p:nvPr/>
          </p:nvSpPr>
          <p:spPr>
            <a:xfrm rot="-6480000">
              <a:off x="2754864" y="262801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98"/>
            <p:cNvSpPr txBox="1"/>
            <p:nvPr/>
          </p:nvSpPr>
          <p:spPr>
            <a:xfrm rot="4320000">
              <a:off x="2825906" y="2771186"/>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789" name="Google Shape;789;p98"/>
            <p:cNvSpPr/>
            <p:nvPr/>
          </p:nvSpPr>
          <p:spPr>
            <a:xfrm>
              <a:off x="1939340" y="1199320"/>
              <a:ext cx="1356419" cy="1356419"/>
            </a:xfrm>
            <a:prstGeom prst="ellipse">
              <a:avLst/>
            </a:prstGeom>
            <a:solidFill>
              <a:srgbClr val="FFC00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98"/>
            <p:cNvSpPr txBox="1"/>
            <p:nvPr/>
          </p:nvSpPr>
          <p:spPr>
            <a:xfrm>
              <a:off x="2137983" y="1397963"/>
              <a:ext cx="959133" cy="95913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Regulatory Controls, Frameworks and Models</a:t>
              </a:r>
              <a:endParaRPr/>
            </a:p>
          </p:txBody>
        </p:sp>
        <p:sp>
          <p:nvSpPr>
            <p:cNvPr id="791" name="Google Shape;791;p98"/>
            <p:cNvSpPr/>
            <p:nvPr/>
          </p:nvSpPr>
          <p:spPr>
            <a:xfrm rot="-2160000">
              <a:off x="3253185" y="1055383"/>
              <a:ext cx="361809" cy="457791"/>
            </a:xfrm>
            <a:prstGeom prst="rightArrow">
              <a:avLst>
                <a:gd fmla="val 60000" name="adj1"/>
                <a:gd fmla="val 50000" name="adj2"/>
              </a:avLst>
            </a:prstGeom>
            <a:solidFill>
              <a:srgbClr val="A8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98"/>
            <p:cNvSpPr txBox="1"/>
            <p:nvPr/>
          </p:nvSpPr>
          <p:spPr>
            <a:xfrm rot="-2160000">
              <a:off x="3263550" y="1178841"/>
              <a:ext cx="253266" cy="2746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grpSp>
      <p:sp>
        <p:nvSpPr>
          <p:cNvPr id="793" name="Google Shape;793;p9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94" name="Google Shape;794;p9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228600" y="63616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alibri"/>
              <a:buNone/>
            </a:pPr>
            <a:r>
              <a:rPr lang="en-US" sz="3600"/>
              <a:t>U.S. Consumer Protection Data Privacy Regulations</a:t>
            </a:r>
            <a:endParaRPr/>
          </a:p>
        </p:txBody>
      </p:sp>
      <p:sp>
        <p:nvSpPr>
          <p:cNvPr id="279" name="Google Shape;279;p45"/>
          <p:cNvSpPr txBox="1"/>
          <p:nvPr>
            <p:ph idx="1" type="body"/>
          </p:nvPr>
        </p:nvSpPr>
        <p:spPr>
          <a:xfrm>
            <a:off x="295274" y="1828800"/>
            <a:ext cx="8534400" cy="452755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U.S. Federal consumer protection data privacy regulations currently in place include:</a:t>
            </a:r>
            <a:endParaRPr/>
          </a:p>
          <a:p>
            <a:pPr indent="-228600" lvl="1" marL="685800" rtl="0" algn="l">
              <a:lnSpc>
                <a:spcPct val="90000"/>
              </a:lnSpc>
              <a:spcBef>
                <a:spcPts val="500"/>
              </a:spcBef>
              <a:spcAft>
                <a:spcPts val="0"/>
              </a:spcAft>
              <a:buClr>
                <a:schemeClr val="dk1"/>
              </a:buClr>
              <a:buSzPts val="2400"/>
              <a:buChar char="•"/>
            </a:pPr>
            <a:r>
              <a:rPr lang="en-US" sz="2400"/>
              <a:t>Health Insurance Portability and Accountability Act (HIPAA)</a:t>
            </a:r>
            <a:endParaRPr/>
          </a:p>
          <a:p>
            <a:pPr indent="-228600" lvl="1" marL="685800" rtl="0" algn="l">
              <a:lnSpc>
                <a:spcPct val="90000"/>
              </a:lnSpc>
              <a:spcBef>
                <a:spcPts val="500"/>
              </a:spcBef>
              <a:spcAft>
                <a:spcPts val="0"/>
              </a:spcAft>
              <a:buClr>
                <a:schemeClr val="dk1"/>
              </a:buClr>
              <a:buSzPts val="2400"/>
              <a:buChar char="•"/>
            </a:pPr>
            <a:r>
              <a:rPr lang="en-US" sz="2400"/>
              <a:t>Gramm-Leach-Bliley Act</a:t>
            </a:r>
            <a:endParaRPr/>
          </a:p>
          <a:p>
            <a:pPr indent="-228600" lvl="1" marL="685800" rtl="0" algn="l">
              <a:lnSpc>
                <a:spcPct val="90000"/>
              </a:lnSpc>
              <a:spcBef>
                <a:spcPts val="500"/>
              </a:spcBef>
              <a:spcAft>
                <a:spcPts val="0"/>
              </a:spcAft>
              <a:buClr>
                <a:schemeClr val="dk1"/>
              </a:buClr>
              <a:buSzPts val="2400"/>
              <a:buChar char="•"/>
            </a:pPr>
            <a:r>
              <a:rPr lang="en-US" sz="2400"/>
              <a:t>Privacy Protection Act of 1980</a:t>
            </a:r>
            <a:endParaRPr/>
          </a:p>
          <a:p>
            <a:pPr indent="-228600" lvl="1" marL="685800" rtl="0" algn="l">
              <a:lnSpc>
                <a:spcPct val="90000"/>
              </a:lnSpc>
              <a:spcBef>
                <a:spcPts val="500"/>
              </a:spcBef>
              <a:spcAft>
                <a:spcPts val="0"/>
              </a:spcAft>
              <a:buClr>
                <a:schemeClr val="dk1"/>
              </a:buClr>
              <a:buSzPts val="2400"/>
              <a:buChar char="•"/>
            </a:pPr>
            <a:r>
              <a:rPr lang="en-US" sz="2400"/>
              <a:t>Driver’s Privacy Protection Act (DPPA)</a:t>
            </a:r>
            <a:endParaRPr/>
          </a:p>
          <a:p>
            <a:pPr indent="-228600" lvl="1" marL="685800" rtl="0" algn="l">
              <a:lnSpc>
                <a:spcPct val="90000"/>
              </a:lnSpc>
              <a:spcBef>
                <a:spcPts val="500"/>
              </a:spcBef>
              <a:spcAft>
                <a:spcPts val="0"/>
              </a:spcAft>
              <a:buClr>
                <a:schemeClr val="dk1"/>
              </a:buClr>
              <a:buSzPts val="2400"/>
              <a:buChar char="•"/>
            </a:pPr>
            <a:r>
              <a:rPr lang="en-US" sz="2400"/>
              <a:t>Fair Credit Reporting Act</a:t>
            </a:r>
            <a:endParaRPr/>
          </a:p>
          <a:p>
            <a:pPr indent="-295275" lvl="0" marL="295275" rtl="0" algn="l">
              <a:lnSpc>
                <a:spcPct val="90000"/>
              </a:lnSpc>
              <a:spcBef>
                <a:spcPts val="1000"/>
              </a:spcBef>
              <a:spcAft>
                <a:spcPts val="0"/>
              </a:spcAft>
              <a:buClr>
                <a:schemeClr val="accent2"/>
              </a:buClr>
              <a:buSzPts val="2400"/>
              <a:buChar char="•"/>
            </a:pPr>
            <a:r>
              <a:rPr lang="en-US" sz="2400"/>
              <a:t>All 50 U.S. states have adopted data breach notification laws. At least 35 states and Puerto Rico have data disposal laws and 25 states have enacted data privacy laws</a:t>
            </a:r>
            <a:endParaRPr/>
          </a:p>
        </p:txBody>
      </p:sp>
      <p:sp>
        <p:nvSpPr>
          <p:cNvPr id="280" name="Google Shape;280;p4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1" name="Google Shape;281;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8" name="Shape 798"/>
        <p:cNvGrpSpPr/>
        <p:nvPr/>
      </p:nvGrpSpPr>
      <p:grpSpPr>
        <a:xfrm>
          <a:off x="0" y="0"/>
          <a:ext cx="0" cy="0"/>
          <a:chOff x="0" y="0"/>
          <a:chExt cx="0" cy="0"/>
        </a:xfrm>
      </p:grpSpPr>
      <p:sp>
        <p:nvSpPr>
          <p:cNvPr id="799" name="Google Shape;799;p99"/>
          <p:cNvSpPr/>
          <p:nvPr/>
        </p:nvSpPr>
        <p:spPr>
          <a:xfrm>
            <a:off x="0" y="0"/>
            <a:ext cx="914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99"/>
          <p:cNvSpPr txBox="1"/>
          <p:nvPr>
            <p:ph type="title"/>
          </p:nvPr>
        </p:nvSpPr>
        <p:spPr>
          <a:xfrm>
            <a:off x="381000" y="336277"/>
            <a:ext cx="8458199" cy="6955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Regulatory Controls, Frameworks, and Models</a:t>
            </a:r>
            <a:endParaRPr/>
          </a:p>
        </p:txBody>
      </p:sp>
      <p:sp>
        <p:nvSpPr>
          <p:cNvPr id="801" name="Google Shape;801;p99"/>
          <p:cNvSpPr txBox="1"/>
          <p:nvPr>
            <p:ph idx="1" type="body"/>
          </p:nvPr>
        </p:nvSpPr>
        <p:spPr>
          <a:xfrm>
            <a:off x="478277" y="1368106"/>
            <a:ext cx="3587773" cy="4499294"/>
          </a:xfrm>
          <a:prstGeom prst="rect">
            <a:avLst/>
          </a:prstGeom>
          <a:noFill/>
          <a:ln>
            <a:noFill/>
          </a:ln>
        </p:spPr>
        <p:txBody>
          <a:bodyPr anchorCtr="0" anchor="t" bIns="45700" lIns="91425" spcFirstLastPara="1" rIns="91425" wrap="square" tIns="45700">
            <a:noAutofit/>
          </a:bodyPr>
          <a:lstStyle/>
          <a:p>
            <a:pPr indent="-228600" lvl="0" marL="295275" rtl="0" algn="l">
              <a:lnSpc>
                <a:spcPct val="90000"/>
              </a:lnSpc>
              <a:spcBef>
                <a:spcPts val="0"/>
              </a:spcBef>
              <a:spcAft>
                <a:spcPts val="0"/>
              </a:spcAft>
              <a:buSzPts val="2800"/>
              <a:buFont typeface="Arial"/>
              <a:buChar char="•"/>
            </a:pPr>
            <a:r>
              <a:rPr b="1" lang="en-US">
                <a:latin typeface="Calibri"/>
                <a:ea typeface="Calibri"/>
                <a:cs typeface="Calibri"/>
                <a:sym typeface="Calibri"/>
              </a:rPr>
              <a:t>General defense controls </a:t>
            </a:r>
            <a:r>
              <a:rPr lang="en-US">
                <a:latin typeface="Calibri"/>
                <a:ea typeface="Calibri"/>
                <a:cs typeface="Calibri"/>
                <a:sym typeface="Calibri"/>
              </a:rPr>
              <a:t>are established to protect the system regardless of the specific application. </a:t>
            </a:r>
            <a:endParaRPr/>
          </a:p>
          <a:p>
            <a:pPr indent="-228600" lvl="0" marL="295275" rtl="0" algn="l">
              <a:lnSpc>
                <a:spcPct val="90000"/>
              </a:lnSpc>
              <a:spcBef>
                <a:spcPts val="1000"/>
              </a:spcBef>
              <a:spcAft>
                <a:spcPts val="0"/>
              </a:spcAft>
              <a:buSzPts val="2800"/>
              <a:buFont typeface="Arial"/>
              <a:buChar char="•"/>
            </a:pPr>
            <a:r>
              <a:rPr b="1" lang="en-US">
                <a:latin typeface="Calibri"/>
                <a:ea typeface="Calibri"/>
                <a:cs typeface="Calibri"/>
                <a:sym typeface="Calibri"/>
              </a:rPr>
              <a:t>Application defense controls </a:t>
            </a:r>
            <a:r>
              <a:rPr lang="en-US">
                <a:latin typeface="Calibri"/>
                <a:ea typeface="Calibri"/>
                <a:cs typeface="Calibri"/>
                <a:sym typeface="Calibri"/>
              </a:rPr>
              <a:t>are safeguards that are intended to protect specific applications.</a:t>
            </a:r>
            <a:endParaRPr/>
          </a:p>
        </p:txBody>
      </p:sp>
      <p:pic>
        <p:nvPicPr>
          <p:cNvPr id="802" name="Google Shape;802;p99"/>
          <p:cNvPicPr preferRelativeResize="0"/>
          <p:nvPr/>
        </p:nvPicPr>
        <p:blipFill rotWithShape="1">
          <a:blip r:embed="rId3">
            <a:alphaModFix/>
          </a:blip>
          <a:srcRect b="0" l="0" r="0" t="0"/>
          <a:stretch/>
        </p:blipFill>
        <p:spPr>
          <a:xfrm>
            <a:off x="3962400" y="1369960"/>
            <a:ext cx="4876799" cy="4749946"/>
          </a:xfrm>
          <a:prstGeom prst="rect">
            <a:avLst/>
          </a:prstGeom>
          <a:noFill/>
          <a:ln>
            <a:noFill/>
          </a:ln>
        </p:spPr>
      </p:pic>
      <p:sp>
        <p:nvSpPr>
          <p:cNvPr id="803" name="Google Shape;803;p9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804" name="Google Shape;804;p9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00"/>
          <p:cNvSpPr txBox="1"/>
          <p:nvPr>
            <p:ph type="title"/>
          </p:nvPr>
        </p:nvSpPr>
        <p:spPr>
          <a:xfrm>
            <a:off x="271670" y="626165"/>
            <a:ext cx="8543926" cy="6705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Physical controls</a:t>
            </a:r>
            <a:endParaRPr/>
          </a:p>
        </p:txBody>
      </p:sp>
      <p:sp>
        <p:nvSpPr>
          <p:cNvPr id="810" name="Google Shape;810;p100"/>
          <p:cNvSpPr txBox="1"/>
          <p:nvPr>
            <p:ph idx="1" type="body"/>
          </p:nvPr>
        </p:nvSpPr>
        <p:spPr>
          <a:xfrm>
            <a:off x="304800" y="1296724"/>
            <a:ext cx="8534400" cy="4951676"/>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Physical controls protect physical computer facilities and resources. Appropriate physical security may include several physical controls such as:</a:t>
            </a:r>
            <a:endParaRPr/>
          </a:p>
          <a:p>
            <a:pPr indent="-228600" lvl="1" marL="685800" rtl="0" algn="l">
              <a:lnSpc>
                <a:spcPct val="90000"/>
              </a:lnSpc>
              <a:spcBef>
                <a:spcPts val="500"/>
              </a:spcBef>
              <a:spcAft>
                <a:spcPts val="0"/>
              </a:spcAft>
              <a:buClr>
                <a:schemeClr val="dk1"/>
              </a:buClr>
              <a:buSzPts val="2400"/>
              <a:buChar char="•"/>
            </a:pPr>
            <a:r>
              <a:rPr lang="en-US" sz="2400"/>
              <a:t>Appropriate design of the data center (noncombustible and waterproof).</a:t>
            </a:r>
            <a:endParaRPr/>
          </a:p>
          <a:p>
            <a:pPr indent="-228600" lvl="1" marL="685800" rtl="0" algn="l">
              <a:lnSpc>
                <a:spcPct val="90000"/>
              </a:lnSpc>
              <a:spcBef>
                <a:spcPts val="500"/>
              </a:spcBef>
              <a:spcAft>
                <a:spcPts val="0"/>
              </a:spcAft>
              <a:buClr>
                <a:schemeClr val="dk1"/>
              </a:buClr>
              <a:buSzPts val="2400"/>
              <a:buChar char="•"/>
            </a:pPr>
            <a:r>
              <a:rPr lang="en-US" sz="2400"/>
              <a:t>Shields against electromagnetic fields.</a:t>
            </a:r>
            <a:endParaRPr/>
          </a:p>
          <a:p>
            <a:pPr indent="-228600" lvl="1" marL="685800" rtl="0" algn="l">
              <a:lnSpc>
                <a:spcPct val="90000"/>
              </a:lnSpc>
              <a:spcBef>
                <a:spcPts val="500"/>
              </a:spcBef>
              <a:spcAft>
                <a:spcPts val="0"/>
              </a:spcAft>
              <a:buClr>
                <a:schemeClr val="dk1"/>
              </a:buClr>
              <a:buSzPts val="2400"/>
              <a:buChar char="•"/>
            </a:pPr>
            <a:r>
              <a:rPr lang="en-US" sz="2400"/>
              <a:t>Emergency power shutoff and backup batteries.</a:t>
            </a:r>
            <a:endParaRPr/>
          </a:p>
          <a:p>
            <a:pPr indent="-228600" lvl="1" marL="685800" rtl="0" algn="l">
              <a:lnSpc>
                <a:spcPct val="90000"/>
              </a:lnSpc>
              <a:spcBef>
                <a:spcPts val="500"/>
              </a:spcBef>
              <a:spcAft>
                <a:spcPts val="0"/>
              </a:spcAft>
              <a:buClr>
                <a:schemeClr val="dk1"/>
              </a:buClr>
              <a:buSzPts val="2400"/>
              <a:buChar char="•"/>
            </a:pPr>
            <a:r>
              <a:rPr lang="en-US" sz="2400"/>
              <a:t>Properly designed and maintained air-conditioning systems.</a:t>
            </a:r>
            <a:endParaRPr/>
          </a:p>
          <a:p>
            <a:pPr indent="-228600" lvl="1" marL="685800" rtl="0" algn="l">
              <a:lnSpc>
                <a:spcPct val="90000"/>
              </a:lnSpc>
              <a:spcBef>
                <a:spcPts val="500"/>
              </a:spcBef>
              <a:spcAft>
                <a:spcPts val="0"/>
              </a:spcAft>
              <a:buClr>
                <a:schemeClr val="dk1"/>
              </a:buClr>
              <a:buSzPts val="2400"/>
              <a:buChar char="•"/>
            </a:pPr>
            <a:r>
              <a:rPr lang="en-US" sz="2400"/>
              <a:t>Motion detector alarms that detect physical intrusion.</a:t>
            </a:r>
            <a:endParaRPr/>
          </a:p>
          <a:p>
            <a:pPr indent="-228600" lvl="1" marL="685800" rtl="0" algn="l">
              <a:lnSpc>
                <a:spcPct val="90000"/>
              </a:lnSpc>
              <a:spcBef>
                <a:spcPts val="500"/>
              </a:spcBef>
              <a:spcAft>
                <a:spcPts val="0"/>
              </a:spcAft>
              <a:buClr>
                <a:schemeClr val="dk1"/>
              </a:buClr>
              <a:buSzPts val="2400"/>
              <a:buChar char="•"/>
            </a:pPr>
            <a:r>
              <a:rPr lang="en-US" sz="2400"/>
              <a:t>Badges for authorized persons.</a:t>
            </a:r>
            <a:endParaRPr/>
          </a:p>
        </p:txBody>
      </p:sp>
      <p:sp>
        <p:nvSpPr>
          <p:cNvPr id="811" name="Google Shape;811;p100"/>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2" name="Google Shape;812;p10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01"/>
          <p:cNvSpPr txBox="1"/>
          <p:nvPr>
            <p:ph type="title"/>
          </p:nvPr>
        </p:nvSpPr>
        <p:spPr>
          <a:xfrm>
            <a:off x="271670" y="626165"/>
            <a:ext cx="8543926" cy="6705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Access controls </a:t>
            </a:r>
            <a:endParaRPr/>
          </a:p>
        </p:txBody>
      </p:sp>
      <p:sp>
        <p:nvSpPr>
          <p:cNvPr id="818" name="Google Shape;818;p101"/>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400"/>
              <a:buChar char="•"/>
            </a:pPr>
            <a:r>
              <a:rPr lang="en-US" sz="2400"/>
              <a:t>Access controls dictates who is authorized to use an organization’s computing resources. Restricted access is achieved through a two-step process of </a:t>
            </a:r>
            <a:endParaRPr/>
          </a:p>
          <a:p>
            <a:pPr indent="-514350" lvl="1" marL="904875" rtl="0" algn="l">
              <a:lnSpc>
                <a:spcPct val="90000"/>
              </a:lnSpc>
              <a:spcBef>
                <a:spcPts val="500"/>
              </a:spcBef>
              <a:spcAft>
                <a:spcPts val="0"/>
              </a:spcAft>
              <a:buClr>
                <a:schemeClr val="dk1"/>
              </a:buClr>
              <a:buSzPts val="2200"/>
              <a:buFont typeface="Calibri"/>
              <a:buAutoNum type="arabicPeriod"/>
            </a:pPr>
            <a:r>
              <a:rPr lang="en-US" sz="2200"/>
              <a:t>user authentication to identify different users on the network and </a:t>
            </a:r>
            <a:endParaRPr/>
          </a:p>
          <a:p>
            <a:pPr indent="-514350" lvl="1" marL="904875" rtl="0" algn="l">
              <a:lnSpc>
                <a:spcPct val="90000"/>
              </a:lnSpc>
              <a:spcBef>
                <a:spcPts val="500"/>
              </a:spcBef>
              <a:spcAft>
                <a:spcPts val="0"/>
              </a:spcAft>
              <a:buClr>
                <a:schemeClr val="dk1"/>
              </a:buClr>
              <a:buSzPts val="2200"/>
              <a:buFont typeface="Calibri"/>
              <a:buAutoNum type="arabicPeriod"/>
            </a:pPr>
            <a:r>
              <a:rPr lang="en-US" sz="2200"/>
              <a:t>user authorization that grants or denies specific access permissions.</a:t>
            </a:r>
            <a:endParaRPr/>
          </a:p>
          <a:p>
            <a:pPr indent="-514350" lvl="0" marL="514350" rtl="0" algn="l">
              <a:lnSpc>
                <a:spcPct val="90000"/>
              </a:lnSpc>
              <a:spcBef>
                <a:spcPts val="1000"/>
              </a:spcBef>
              <a:spcAft>
                <a:spcPts val="0"/>
              </a:spcAft>
              <a:buSzPts val="2400"/>
              <a:buChar char="•"/>
            </a:pPr>
            <a:r>
              <a:rPr lang="en-US" sz="2400"/>
              <a:t>Data security controls are needed to protect sensitive data throughout the five stages of its lifecycle from creation to disposal.</a:t>
            </a:r>
            <a:endParaRPr/>
          </a:p>
          <a:p>
            <a:pPr indent="-514350" lvl="0" marL="514350" rtl="0" algn="l">
              <a:lnSpc>
                <a:spcPct val="90000"/>
              </a:lnSpc>
              <a:spcBef>
                <a:spcPts val="1000"/>
              </a:spcBef>
              <a:spcAft>
                <a:spcPts val="0"/>
              </a:spcAft>
              <a:buSzPts val="2400"/>
              <a:buChar char="•"/>
            </a:pPr>
            <a:r>
              <a:rPr lang="en-US" sz="2400"/>
              <a:t>Communications controls restrict access to devices on the network to endpoint devices that comply with the organization’s security policy and secure the flow of data across networks.</a:t>
            </a:r>
            <a:endParaRPr/>
          </a:p>
        </p:txBody>
      </p:sp>
      <p:sp>
        <p:nvSpPr>
          <p:cNvPr id="819" name="Google Shape;819;p101"/>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20" name="Google Shape;820;p10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02"/>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Administrative controls</a:t>
            </a:r>
            <a:endParaRPr/>
          </a:p>
        </p:txBody>
      </p:sp>
      <p:sp>
        <p:nvSpPr>
          <p:cNvPr id="826" name="Google Shape;826;p102"/>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Administrative controls deal with issuing guidelines and monitoring compliance with an organization’s security guidelines. </a:t>
            </a:r>
            <a:endParaRPr/>
          </a:p>
          <a:p>
            <a:pPr indent="-295275" lvl="0" marL="295275" rtl="0" algn="l">
              <a:lnSpc>
                <a:spcPct val="90000"/>
              </a:lnSpc>
              <a:spcBef>
                <a:spcPts val="1000"/>
              </a:spcBef>
              <a:spcAft>
                <a:spcPts val="0"/>
              </a:spcAft>
              <a:buClr>
                <a:schemeClr val="accent2"/>
              </a:buClr>
              <a:buSzPts val="2800"/>
              <a:buChar char="•"/>
            </a:pPr>
            <a:r>
              <a:rPr lang="en-US"/>
              <a:t>Examples of administrative controls are:</a:t>
            </a:r>
            <a:endParaRPr/>
          </a:p>
          <a:p>
            <a:pPr indent="-228600" lvl="1" marL="685800" rtl="0" algn="l">
              <a:lnSpc>
                <a:spcPct val="90000"/>
              </a:lnSpc>
              <a:spcBef>
                <a:spcPts val="500"/>
              </a:spcBef>
              <a:spcAft>
                <a:spcPts val="0"/>
              </a:spcAft>
              <a:buClr>
                <a:schemeClr val="dk1"/>
              </a:buClr>
              <a:buSzPts val="2400"/>
              <a:buChar char="•"/>
            </a:pPr>
            <a:r>
              <a:rPr lang="en-US" sz="2400"/>
              <a:t>Appropriately select, train, and supervise employees, especially in accounting and information systems</a:t>
            </a:r>
            <a:endParaRPr/>
          </a:p>
          <a:p>
            <a:pPr indent="-228600" lvl="1" marL="685800" rtl="0" algn="l">
              <a:lnSpc>
                <a:spcPct val="90000"/>
              </a:lnSpc>
              <a:spcBef>
                <a:spcPts val="500"/>
              </a:spcBef>
              <a:spcAft>
                <a:spcPts val="0"/>
              </a:spcAft>
              <a:buClr>
                <a:schemeClr val="dk1"/>
              </a:buClr>
              <a:buSzPts val="2400"/>
              <a:buChar char="•"/>
            </a:pPr>
            <a:r>
              <a:rPr lang="en-US" sz="2400"/>
              <a:t>Foster company loyalty</a:t>
            </a:r>
            <a:endParaRPr/>
          </a:p>
          <a:p>
            <a:pPr indent="-228600" lvl="1" marL="685800" rtl="0" algn="l">
              <a:lnSpc>
                <a:spcPct val="90000"/>
              </a:lnSpc>
              <a:spcBef>
                <a:spcPts val="500"/>
              </a:spcBef>
              <a:spcAft>
                <a:spcPts val="0"/>
              </a:spcAft>
              <a:buClr>
                <a:schemeClr val="dk1"/>
              </a:buClr>
              <a:buSzPts val="2400"/>
              <a:buChar char="•"/>
            </a:pPr>
            <a:r>
              <a:rPr lang="en-US" sz="2400"/>
              <a:t>Require periodic modification of access controls, such as passwords</a:t>
            </a:r>
            <a:endParaRPr/>
          </a:p>
          <a:p>
            <a:pPr indent="-228600" lvl="1" marL="685800" rtl="0" algn="l">
              <a:lnSpc>
                <a:spcPct val="90000"/>
              </a:lnSpc>
              <a:spcBef>
                <a:spcPts val="500"/>
              </a:spcBef>
              <a:spcAft>
                <a:spcPts val="0"/>
              </a:spcAft>
              <a:buClr>
                <a:schemeClr val="dk1"/>
              </a:buClr>
              <a:buSzPts val="2400"/>
              <a:buChar char="•"/>
            </a:pPr>
            <a:r>
              <a:rPr lang="en-US" sz="2400"/>
              <a:t>Perform periodic random audits of the system</a:t>
            </a:r>
            <a:endParaRPr/>
          </a:p>
        </p:txBody>
      </p:sp>
      <p:sp>
        <p:nvSpPr>
          <p:cNvPr id="827" name="Google Shape;827;p10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28" name="Google Shape;828;p10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3"/>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Application Defense Controls</a:t>
            </a:r>
            <a:endParaRPr/>
          </a:p>
        </p:txBody>
      </p:sp>
      <p:sp>
        <p:nvSpPr>
          <p:cNvPr id="834" name="Google Shape;834;p103"/>
          <p:cNvSpPr txBox="1"/>
          <p:nvPr>
            <p:ph idx="1" type="body"/>
          </p:nvPr>
        </p:nvSpPr>
        <p:spPr>
          <a:xfrm>
            <a:off x="304800" y="1524000"/>
            <a:ext cx="8534400" cy="47244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An application defense control is a security practice that blocks or restricts unauthorized apps from executing in ways that put data at risk.</a:t>
            </a:r>
            <a:endParaRPr/>
          </a:p>
          <a:p>
            <a:pPr indent="-295275" lvl="0" marL="295275" rtl="0" algn="l">
              <a:lnSpc>
                <a:spcPct val="90000"/>
              </a:lnSpc>
              <a:spcBef>
                <a:spcPts val="1000"/>
              </a:spcBef>
              <a:spcAft>
                <a:spcPts val="0"/>
              </a:spcAft>
              <a:buClr>
                <a:schemeClr val="accent2"/>
              </a:buClr>
              <a:buSzPts val="2800"/>
              <a:buChar char="•"/>
            </a:pPr>
            <a:r>
              <a:rPr lang="en-US"/>
              <a:t>Application controls include:</a:t>
            </a:r>
            <a:endParaRPr/>
          </a:p>
          <a:p>
            <a:pPr indent="-228600" lvl="1" marL="685800" rtl="0" algn="l">
              <a:lnSpc>
                <a:spcPct val="90000"/>
              </a:lnSpc>
              <a:spcBef>
                <a:spcPts val="500"/>
              </a:spcBef>
              <a:spcAft>
                <a:spcPts val="0"/>
              </a:spcAft>
              <a:buClr>
                <a:schemeClr val="dk1"/>
              </a:buClr>
              <a:buSzPts val="2400"/>
              <a:buChar char="•"/>
            </a:pPr>
            <a:r>
              <a:rPr lang="en-US" sz="2400"/>
              <a:t>Completeness checks to ensure records processing from start to finish</a:t>
            </a:r>
            <a:endParaRPr/>
          </a:p>
          <a:p>
            <a:pPr indent="-228600" lvl="1" marL="685800" rtl="0" algn="l">
              <a:lnSpc>
                <a:spcPct val="90000"/>
              </a:lnSpc>
              <a:spcBef>
                <a:spcPts val="500"/>
              </a:spcBef>
              <a:spcAft>
                <a:spcPts val="0"/>
              </a:spcAft>
              <a:buClr>
                <a:schemeClr val="dk1"/>
              </a:buClr>
              <a:buSzPts val="2400"/>
              <a:buChar char="•"/>
            </a:pPr>
            <a:r>
              <a:rPr lang="en-US" sz="2400"/>
              <a:t>Validity checks to ensure only valid data is input or processed</a:t>
            </a:r>
            <a:endParaRPr/>
          </a:p>
          <a:p>
            <a:pPr indent="-228600" lvl="1" marL="685800" rtl="0" algn="l">
              <a:lnSpc>
                <a:spcPct val="90000"/>
              </a:lnSpc>
              <a:spcBef>
                <a:spcPts val="500"/>
              </a:spcBef>
              <a:spcAft>
                <a:spcPts val="0"/>
              </a:spcAft>
              <a:buClr>
                <a:schemeClr val="dk1"/>
              </a:buClr>
              <a:buSzPts val="2400"/>
              <a:buChar char="•"/>
            </a:pPr>
            <a:r>
              <a:rPr lang="en-US" sz="2400"/>
              <a:t>Authentication to identify users</a:t>
            </a:r>
            <a:endParaRPr/>
          </a:p>
          <a:p>
            <a:pPr indent="-228600" lvl="1" marL="685800" rtl="0" algn="l">
              <a:lnSpc>
                <a:spcPct val="90000"/>
              </a:lnSpc>
              <a:spcBef>
                <a:spcPts val="500"/>
              </a:spcBef>
              <a:spcAft>
                <a:spcPts val="0"/>
              </a:spcAft>
              <a:buClr>
                <a:schemeClr val="dk1"/>
              </a:buClr>
              <a:buSzPts val="2400"/>
              <a:buChar char="•"/>
            </a:pPr>
            <a:r>
              <a:rPr lang="en-US" sz="2400"/>
              <a:t>Authorization to ensure appropriate permissions</a:t>
            </a:r>
            <a:endParaRPr/>
          </a:p>
          <a:p>
            <a:pPr indent="-228600" lvl="1" marL="685800" rtl="0" algn="l">
              <a:lnSpc>
                <a:spcPct val="90000"/>
              </a:lnSpc>
              <a:spcBef>
                <a:spcPts val="500"/>
              </a:spcBef>
              <a:spcAft>
                <a:spcPts val="0"/>
              </a:spcAft>
              <a:buClr>
                <a:schemeClr val="dk1"/>
              </a:buClr>
              <a:buSzPts val="2400"/>
              <a:buChar char="•"/>
            </a:pPr>
            <a:r>
              <a:rPr lang="en-US" sz="2400"/>
              <a:t>Input controls to ensure data integrity of all data entered</a:t>
            </a:r>
            <a:endParaRPr/>
          </a:p>
        </p:txBody>
      </p:sp>
      <p:sp>
        <p:nvSpPr>
          <p:cNvPr id="835" name="Google Shape;835;p10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6" name="Google Shape;836;p10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4"/>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Auditing Information Systems</a:t>
            </a:r>
            <a:endParaRPr/>
          </a:p>
        </p:txBody>
      </p:sp>
      <p:sp>
        <p:nvSpPr>
          <p:cNvPr id="842" name="Google Shape;842;p104"/>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Auditing is an additional layer of controls or safeguards.</a:t>
            </a:r>
            <a:endParaRPr/>
          </a:p>
          <a:p>
            <a:pPr indent="-295275" lvl="0" marL="295275" rtl="0" algn="l">
              <a:lnSpc>
                <a:spcPct val="90000"/>
              </a:lnSpc>
              <a:spcBef>
                <a:spcPts val="1000"/>
              </a:spcBef>
              <a:spcAft>
                <a:spcPts val="0"/>
              </a:spcAft>
              <a:buClr>
                <a:schemeClr val="accent2"/>
              </a:buClr>
              <a:buSzPts val="2800"/>
              <a:buChar char="•"/>
            </a:pPr>
            <a:r>
              <a:rPr lang="en-US"/>
              <a:t>Auditing a website is a good preventive measure to manage the legal risk.</a:t>
            </a:r>
            <a:endParaRPr/>
          </a:p>
          <a:p>
            <a:pPr indent="-295275" lvl="0" marL="295275" rtl="0" algn="l">
              <a:lnSpc>
                <a:spcPct val="90000"/>
              </a:lnSpc>
              <a:spcBef>
                <a:spcPts val="1000"/>
              </a:spcBef>
              <a:spcAft>
                <a:spcPts val="0"/>
              </a:spcAft>
              <a:buClr>
                <a:schemeClr val="accent2"/>
              </a:buClr>
              <a:buSzPts val="2800"/>
              <a:buChar char="•"/>
            </a:pPr>
            <a:r>
              <a:rPr lang="en-US"/>
              <a:t>Auditing e-commerce is also more complex since, in addition to the website, one needs to audit order taking, order fulfillment, and all support systems.</a:t>
            </a:r>
            <a:endParaRPr/>
          </a:p>
        </p:txBody>
      </p:sp>
      <p:sp>
        <p:nvSpPr>
          <p:cNvPr id="843" name="Google Shape;843;p10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44" name="Google Shape;844;p10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05"/>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Government Regulations</a:t>
            </a:r>
            <a:endParaRPr/>
          </a:p>
        </p:txBody>
      </p:sp>
      <p:sp>
        <p:nvSpPr>
          <p:cNvPr id="850" name="Google Shape;850;p105"/>
          <p:cNvSpPr txBox="1"/>
          <p:nvPr>
            <p:ph idx="1" type="body"/>
          </p:nvPr>
        </p:nvSpPr>
        <p:spPr>
          <a:xfrm>
            <a:off x="304800" y="1524000"/>
            <a:ext cx="8534400" cy="47244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As cyber threats continue to evolve and gain momentum in other industries, more and more legislative bills are being proposed</a:t>
            </a:r>
            <a:endParaRPr/>
          </a:p>
          <a:p>
            <a:pPr indent="-295275" lvl="0" marL="295275" rtl="0" algn="l">
              <a:lnSpc>
                <a:spcPct val="90000"/>
              </a:lnSpc>
              <a:spcBef>
                <a:spcPts val="1000"/>
              </a:spcBef>
              <a:spcAft>
                <a:spcPts val="0"/>
              </a:spcAft>
              <a:buClr>
                <a:schemeClr val="accent2"/>
              </a:buClr>
              <a:buSzPts val="2800"/>
              <a:buChar char="•"/>
            </a:pPr>
            <a:r>
              <a:rPr lang="en-US"/>
              <a:t>The Federal Information Security Management Act (FISMA) that requires federal agencies to develop, document, and implement an information security and protection program</a:t>
            </a:r>
            <a:endParaRPr/>
          </a:p>
          <a:p>
            <a:pPr indent="-295275" lvl="0" marL="295275" rtl="0" algn="l">
              <a:lnSpc>
                <a:spcPct val="90000"/>
              </a:lnSpc>
              <a:spcBef>
                <a:spcPts val="1000"/>
              </a:spcBef>
              <a:spcAft>
                <a:spcPts val="0"/>
              </a:spcAft>
              <a:buClr>
                <a:schemeClr val="accent2"/>
              </a:buClr>
              <a:buSzPts val="2800"/>
              <a:buChar char="•"/>
            </a:pPr>
            <a:r>
              <a:rPr lang="en-US"/>
              <a:t>In 2019, at least 43 U.S. states introduced bills that dealt significantly with cyber security. Of these, 31 states enacted cyber security legislation</a:t>
            </a:r>
            <a:endParaRPr/>
          </a:p>
        </p:txBody>
      </p:sp>
      <p:sp>
        <p:nvSpPr>
          <p:cNvPr id="851" name="Google Shape;851;p10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2" name="Google Shape;852;p10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6"/>
          <p:cNvSpPr txBox="1"/>
          <p:nvPr>
            <p:ph type="title"/>
          </p:nvPr>
        </p:nvSpPr>
        <p:spPr>
          <a:xfrm>
            <a:off x="295274" y="609600"/>
            <a:ext cx="8543926" cy="11430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Risk Management and IT Governance Frameworks</a:t>
            </a:r>
            <a:endParaRPr/>
          </a:p>
        </p:txBody>
      </p:sp>
      <p:sp>
        <p:nvSpPr>
          <p:cNvPr id="858" name="Google Shape;858;p106"/>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Two widely accepted frameworks that guide risk management and IT governance are: </a:t>
            </a:r>
            <a:endParaRPr/>
          </a:p>
          <a:p>
            <a:pPr indent="-228600" lvl="1" marL="685800" rtl="0" algn="l">
              <a:lnSpc>
                <a:spcPct val="90000"/>
              </a:lnSpc>
              <a:spcBef>
                <a:spcPts val="500"/>
              </a:spcBef>
              <a:spcAft>
                <a:spcPts val="0"/>
              </a:spcAft>
              <a:buClr>
                <a:schemeClr val="dk1"/>
              </a:buClr>
              <a:buSzPts val="2400"/>
              <a:buChar char="•"/>
            </a:pPr>
            <a:r>
              <a:rPr lang="en-US" sz="2400"/>
              <a:t>Enterprise Risk Management Framework ERM is a risk-based approach to managing an enterprise developed by the Committee of Sponsoring Organizations of the Treadway Commission (COSO).</a:t>
            </a:r>
            <a:endParaRPr/>
          </a:p>
          <a:p>
            <a:pPr indent="-228600" lvl="1" marL="685800" rtl="0" algn="l">
              <a:lnSpc>
                <a:spcPct val="90000"/>
              </a:lnSpc>
              <a:spcBef>
                <a:spcPts val="500"/>
              </a:spcBef>
              <a:spcAft>
                <a:spcPts val="0"/>
              </a:spcAft>
              <a:buClr>
                <a:schemeClr val="dk1"/>
              </a:buClr>
              <a:buSzPts val="2400"/>
              <a:buChar char="•"/>
            </a:pPr>
            <a:r>
              <a:rPr lang="en-US" sz="2400"/>
              <a:t>The COBIT 2019 Framework. COBIT 2019 is a globally recognized governance framework that integrates security, risk management, and IT governance developed by ISACA—the International Systems Audit and Control Association (www.isaca.org)</a:t>
            </a:r>
            <a:endParaRPr/>
          </a:p>
        </p:txBody>
      </p:sp>
      <p:sp>
        <p:nvSpPr>
          <p:cNvPr id="859" name="Google Shape;859;p10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0" name="Google Shape;860;p10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4" name="Shape 864"/>
        <p:cNvGrpSpPr/>
        <p:nvPr/>
      </p:nvGrpSpPr>
      <p:grpSpPr>
        <a:xfrm>
          <a:off x="0" y="0"/>
          <a:ext cx="0" cy="0"/>
          <a:chOff x="0" y="0"/>
          <a:chExt cx="0" cy="0"/>
        </a:xfrm>
      </p:grpSpPr>
      <p:sp>
        <p:nvSpPr>
          <p:cNvPr id="865" name="Google Shape;865;p107"/>
          <p:cNvSpPr/>
          <p:nvPr/>
        </p:nvSpPr>
        <p:spPr>
          <a:xfrm>
            <a:off x="0" y="651752"/>
            <a:ext cx="9144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107"/>
          <p:cNvSpPr txBox="1"/>
          <p:nvPr>
            <p:ph type="title"/>
          </p:nvPr>
        </p:nvSpPr>
        <p:spPr>
          <a:xfrm>
            <a:off x="417399" y="643467"/>
            <a:ext cx="8408193"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Enterprise Risk Management Framework</a:t>
            </a:r>
            <a:endParaRPr/>
          </a:p>
        </p:txBody>
      </p:sp>
      <p:pic>
        <p:nvPicPr>
          <p:cNvPr id="867" name="Google Shape;867;p107"/>
          <p:cNvPicPr preferRelativeResize="0"/>
          <p:nvPr>
            <p:ph idx="1" type="body"/>
          </p:nvPr>
        </p:nvPicPr>
        <p:blipFill rotWithShape="1">
          <a:blip r:embed="rId3">
            <a:alphaModFix/>
          </a:blip>
          <a:srcRect b="0" l="0" r="0" t="0"/>
          <a:stretch/>
        </p:blipFill>
        <p:spPr>
          <a:xfrm>
            <a:off x="482600" y="1752600"/>
            <a:ext cx="8178799" cy="4191000"/>
          </a:xfrm>
          <a:prstGeom prst="rect">
            <a:avLst/>
          </a:prstGeom>
          <a:noFill/>
          <a:ln>
            <a:noFill/>
          </a:ln>
        </p:spPr>
      </p:pic>
      <p:sp>
        <p:nvSpPr>
          <p:cNvPr id="868" name="Google Shape;868;p10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869" name="Google Shape;869;p10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3" name="Shape 873"/>
        <p:cNvGrpSpPr/>
        <p:nvPr/>
      </p:nvGrpSpPr>
      <p:grpSpPr>
        <a:xfrm>
          <a:off x="0" y="0"/>
          <a:ext cx="0" cy="0"/>
          <a:chOff x="0" y="0"/>
          <a:chExt cx="0" cy="0"/>
        </a:xfrm>
      </p:grpSpPr>
      <p:sp>
        <p:nvSpPr>
          <p:cNvPr id="874" name="Google Shape;874;p108"/>
          <p:cNvSpPr/>
          <p:nvPr/>
        </p:nvSpPr>
        <p:spPr>
          <a:xfrm>
            <a:off x="0" y="651752"/>
            <a:ext cx="9144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108"/>
          <p:cNvSpPr txBox="1"/>
          <p:nvPr>
            <p:ph type="title"/>
          </p:nvPr>
        </p:nvSpPr>
        <p:spPr>
          <a:xfrm>
            <a:off x="417399" y="643467"/>
            <a:ext cx="8408193"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The COBIT 2019 Framework</a:t>
            </a:r>
            <a:endParaRPr/>
          </a:p>
        </p:txBody>
      </p:sp>
      <p:pic>
        <p:nvPicPr>
          <p:cNvPr id="876" name="Google Shape;876;p108"/>
          <p:cNvPicPr preferRelativeResize="0"/>
          <p:nvPr>
            <p:ph idx="1" type="body"/>
          </p:nvPr>
        </p:nvPicPr>
        <p:blipFill rotWithShape="1">
          <a:blip r:embed="rId3">
            <a:alphaModFix/>
          </a:blip>
          <a:srcRect b="0" l="0" r="0" t="0"/>
          <a:stretch/>
        </p:blipFill>
        <p:spPr>
          <a:xfrm>
            <a:off x="533400" y="1524001"/>
            <a:ext cx="7981950" cy="4682248"/>
          </a:xfrm>
          <a:prstGeom prst="rect">
            <a:avLst/>
          </a:prstGeom>
          <a:noFill/>
          <a:ln>
            <a:noFill/>
          </a:ln>
        </p:spPr>
      </p:pic>
      <p:sp>
        <p:nvSpPr>
          <p:cNvPr id="877" name="Google Shape;877;p10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878" name="Google Shape;878;p10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txBox="1"/>
          <p:nvPr>
            <p:ph type="title"/>
          </p:nvPr>
        </p:nvSpPr>
        <p:spPr>
          <a:xfrm>
            <a:off x="304800" y="609600"/>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European Union’s General Data Protection Rules (GDPR)</a:t>
            </a:r>
            <a:endParaRPr/>
          </a:p>
        </p:txBody>
      </p:sp>
      <p:sp>
        <p:nvSpPr>
          <p:cNvPr id="287" name="Google Shape;287;p46"/>
          <p:cNvSpPr txBox="1"/>
          <p:nvPr>
            <p:ph idx="1" type="body"/>
          </p:nvPr>
        </p:nvSpPr>
        <p:spPr>
          <a:xfrm>
            <a:off x="304800" y="1981200"/>
            <a:ext cx="8534400" cy="42672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The GDPR is an EU-wide consumer Bill of Rights enacted in May 2018.</a:t>
            </a:r>
            <a:endParaRPr/>
          </a:p>
          <a:p>
            <a:pPr indent="-295275" lvl="0" marL="295275" rtl="0" algn="l">
              <a:lnSpc>
                <a:spcPct val="90000"/>
              </a:lnSpc>
              <a:spcBef>
                <a:spcPts val="1000"/>
              </a:spcBef>
              <a:spcAft>
                <a:spcPts val="0"/>
              </a:spcAft>
              <a:buClr>
                <a:schemeClr val="accent2"/>
              </a:buClr>
              <a:buSzPts val="2800"/>
              <a:buChar char="•"/>
            </a:pPr>
            <a:r>
              <a:rPr lang="en-US"/>
              <a:t>It empowers EU consumers by forcing retailers, marketers, and others to explicitly tell consumers how they are collecting, using, and storing consumers’ personal data.</a:t>
            </a:r>
            <a:endParaRPr/>
          </a:p>
          <a:p>
            <a:pPr indent="-295275" lvl="0" marL="295275" rtl="0" algn="l">
              <a:lnSpc>
                <a:spcPct val="90000"/>
              </a:lnSpc>
              <a:spcBef>
                <a:spcPts val="1000"/>
              </a:spcBef>
              <a:spcAft>
                <a:spcPts val="0"/>
              </a:spcAft>
              <a:buClr>
                <a:schemeClr val="accent2"/>
              </a:buClr>
              <a:buSzPts val="2800"/>
              <a:buChar char="•"/>
            </a:pPr>
            <a:r>
              <a:rPr lang="en-US"/>
              <a:t>Companies that violate the GDPR face a maximum fine of $23 million (€20 million) or 4% of their annual global turnover, whichever is larger.</a:t>
            </a:r>
            <a:endParaRPr/>
          </a:p>
        </p:txBody>
      </p:sp>
      <p:sp>
        <p:nvSpPr>
          <p:cNvPr id="288" name="Google Shape;288;p4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9" name="Google Shape;289;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09"/>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Industry Security Standards</a:t>
            </a:r>
            <a:endParaRPr/>
          </a:p>
        </p:txBody>
      </p:sp>
      <p:sp>
        <p:nvSpPr>
          <p:cNvPr id="884" name="Google Shape;884;p109"/>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Industry groups impose their own standards to protect their customers and their members’ brand images and revenues. </a:t>
            </a:r>
            <a:endParaRPr/>
          </a:p>
          <a:p>
            <a:pPr indent="-295275" lvl="0" marL="295275" rtl="0" algn="l">
              <a:lnSpc>
                <a:spcPct val="90000"/>
              </a:lnSpc>
              <a:spcBef>
                <a:spcPts val="1000"/>
              </a:spcBef>
              <a:spcAft>
                <a:spcPts val="0"/>
              </a:spcAft>
              <a:buClr>
                <a:schemeClr val="accent2"/>
              </a:buClr>
              <a:buSzPts val="2800"/>
              <a:buChar char="•"/>
            </a:pPr>
            <a:r>
              <a:rPr lang="en-US"/>
              <a:t>One example is the Payment Card Industry Data Security Standard (PCI DSS) created by Visa, MasterCard, American Express, and Discover. </a:t>
            </a:r>
            <a:endParaRPr/>
          </a:p>
          <a:p>
            <a:pPr indent="-295275" lvl="0" marL="295275" rtl="0" algn="l">
              <a:lnSpc>
                <a:spcPct val="90000"/>
              </a:lnSpc>
              <a:spcBef>
                <a:spcPts val="1000"/>
              </a:spcBef>
              <a:spcAft>
                <a:spcPts val="0"/>
              </a:spcAft>
              <a:buClr>
                <a:schemeClr val="accent2"/>
              </a:buClr>
              <a:buSzPts val="2800"/>
              <a:buChar char="•"/>
            </a:pPr>
            <a:r>
              <a:rPr lang="en-US"/>
              <a:t>PCI is required for all members, merchants, or service providers that store, process, or transmit cardholder data.</a:t>
            </a:r>
            <a:endParaRPr/>
          </a:p>
        </p:txBody>
      </p:sp>
      <p:sp>
        <p:nvSpPr>
          <p:cNvPr id="885" name="Google Shape;885;p109"/>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6" name="Google Shape;886;p10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0" name="Shape 890"/>
        <p:cNvGrpSpPr/>
        <p:nvPr/>
      </p:nvGrpSpPr>
      <p:grpSpPr>
        <a:xfrm>
          <a:off x="0" y="0"/>
          <a:ext cx="0" cy="0"/>
          <a:chOff x="0" y="0"/>
          <a:chExt cx="0" cy="0"/>
        </a:xfrm>
      </p:grpSpPr>
      <p:sp>
        <p:nvSpPr>
          <p:cNvPr id="891" name="Google Shape;891;p110"/>
          <p:cNvSpPr/>
          <p:nvPr/>
        </p:nvSpPr>
        <p:spPr>
          <a:xfrm>
            <a:off x="0" y="0"/>
            <a:ext cx="914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2" name="Google Shape;892;p110"/>
          <p:cNvSpPr txBox="1"/>
          <p:nvPr>
            <p:ph type="title"/>
          </p:nvPr>
        </p:nvSpPr>
        <p:spPr>
          <a:xfrm>
            <a:off x="628649" y="301437"/>
            <a:ext cx="8286751" cy="9295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500"/>
              <a:buFont typeface="Calibri"/>
              <a:buNone/>
            </a:pPr>
            <a:r>
              <a:rPr b="1" lang="en-US" sz="3500">
                <a:solidFill>
                  <a:schemeClr val="dk1"/>
                </a:solidFill>
                <a:latin typeface="Calibri"/>
                <a:ea typeface="Calibri"/>
                <a:cs typeface="Calibri"/>
                <a:sym typeface="Calibri"/>
              </a:rPr>
              <a:t>IT Security Defense-In-Depth Model</a:t>
            </a:r>
            <a:endParaRPr/>
          </a:p>
        </p:txBody>
      </p:sp>
      <p:sp>
        <p:nvSpPr>
          <p:cNvPr id="893" name="Google Shape;893;p110"/>
          <p:cNvSpPr txBox="1"/>
          <p:nvPr>
            <p:ph idx="1" type="body"/>
          </p:nvPr>
        </p:nvSpPr>
        <p:spPr>
          <a:xfrm>
            <a:off x="628649" y="1532413"/>
            <a:ext cx="3587773" cy="4587494"/>
          </a:xfrm>
          <a:prstGeom prst="rect">
            <a:avLst/>
          </a:prstGeom>
          <a:noFill/>
          <a:ln>
            <a:noFill/>
          </a:ln>
        </p:spPr>
        <p:txBody>
          <a:bodyPr anchorCtr="0" anchor="t" bIns="45700" lIns="91425" spcFirstLastPara="1" rIns="91425" wrap="square" tIns="45700">
            <a:normAutofit/>
          </a:bodyPr>
          <a:lstStyle/>
          <a:p>
            <a:pPr indent="0" lvl="0" marL="66675" rtl="0" algn="l">
              <a:lnSpc>
                <a:spcPct val="90000"/>
              </a:lnSpc>
              <a:spcBef>
                <a:spcPts val="0"/>
              </a:spcBef>
              <a:spcAft>
                <a:spcPts val="0"/>
              </a:spcAft>
              <a:buSzPts val="2400"/>
              <a:buNone/>
            </a:pPr>
            <a:r>
              <a:rPr lang="en-US" sz="2400">
                <a:latin typeface="Calibri"/>
                <a:ea typeface="Calibri"/>
                <a:cs typeface="Calibri"/>
                <a:sym typeface="Calibri"/>
              </a:rPr>
              <a:t>The Defense-in-Depth Model is based upon the premise that no organization can ever be fully protected by a single layer of security. However, when there are multiple levels of security defenses in place the gaps created by a single level of security can be effectively eliminated.</a:t>
            </a:r>
            <a:endParaRPr/>
          </a:p>
        </p:txBody>
      </p:sp>
      <p:pic>
        <p:nvPicPr>
          <p:cNvPr id="894" name="Google Shape;894;p110"/>
          <p:cNvPicPr preferRelativeResize="0"/>
          <p:nvPr/>
        </p:nvPicPr>
        <p:blipFill rotWithShape="1">
          <a:blip r:embed="rId3">
            <a:alphaModFix/>
          </a:blip>
          <a:srcRect b="0" l="0" r="0" t="0"/>
          <a:stretch/>
        </p:blipFill>
        <p:spPr>
          <a:xfrm>
            <a:off x="4491318" y="1467419"/>
            <a:ext cx="4024031" cy="4323781"/>
          </a:xfrm>
          <a:prstGeom prst="rect">
            <a:avLst/>
          </a:prstGeom>
          <a:noFill/>
          <a:ln>
            <a:noFill/>
          </a:ln>
        </p:spPr>
      </p:pic>
      <p:sp>
        <p:nvSpPr>
          <p:cNvPr id="895" name="Google Shape;895;p1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896" name="Google Shape;896;p1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0" name="Shape 900"/>
        <p:cNvGrpSpPr/>
        <p:nvPr/>
      </p:nvGrpSpPr>
      <p:grpSpPr>
        <a:xfrm>
          <a:off x="0" y="0"/>
          <a:ext cx="0" cy="0"/>
          <a:chOff x="0" y="0"/>
          <a:chExt cx="0" cy="0"/>
        </a:xfrm>
      </p:grpSpPr>
      <p:pic>
        <p:nvPicPr>
          <p:cNvPr id="901" name="Google Shape;901;p111"/>
          <p:cNvPicPr preferRelativeResize="0"/>
          <p:nvPr>
            <p:ph idx="1" type="body"/>
          </p:nvPr>
        </p:nvPicPr>
        <p:blipFill rotWithShape="1">
          <a:blip r:embed="rId3">
            <a:alphaModFix/>
          </a:blip>
          <a:srcRect b="0" l="0" r="0" t="0"/>
          <a:stretch/>
        </p:blipFill>
        <p:spPr>
          <a:xfrm>
            <a:off x="482600" y="1272124"/>
            <a:ext cx="8178799" cy="4313751"/>
          </a:xfrm>
          <a:prstGeom prst="rect">
            <a:avLst/>
          </a:prstGeom>
          <a:noFill/>
          <a:ln>
            <a:noFill/>
          </a:ln>
        </p:spPr>
      </p:pic>
      <p:sp>
        <p:nvSpPr>
          <p:cNvPr id="902" name="Google Shape;902;p1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Copyright ©2021 John Wiley &amp; Sons, Inc. </a:t>
            </a:r>
            <a:endParaRPr/>
          </a:p>
        </p:txBody>
      </p:sp>
      <p:sp>
        <p:nvSpPr>
          <p:cNvPr id="903" name="Google Shape;903;p1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12"/>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Defense-in-Depth Model: Step 1</a:t>
            </a:r>
            <a:endParaRPr/>
          </a:p>
        </p:txBody>
      </p:sp>
      <p:sp>
        <p:nvSpPr>
          <p:cNvPr id="909" name="Google Shape;909;p112"/>
          <p:cNvSpPr txBox="1"/>
          <p:nvPr>
            <p:ph idx="1" type="body"/>
          </p:nvPr>
        </p:nvSpPr>
        <p:spPr>
          <a:xfrm>
            <a:off x="304800" y="1561769"/>
            <a:ext cx="8534400" cy="4686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u="sng"/>
              <a:t>Gain Senior Management Commitment and Support</a:t>
            </a:r>
            <a:endParaRPr/>
          </a:p>
          <a:p>
            <a:pPr indent="-295275" lvl="0" marL="295275" rtl="0" algn="l">
              <a:lnSpc>
                <a:spcPct val="90000"/>
              </a:lnSpc>
              <a:spcBef>
                <a:spcPts val="1000"/>
              </a:spcBef>
              <a:spcAft>
                <a:spcPts val="0"/>
              </a:spcAft>
              <a:buClr>
                <a:schemeClr val="accent2"/>
              </a:buClr>
              <a:buSzPts val="2800"/>
              <a:buChar char="•"/>
            </a:pPr>
            <a:r>
              <a:rPr lang="en-US"/>
              <a:t>IT security is best when it is top-driven.</a:t>
            </a:r>
            <a:endParaRPr/>
          </a:p>
          <a:p>
            <a:pPr indent="-295275" lvl="0" marL="295275" rtl="0" algn="l">
              <a:lnSpc>
                <a:spcPct val="90000"/>
              </a:lnSpc>
              <a:spcBef>
                <a:spcPts val="1000"/>
              </a:spcBef>
              <a:spcAft>
                <a:spcPts val="0"/>
              </a:spcAft>
              <a:buClr>
                <a:schemeClr val="accent2"/>
              </a:buClr>
              <a:buSzPts val="2800"/>
              <a:buChar char="•"/>
            </a:pPr>
            <a:r>
              <a:rPr lang="en-US"/>
              <a:t>Senior managers decide how stringent information security policies and practices should be to comply with laws and regulations.</a:t>
            </a:r>
            <a:endParaRPr/>
          </a:p>
          <a:p>
            <a:pPr indent="-295275" lvl="0" marL="295275" rtl="0" algn="l">
              <a:lnSpc>
                <a:spcPct val="90000"/>
              </a:lnSpc>
              <a:spcBef>
                <a:spcPts val="1000"/>
              </a:spcBef>
              <a:spcAft>
                <a:spcPts val="0"/>
              </a:spcAft>
              <a:buClr>
                <a:schemeClr val="accent2"/>
              </a:buClr>
              <a:buSzPts val="2800"/>
              <a:buChar char="•"/>
            </a:pPr>
            <a:r>
              <a:rPr lang="en-US"/>
              <a:t>Other factors influencing information security policies are a corporation’s culture and how valuable their data are to criminals.</a:t>
            </a:r>
            <a:endParaRPr/>
          </a:p>
        </p:txBody>
      </p:sp>
      <p:sp>
        <p:nvSpPr>
          <p:cNvPr id="910" name="Google Shape;910;p112"/>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1" name="Google Shape;911;p1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13"/>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Defense-in-Depth Model: Step 2</a:t>
            </a:r>
            <a:endParaRPr/>
          </a:p>
        </p:txBody>
      </p:sp>
      <p:sp>
        <p:nvSpPr>
          <p:cNvPr id="917" name="Google Shape;917;p113"/>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u="sng"/>
              <a:t>Develop Acceptable Use Policies and IT Security Training</a:t>
            </a:r>
            <a:endParaRPr/>
          </a:p>
          <a:p>
            <a:pPr indent="-295275" lvl="0" marL="295275" rtl="0" algn="l">
              <a:lnSpc>
                <a:spcPct val="90000"/>
              </a:lnSpc>
              <a:spcBef>
                <a:spcPts val="1000"/>
              </a:spcBef>
              <a:spcAft>
                <a:spcPts val="0"/>
              </a:spcAft>
              <a:buClr>
                <a:schemeClr val="accent2"/>
              </a:buClr>
              <a:buSzPts val="2800"/>
              <a:buChar char="•"/>
            </a:pPr>
            <a:r>
              <a:rPr lang="en-US"/>
              <a:t>An acceptable use policy (AUP) explains what management has decided are acceptable and unacceptable activities, and the consequences of noncompliance.</a:t>
            </a:r>
            <a:endParaRPr/>
          </a:p>
          <a:p>
            <a:pPr indent="-295275" lvl="0" marL="295275" rtl="0" algn="l">
              <a:lnSpc>
                <a:spcPct val="90000"/>
              </a:lnSpc>
              <a:spcBef>
                <a:spcPts val="1000"/>
              </a:spcBef>
              <a:spcAft>
                <a:spcPts val="0"/>
              </a:spcAft>
              <a:buClr>
                <a:schemeClr val="accent2"/>
              </a:buClr>
              <a:buSzPts val="2800"/>
              <a:buChar char="•"/>
            </a:pPr>
            <a:r>
              <a:rPr lang="en-US"/>
              <a:t>Rules about tweets, texting, social media, e-mail, applications, and hardware should be treated as extensions of other corporate policies—such as physical safety, equal opportunity, harassment, and discrimination.</a:t>
            </a:r>
            <a:endParaRPr/>
          </a:p>
        </p:txBody>
      </p:sp>
      <p:sp>
        <p:nvSpPr>
          <p:cNvPr id="918" name="Google Shape;918;p113"/>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9" name="Google Shape;919;p1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4"/>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Defense-in-Depth Model: Step 3</a:t>
            </a:r>
            <a:endParaRPr/>
          </a:p>
        </p:txBody>
      </p:sp>
      <p:sp>
        <p:nvSpPr>
          <p:cNvPr id="925" name="Google Shape;925;p114"/>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u="sng"/>
              <a:t>Create and Enforce IT Security Procedures and Enforcement</a:t>
            </a:r>
            <a:endParaRPr/>
          </a:p>
          <a:p>
            <a:pPr indent="-514350" lvl="0" marL="514350" rtl="0" algn="l">
              <a:lnSpc>
                <a:spcPct val="90000"/>
              </a:lnSpc>
              <a:spcBef>
                <a:spcPts val="1000"/>
              </a:spcBef>
              <a:spcAft>
                <a:spcPts val="0"/>
              </a:spcAft>
              <a:buSzPts val="2800"/>
              <a:buFont typeface="Calibri"/>
              <a:buAutoNum type="alphaLcPeriod"/>
            </a:pPr>
            <a:r>
              <a:rPr lang="en-US"/>
              <a:t>Define enforcement procedures</a:t>
            </a:r>
            <a:endParaRPr/>
          </a:p>
          <a:p>
            <a:pPr indent="-514350" lvl="0" marL="514350" rtl="0" algn="l">
              <a:lnSpc>
                <a:spcPct val="90000"/>
              </a:lnSpc>
              <a:spcBef>
                <a:spcPts val="1000"/>
              </a:spcBef>
              <a:spcAft>
                <a:spcPts val="0"/>
              </a:spcAft>
              <a:buSzPts val="2800"/>
              <a:buFont typeface="Calibri"/>
              <a:buAutoNum type="alphaLcPeriod"/>
            </a:pPr>
            <a:r>
              <a:rPr lang="en-US"/>
              <a:t>Designate and empower an internal incident response team (IRT)</a:t>
            </a:r>
            <a:endParaRPr/>
          </a:p>
          <a:p>
            <a:pPr indent="-514350" lvl="0" marL="514350" rtl="0" algn="l">
              <a:lnSpc>
                <a:spcPct val="90000"/>
              </a:lnSpc>
              <a:spcBef>
                <a:spcPts val="1000"/>
              </a:spcBef>
              <a:spcAft>
                <a:spcPts val="0"/>
              </a:spcAft>
              <a:buSzPts val="2800"/>
              <a:buFont typeface="Calibri"/>
              <a:buAutoNum type="alphaLcPeriod"/>
            </a:pPr>
            <a:r>
              <a:rPr lang="en-US"/>
              <a:t>Define notification procedures</a:t>
            </a:r>
            <a:endParaRPr/>
          </a:p>
          <a:p>
            <a:pPr indent="-514350" lvl="0" marL="514350" rtl="0" algn="l">
              <a:lnSpc>
                <a:spcPct val="90000"/>
              </a:lnSpc>
              <a:spcBef>
                <a:spcPts val="1000"/>
              </a:spcBef>
              <a:spcAft>
                <a:spcPts val="0"/>
              </a:spcAft>
              <a:buSzPts val="2800"/>
              <a:buFont typeface="Calibri"/>
              <a:buAutoNum type="alphaLcPeriod"/>
            </a:pPr>
            <a:r>
              <a:rPr lang="en-US"/>
              <a:t>Define a breach response communications plan</a:t>
            </a:r>
            <a:endParaRPr/>
          </a:p>
          <a:p>
            <a:pPr indent="-514350" lvl="0" marL="514350" rtl="0" algn="l">
              <a:lnSpc>
                <a:spcPct val="90000"/>
              </a:lnSpc>
              <a:spcBef>
                <a:spcPts val="1000"/>
              </a:spcBef>
              <a:spcAft>
                <a:spcPts val="0"/>
              </a:spcAft>
              <a:buSzPts val="2800"/>
              <a:buFont typeface="Calibri"/>
              <a:buAutoNum type="alphaLcPeriod"/>
            </a:pPr>
            <a:r>
              <a:rPr lang="en-US"/>
              <a:t>Monitor information and social media sources</a:t>
            </a:r>
            <a:endParaRPr/>
          </a:p>
        </p:txBody>
      </p:sp>
      <p:sp>
        <p:nvSpPr>
          <p:cNvPr id="926" name="Google Shape;926;p114"/>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27" name="Google Shape;927;p1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5"/>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Defense-in-Depth Model: Step 4</a:t>
            </a:r>
            <a:endParaRPr/>
          </a:p>
        </p:txBody>
      </p:sp>
      <p:sp>
        <p:nvSpPr>
          <p:cNvPr id="933" name="Google Shape;933;p115"/>
          <p:cNvSpPr txBox="1"/>
          <p:nvPr>
            <p:ph idx="1" type="body"/>
          </p:nvPr>
        </p:nvSpPr>
        <p:spPr>
          <a:xfrm>
            <a:off x="304800" y="1447800"/>
            <a:ext cx="85344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u="sng"/>
              <a:t>Implement Security Tools: Hardware and Software</a:t>
            </a:r>
            <a:endParaRPr/>
          </a:p>
          <a:p>
            <a:pPr indent="-295275" lvl="0" marL="295275" rtl="0" algn="l">
              <a:lnSpc>
                <a:spcPct val="90000"/>
              </a:lnSpc>
              <a:spcBef>
                <a:spcPts val="1000"/>
              </a:spcBef>
              <a:spcAft>
                <a:spcPts val="0"/>
              </a:spcAft>
              <a:buClr>
                <a:schemeClr val="accent2"/>
              </a:buClr>
              <a:buSzPts val="2800"/>
              <a:buChar char="•"/>
            </a:pPr>
            <a:r>
              <a:rPr lang="en-US"/>
              <a:t>The selection of hardware and software defenses is based on risk, security budget, AUP, and secure procedures.</a:t>
            </a:r>
            <a:endParaRPr/>
          </a:p>
          <a:p>
            <a:pPr indent="-295275" lvl="0" marL="295275" rtl="0" algn="l">
              <a:lnSpc>
                <a:spcPct val="90000"/>
              </a:lnSpc>
              <a:spcBef>
                <a:spcPts val="1000"/>
              </a:spcBef>
              <a:spcAft>
                <a:spcPts val="0"/>
              </a:spcAft>
              <a:buClr>
                <a:schemeClr val="accent2"/>
              </a:buClr>
              <a:buSzPts val="2800"/>
              <a:buChar char="•"/>
            </a:pPr>
            <a:r>
              <a:rPr lang="en-US"/>
              <a:t>Technology defense mechanisms need to be:</a:t>
            </a:r>
            <a:endParaRPr/>
          </a:p>
          <a:p>
            <a:pPr indent="-228600" lvl="1" marL="685800" rtl="0" algn="l">
              <a:lnSpc>
                <a:spcPct val="90000"/>
              </a:lnSpc>
              <a:spcBef>
                <a:spcPts val="500"/>
              </a:spcBef>
              <a:spcAft>
                <a:spcPts val="0"/>
              </a:spcAft>
              <a:buClr>
                <a:schemeClr val="dk1"/>
              </a:buClr>
              <a:buSzPts val="2400"/>
              <a:buChar char="•"/>
            </a:pPr>
            <a:r>
              <a:rPr lang="en-US" sz="2400"/>
              <a:t>able to provide strong authentication and access control of industrial grade</a:t>
            </a:r>
            <a:endParaRPr/>
          </a:p>
          <a:p>
            <a:pPr indent="-228600" lvl="1" marL="685800" rtl="0" algn="l">
              <a:lnSpc>
                <a:spcPct val="90000"/>
              </a:lnSpc>
              <a:spcBef>
                <a:spcPts val="500"/>
              </a:spcBef>
              <a:spcAft>
                <a:spcPts val="0"/>
              </a:spcAft>
              <a:buClr>
                <a:schemeClr val="dk1"/>
              </a:buClr>
              <a:buSzPts val="2400"/>
              <a:buChar char="•"/>
            </a:pPr>
            <a:r>
              <a:rPr lang="en-US" sz="2400"/>
              <a:t>appropriate for the types of networks and operating systems</a:t>
            </a:r>
            <a:endParaRPr/>
          </a:p>
          <a:p>
            <a:pPr indent="-228600" lvl="1" marL="685800" rtl="0" algn="l">
              <a:lnSpc>
                <a:spcPct val="90000"/>
              </a:lnSpc>
              <a:spcBef>
                <a:spcPts val="500"/>
              </a:spcBef>
              <a:spcAft>
                <a:spcPts val="0"/>
              </a:spcAft>
              <a:buClr>
                <a:schemeClr val="dk1"/>
              </a:buClr>
              <a:buSzPts val="2400"/>
              <a:buChar char="•"/>
            </a:pPr>
            <a:r>
              <a:rPr lang="en-US" sz="2400"/>
              <a:t>installed and configured correctly</a:t>
            </a:r>
            <a:endParaRPr/>
          </a:p>
          <a:p>
            <a:pPr indent="-228600" lvl="1" marL="685800" rtl="0" algn="l">
              <a:lnSpc>
                <a:spcPct val="90000"/>
              </a:lnSpc>
              <a:spcBef>
                <a:spcPts val="500"/>
              </a:spcBef>
              <a:spcAft>
                <a:spcPts val="0"/>
              </a:spcAft>
              <a:buClr>
                <a:schemeClr val="dk1"/>
              </a:buClr>
              <a:buSzPts val="2400"/>
              <a:buChar char="•"/>
            </a:pPr>
            <a:r>
              <a:rPr lang="en-US" sz="2400"/>
              <a:t>tested rigorously</a:t>
            </a:r>
            <a:endParaRPr/>
          </a:p>
          <a:p>
            <a:pPr indent="-228600" lvl="1" marL="685800" rtl="0" algn="l">
              <a:lnSpc>
                <a:spcPct val="90000"/>
              </a:lnSpc>
              <a:spcBef>
                <a:spcPts val="500"/>
              </a:spcBef>
              <a:spcAft>
                <a:spcPts val="0"/>
              </a:spcAft>
              <a:buClr>
                <a:schemeClr val="dk1"/>
              </a:buClr>
              <a:buSzPts val="2400"/>
              <a:buChar char="•"/>
            </a:pPr>
            <a:r>
              <a:rPr lang="en-US" sz="2400"/>
              <a:t>maintained regularly</a:t>
            </a:r>
            <a:endParaRPr/>
          </a:p>
        </p:txBody>
      </p:sp>
      <p:sp>
        <p:nvSpPr>
          <p:cNvPr id="934" name="Google Shape;934;p115"/>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35" name="Google Shape;935;p1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16"/>
          <p:cNvSpPr txBox="1"/>
          <p:nvPr>
            <p:ph type="title"/>
          </p:nvPr>
        </p:nvSpPr>
        <p:spPr>
          <a:xfrm>
            <a:off x="295274"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alibri"/>
              <a:buNone/>
            </a:pPr>
            <a:r>
              <a:rPr lang="en-US" sz="3600"/>
              <a:t>Regulatory Controls, Frameworks and Models: Questions</a:t>
            </a:r>
            <a:endParaRPr/>
          </a:p>
        </p:txBody>
      </p:sp>
      <p:sp>
        <p:nvSpPr>
          <p:cNvPr id="941" name="Google Shape;941;p116"/>
          <p:cNvSpPr txBox="1"/>
          <p:nvPr>
            <p:ph idx="1" type="body"/>
          </p:nvPr>
        </p:nvSpPr>
        <p:spPr>
          <a:xfrm>
            <a:off x="304800" y="1600200"/>
            <a:ext cx="8534400" cy="46482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400"/>
              <a:buFont typeface="Calibri"/>
              <a:buAutoNum type="arabicPeriod"/>
            </a:pPr>
            <a:r>
              <a:rPr lang="en-US" sz="2400"/>
              <a:t>What is the purpose of general defense controls?</a:t>
            </a:r>
            <a:endParaRPr/>
          </a:p>
          <a:p>
            <a:pPr indent="-514350" lvl="0" marL="514350" rtl="0" algn="l">
              <a:lnSpc>
                <a:spcPct val="90000"/>
              </a:lnSpc>
              <a:spcBef>
                <a:spcPts val="1000"/>
              </a:spcBef>
              <a:spcAft>
                <a:spcPts val="0"/>
              </a:spcAft>
              <a:buSzPts val="2400"/>
              <a:buFont typeface="Calibri"/>
              <a:buAutoNum type="arabicPeriod"/>
            </a:pPr>
            <a:r>
              <a:rPr lang="en-US" sz="2400"/>
              <a:t>What is the purpose of application defense controls?</a:t>
            </a:r>
            <a:endParaRPr/>
          </a:p>
          <a:p>
            <a:pPr indent="-514350" lvl="0" marL="514350" rtl="0" algn="l">
              <a:lnSpc>
                <a:spcPct val="90000"/>
              </a:lnSpc>
              <a:spcBef>
                <a:spcPts val="1000"/>
              </a:spcBef>
              <a:spcAft>
                <a:spcPts val="0"/>
              </a:spcAft>
              <a:buSzPts val="2400"/>
              <a:buFont typeface="Calibri"/>
              <a:buAutoNum type="arabicPeriod"/>
            </a:pPr>
            <a:r>
              <a:rPr lang="en-US" sz="2400"/>
              <a:t>Name the five major categories of general controls.</a:t>
            </a:r>
            <a:endParaRPr/>
          </a:p>
          <a:p>
            <a:pPr indent="-514350" lvl="0" marL="514350" rtl="0" algn="l">
              <a:lnSpc>
                <a:spcPct val="90000"/>
              </a:lnSpc>
              <a:spcBef>
                <a:spcPts val="1000"/>
              </a:spcBef>
              <a:spcAft>
                <a:spcPts val="0"/>
              </a:spcAft>
              <a:buSzPts val="2400"/>
              <a:buFont typeface="Calibri"/>
              <a:buAutoNum type="arabicPeriod"/>
            </a:pPr>
            <a:r>
              <a:rPr lang="en-US" sz="2400"/>
              <a:t>Name four application controls.</a:t>
            </a:r>
            <a:endParaRPr/>
          </a:p>
          <a:p>
            <a:pPr indent="-514350" lvl="0" marL="514350" rtl="0" algn="l">
              <a:lnSpc>
                <a:spcPct val="90000"/>
              </a:lnSpc>
              <a:spcBef>
                <a:spcPts val="1000"/>
              </a:spcBef>
              <a:spcAft>
                <a:spcPts val="0"/>
              </a:spcAft>
              <a:buSzPts val="2400"/>
              <a:buFont typeface="Calibri"/>
              <a:buAutoNum type="arabicPeriod"/>
            </a:pPr>
            <a:r>
              <a:rPr lang="en-US" sz="2400"/>
              <a:t>Explain authentication and name two methods of authentication.</a:t>
            </a:r>
            <a:endParaRPr/>
          </a:p>
          <a:p>
            <a:pPr indent="-514350" lvl="0" marL="514350" rtl="0" algn="l">
              <a:lnSpc>
                <a:spcPct val="90000"/>
              </a:lnSpc>
              <a:spcBef>
                <a:spcPts val="1000"/>
              </a:spcBef>
              <a:spcAft>
                <a:spcPts val="0"/>
              </a:spcAft>
              <a:buSzPts val="2400"/>
              <a:buFont typeface="Calibri"/>
              <a:buAutoNum type="arabicPeriod"/>
            </a:pPr>
            <a:r>
              <a:rPr lang="en-US" sz="2400"/>
              <a:t>What are the six major objectives of a defense strategy?</a:t>
            </a:r>
            <a:endParaRPr/>
          </a:p>
          <a:p>
            <a:pPr indent="-514350" lvl="0" marL="514350" rtl="0" algn="l">
              <a:lnSpc>
                <a:spcPct val="90000"/>
              </a:lnSpc>
              <a:spcBef>
                <a:spcPts val="1000"/>
              </a:spcBef>
              <a:spcAft>
                <a:spcPts val="0"/>
              </a:spcAft>
              <a:buSzPts val="2400"/>
              <a:buFont typeface="Calibri"/>
              <a:buAutoNum type="arabicPeriod"/>
            </a:pPr>
            <a:r>
              <a:rPr lang="en-US" sz="2400"/>
              <a:t>What is the purpose of the PCI DSS?</a:t>
            </a:r>
            <a:endParaRPr/>
          </a:p>
          <a:p>
            <a:pPr indent="-514350" lvl="0" marL="514350" rtl="0" algn="l">
              <a:lnSpc>
                <a:spcPct val="90000"/>
              </a:lnSpc>
              <a:spcBef>
                <a:spcPts val="1000"/>
              </a:spcBef>
              <a:spcAft>
                <a:spcPts val="0"/>
              </a:spcAft>
              <a:buSzPts val="2400"/>
              <a:buFont typeface="Calibri"/>
              <a:buAutoNum type="arabicPeriod"/>
            </a:pPr>
            <a:r>
              <a:rPr lang="en-US" sz="2400"/>
              <a:t>What are the major elements in COBIT 2019?</a:t>
            </a:r>
            <a:endParaRPr/>
          </a:p>
          <a:p>
            <a:pPr indent="-514350" lvl="0" marL="514350" rtl="0" algn="l">
              <a:lnSpc>
                <a:spcPct val="90000"/>
              </a:lnSpc>
              <a:spcBef>
                <a:spcPts val="1000"/>
              </a:spcBef>
              <a:spcAft>
                <a:spcPts val="0"/>
              </a:spcAft>
              <a:buSzPts val="2400"/>
              <a:buFont typeface="Calibri"/>
              <a:buAutoNum type="arabicPeriod"/>
            </a:pPr>
            <a:r>
              <a:rPr lang="en-US" sz="2400"/>
              <a:t>What four components comprise the IT security defense-in-depth model?</a:t>
            </a:r>
            <a:endParaRPr/>
          </a:p>
        </p:txBody>
      </p:sp>
      <p:sp>
        <p:nvSpPr>
          <p:cNvPr id="942" name="Google Shape;942;p116"/>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43" name="Google Shape;943;p1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17"/>
          <p:cNvSpPr txBox="1"/>
          <p:nvPr>
            <p:ph type="title"/>
          </p:nvPr>
        </p:nvSpPr>
        <p:spPr>
          <a:xfrm>
            <a:off x="304800" y="762001"/>
            <a:ext cx="8534400" cy="99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Copyright</a:t>
            </a:r>
            <a:endParaRPr/>
          </a:p>
        </p:txBody>
      </p:sp>
      <p:sp>
        <p:nvSpPr>
          <p:cNvPr id="950" name="Google Shape;950;p117"/>
          <p:cNvSpPr txBox="1"/>
          <p:nvPr>
            <p:ph idx="1" type="body"/>
          </p:nvPr>
        </p:nvSpPr>
        <p:spPr>
          <a:xfrm>
            <a:off x="304800" y="1752600"/>
            <a:ext cx="8534400" cy="4603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Copyright © 2021 John Wiley &amp; Sons, Inc.</a:t>
            </a:r>
            <a:endParaRPr/>
          </a:p>
          <a:p>
            <a:pPr indent="0" lvl="0" marL="0" rtl="0" algn="l">
              <a:lnSpc>
                <a:spcPct val="150000"/>
              </a:lnSpc>
              <a:spcBef>
                <a:spcPts val="1000"/>
              </a:spcBef>
              <a:spcAft>
                <a:spcPts val="0"/>
              </a:spcAft>
              <a:buClr>
                <a:schemeClr val="dk1"/>
              </a:buClr>
              <a:buSzPts val="1800"/>
              <a:buNone/>
            </a:pPr>
            <a:r>
              <a:rPr lang="en-US" sz="1800"/>
              <a:t>All rights reserved. Reproduction or translation of this work beyond that permitted in Section 117 of the 1976 United States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951" name="Google Shape;951;p11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2" name="Google Shape;952;p1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295274" y="777241"/>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The EU-U.S. Privacy Shield</a:t>
            </a:r>
            <a:endParaRPr/>
          </a:p>
        </p:txBody>
      </p:sp>
      <p:sp>
        <p:nvSpPr>
          <p:cNvPr id="295" name="Google Shape;295;p47"/>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295275" lvl="0" marL="295275" rtl="0" algn="l">
              <a:lnSpc>
                <a:spcPct val="90000"/>
              </a:lnSpc>
              <a:spcBef>
                <a:spcPts val="0"/>
              </a:spcBef>
              <a:spcAft>
                <a:spcPts val="0"/>
              </a:spcAft>
              <a:buClr>
                <a:schemeClr val="accent2"/>
              </a:buClr>
              <a:buSzPts val="2800"/>
              <a:buChar char="•"/>
            </a:pPr>
            <a:r>
              <a:rPr lang="en-US"/>
              <a:t>The EU does not consider the data privacy laws currently in place in the United States to be adequate, so U.S. businesses must work around this requirement by adhering to the EU-U.S. Privacy Shield.</a:t>
            </a:r>
            <a:endParaRPr/>
          </a:p>
          <a:p>
            <a:pPr indent="-295275" lvl="0" marL="295275" rtl="0" algn="l">
              <a:lnSpc>
                <a:spcPct val="90000"/>
              </a:lnSpc>
              <a:spcBef>
                <a:spcPts val="1000"/>
              </a:spcBef>
              <a:spcAft>
                <a:spcPts val="0"/>
              </a:spcAft>
              <a:buClr>
                <a:schemeClr val="accent2"/>
              </a:buClr>
              <a:buSzPts val="2800"/>
              <a:buChar char="•"/>
            </a:pPr>
            <a:r>
              <a:rPr lang="en-US"/>
              <a:t>The EU-U.S. and Swiss-U.S. Privacy Shields are designed to provide companies on both sides of the Atlantic with a mechanism to comply with GDPR data protection requirements.</a:t>
            </a:r>
            <a:endParaRPr/>
          </a:p>
        </p:txBody>
      </p:sp>
      <p:sp>
        <p:nvSpPr>
          <p:cNvPr id="296" name="Google Shape;296;p47"/>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7" name="Google Shape;297;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258831" y="586409"/>
            <a:ext cx="8543926" cy="975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Calibri"/>
              <a:buNone/>
            </a:pPr>
            <a:r>
              <a:rPr lang="en-US"/>
              <a:t>Data Privacy Concerns and Regulations: Questions</a:t>
            </a:r>
            <a:endParaRPr/>
          </a:p>
        </p:txBody>
      </p:sp>
      <p:sp>
        <p:nvSpPr>
          <p:cNvPr id="304" name="Google Shape;304;p48"/>
          <p:cNvSpPr txBox="1"/>
          <p:nvPr>
            <p:ph idx="1" type="body"/>
          </p:nvPr>
        </p:nvSpPr>
        <p:spPr>
          <a:xfrm>
            <a:off x="304800" y="1752600"/>
            <a:ext cx="8534400" cy="4495800"/>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100"/>
              <a:buFont typeface="Calibri"/>
              <a:buAutoNum type="arabicPeriod"/>
            </a:pPr>
            <a:r>
              <a:rPr lang="en-US" sz="2100"/>
              <a:t>What are the four main concerns of data privacy?</a:t>
            </a:r>
            <a:endParaRPr/>
          </a:p>
          <a:p>
            <a:pPr indent="-514350" lvl="0" marL="514350" rtl="0" algn="l">
              <a:lnSpc>
                <a:spcPct val="90000"/>
              </a:lnSpc>
              <a:spcBef>
                <a:spcPts val="1000"/>
              </a:spcBef>
              <a:spcAft>
                <a:spcPts val="0"/>
              </a:spcAft>
              <a:buSzPts val="2100"/>
              <a:buFont typeface="Calibri"/>
              <a:buAutoNum type="arabicPeriod"/>
            </a:pPr>
            <a:r>
              <a:rPr lang="en-US" sz="2100"/>
              <a:t>Why is it important for you to know how your online data is handled?</a:t>
            </a:r>
            <a:endParaRPr/>
          </a:p>
          <a:p>
            <a:pPr indent="-514350" lvl="0" marL="514350" rtl="0" algn="l">
              <a:lnSpc>
                <a:spcPct val="90000"/>
              </a:lnSpc>
              <a:spcBef>
                <a:spcPts val="1000"/>
              </a:spcBef>
              <a:spcAft>
                <a:spcPts val="0"/>
              </a:spcAft>
              <a:buSzPts val="2100"/>
              <a:buFont typeface="Calibri"/>
              <a:buAutoNum type="arabicPeriod"/>
            </a:pPr>
            <a:r>
              <a:rPr lang="en-US" sz="2100"/>
              <a:t>What is the name of the phenomenon where users are concerned about data privacy, but their behaviors contradict these concerns?</a:t>
            </a:r>
            <a:endParaRPr/>
          </a:p>
          <a:p>
            <a:pPr indent="-514350" lvl="0" marL="514350" rtl="0" algn="l">
              <a:lnSpc>
                <a:spcPct val="90000"/>
              </a:lnSpc>
              <a:spcBef>
                <a:spcPts val="1000"/>
              </a:spcBef>
              <a:spcAft>
                <a:spcPts val="0"/>
              </a:spcAft>
              <a:buSzPts val="2100"/>
              <a:buFont typeface="Calibri"/>
              <a:buAutoNum type="arabicPeriod"/>
            </a:pPr>
            <a:r>
              <a:rPr lang="en-US" sz="2100"/>
              <a:t>Who has responsibility for data privacy laws at the U.S. federal level?</a:t>
            </a:r>
            <a:endParaRPr/>
          </a:p>
          <a:p>
            <a:pPr indent="-514350" lvl="0" marL="514350" rtl="0" algn="l">
              <a:lnSpc>
                <a:spcPct val="90000"/>
              </a:lnSpc>
              <a:spcBef>
                <a:spcPts val="1000"/>
              </a:spcBef>
              <a:spcAft>
                <a:spcPts val="0"/>
              </a:spcAft>
              <a:buSzPts val="2100"/>
              <a:buFont typeface="Calibri"/>
              <a:buAutoNum type="arabicPeriod"/>
            </a:pPr>
            <a:r>
              <a:rPr lang="en-US" sz="2100"/>
              <a:t>Name three U.S. consumer protection data privacy regulations.</a:t>
            </a:r>
            <a:endParaRPr/>
          </a:p>
          <a:p>
            <a:pPr indent="-514350" lvl="0" marL="514350" rtl="0" algn="l">
              <a:lnSpc>
                <a:spcPct val="90000"/>
              </a:lnSpc>
              <a:spcBef>
                <a:spcPts val="1000"/>
              </a:spcBef>
              <a:spcAft>
                <a:spcPts val="0"/>
              </a:spcAft>
              <a:buSzPts val="2100"/>
              <a:buFont typeface="Calibri"/>
              <a:buAutoNum type="arabicPeriod"/>
            </a:pPr>
            <a:r>
              <a:rPr lang="en-US" sz="2100"/>
              <a:t>What is the name of the new California data protection law?</a:t>
            </a:r>
            <a:endParaRPr/>
          </a:p>
          <a:p>
            <a:pPr indent="-514350" lvl="0" marL="514350" rtl="0" algn="l">
              <a:lnSpc>
                <a:spcPct val="90000"/>
              </a:lnSpc>
              <a:spcBef>
                <a:spcPts val="1000"/>
              </a:spcBef>
              <a:spcAft>
                <a:spcPts val="0"/>
              </a:spcAft>
              <a:buSzPts val="2100"/>
              <a:buFont typeface="Calibri"/>
              <a:buAutoNum type="arabicPeriod"/>
            </a:pPr>
            <a:r>
              <a:rPr lang="en-US" sz="2100"/>
              <a:t>Is an EU citizen who does not live in the EU protected under the GDPR?</a:t>
            </a:r>
            <a:endParaRPr/>
          </a:p>
          <a:p>
            <a:pPr indent="-514350" lvl="0" marL="514350" rtl="0" algn="l">
              <a:lnSpc>
                <a:spcPct val="90000"/>
              </a:lnSpc>
              <a:spcBef>
                <a:spcPts val="1000"/>
              </a:spcBef>
              <a:spcAft>
                <a:spcPts val="0"/>
              </a:spcAft>
              <a:buSzPts val="2100"/>
              <a:buFont typeface="Calibri"/>
              <a:buAutoNum type="arabicPeriod"/>
            </a:pPr>
            <a:r>
              <a:rPr lang="en-US" sz="2100"/>
              <a:t>Why is the United States not considered part of the GDPR?</a:t>
            </a:r>
            <a:endParaRPr/>
          </a:p>
          <a:p>
            <a:pPr indent="-514350" lvl="0" marL="514350" rtl="0" algn="l">
              <a:lnSpc>
                <a:spcPct val="90000"/>
              </a:lnSpc>
              <a:spcBef>
                <a:spcPts val="1000"/>
              </a:spcBef>
              <a:spcAft>
                <a:spcPts val="0"/>
              </a:spcAft>
              <a:buSzPts val="2100"/>
              <a:buFont typeface="Calibri"/>
              <a:buAutoNum type="arabicPeriod"/>
            </a:pPr>
            <a:r>
              <a:rPr lang="en-US" sz="2100"/>
              <a:t>What is the name of the mechanism that brings the United States under the jurisdiction of the GDPR?</a:t>
            </a:r>
            <a:endParaRPr/>
          </a:p>
        </p:txBody>
      </p:sp>
      <p:sp>
        <p:nvSpPr>
          <p:cNvPr id="305" name="Google Shape;305;p48"/>
          <p:cNvSpPr txBox="1"/>
          <p:nvPr>
            <p:ph idx="12" type="sldNum"/>
          </p:nvPr>
        </p:nvSpPr>
        <p:spPr>
          <a:xfrm>
            <a:off x="6457950" y="6356350"/>
            <a:ext cx="23812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©2021 John Wiley &amp; Sons, Inc.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ec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