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4"/>
  </p:sldMasterIdLst>
  <p:notesMasterIdLst>
    <p:notesMasterId r:id="rId25"/>
  </p:notesMasterIdLst>
  <p:handoutMasterIdLst>
    <p:handoutMasterId r:id="rId26"/>
  </p:handoutMasterIdLst>
  <p:sldIdLst>
    <p:sldId id="256" r:id="rId5"/>
    <p:sldId id="264" r:id="rId6"/>
    <p:sldId id="257" r:id="rId7"/>
    <p:sldId id="260" r:id="rId8"/>
    <p:sldId id="269" r:id="rId9"/>
    <p:sldId id="263" r:id="rId10"/>
    <p:sldId id="258" r:id="rId11"/>
    <p:sldId id="259" r:id="rId12"/>
    <p:sldId id="277" r:id="rId13"/>
    <p:sldId id="279" r:id="rId14"/>
    <p:sldId id="265" r:id="rId15"/>
    <p:sldId id="267" r:id="rId16"/>
    <p:sldId id="268" r:id="rId17"/>
    <p:sldId id="273" r:id="rId18"/>
    <p:sldId id="275" r:id="rId19"/>
    <p:sldId id="276" r:id="rId20"/>
    <p:sldId id="274" r:id="rId21"/>
    <p:sldId id="280" r:id="rId22"/>
    <p:sldId id="262" r:id="rId23"/>
    <p:sldId id="261" r:id="rId24"/>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7981" autoAdjust="0"/>
  </p:normalViewPr>
  <p:slideViewPr>
    <p:cSldViewPr snapToGrid="0">
      <p:cViewPr varScale="1">
        <p:scale>
          <a:sx n="56" d="100"/>
          <a:sy n="56" d="100"/>
        </p:scale>
        <p:origin x="1666" y="43"/>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9EBF1D-4702-41C5-97B8-ADBBEB62EC87}"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GB"/>
        </a:p>
      </dgm:t>
    </dgm:pt>
    <dgm:pt modelId="{E929FBDA-4543-4A3F-B91C-5ED1F2DB6C48}">
      <dgm:prSet phldrT="[Text]"/>
      <dgm:spPr/>
      <dgm:t>
        <a:bodyPr/>
        <a:lstStyle/>
        <a:p>
          <a:r>
            <a:rPr lang="en-GB" dirty="0"/>
            <a:t>Poverty</a:t>
          </a:r>
        </a:p>
      </dgm:t>
    </dgm:pt>
    <dgm:pt modelId="{6A7FD951-A674-4585-9CF0-33D66FB9693F}" type="parTrans" cxnId="{7D5828E6-E1D6-4CBA-B416-3D8652A02BA9}">
      <dgm:prSet/>
      <dgm:spPr/>
      <dgm:t>
        <a:bodyPr/>
        <a:lstStyle/>
        <a:p>
          <a:endParaRPr lang="en-GB"/>
        </a:p>
      </dgm:t>
    </dgm:pt>
    <dgm:pt modelId="{14F91066-335A-4334-83C4-26CD66599FD2}" type="sibTrans" cxnId="{7D5828E6-E1D6-4CBA-B416-3D8652A02BA9}">
      <dgm:prSet/>
      <dgm:spPr/>
      <dgm:t>
        <a:bodyPr/>
        <a:lstStyle/>
        <a:p>
          <a:endParaRPr lang="en-GB"/>
        </a:p>
      </dgm:t>
    </dgm:pt>
    <dgm:pt modelId="{016F2643-2243-4CB7-855B-D5DC510C0F6B}">
      <dgm:prSet phldrT="[Text]"/>
      <dgm:spPr/>
      <dgm:t>
        <a:bodyPr/>
        <a:lstStyle/>
        <a:p>
          <a:r>
            <a:rPr lang="en-GB" dirty="0"/>
            <a:t>Food insecurity, hunger, malnutrition</a:t>
          </a:r>
        </a:p>
      </dgm:t>
    </dgm:pt>
    <dgm:pt modelId="{C84F50B1-2F4B-4046-A59A-9091C6927EB9}" type="parTrans" cxnId="{2AE55E7A-F096-4DA3-9F5B-61882B38C450}">
      <dgm:prSet/>
      <dgm:spPr/>
      <dgm:t>
        <a:bodyPr/>
        <a:lstStyle/>
        <a:p>
          <a:endParaRPr lang="en-GB"/>
        </a:p>
      </dgm:t>
    </dgm:pt>
    <dgm:pt modelId="{881CB3D9-5FF2-42D8-8666-03F0E3DDF980}" type="sibTrans" cxnId="{2AE55E7A-F096-4DA3-9F5B-61882B38C450}">
      <dgm:prSet/>
      <dgm:spPr/>
      <dgm:t>
        <a:bodyPr/>
        <a:lstStyle/>
        <a:p>
          <a:endParaRPr lang="en-GB"/>
        </a:p>
      </dgm:t>
    </dgm:pt>
    <dgm:pt modelId="{29A8D365-4506-4DA8-941A-C8DBEF4B6E7C}">
      <dgm:prSet phldrT="[Text]"/>
      <dgm:spPr/>
      <dgm:t>
        <a:bodyPr/>
        <a:lstStyle/>
        <a:p>
          <a:r>
            <a:rPr lang="en-GB" dirty="0"/>
            <a:t>Poor physical and cognitive development</a:t>
          </a:r>
        </a:p>
      </dgm:t>
    </dgm:pt>
    <dgm:pt modelId="{274C4739-6A3D-42C4-964C-A5A1400051C4}" type="parTrans" cxnId="{44C44F47-586B-454C-AF72-654CE8512873}">
      <dgm:prSet/>
      <dgm:spPr/>
      <dgm:t>
        <a:bodyPr/>
        <a:lstStyle/>
        <a:p>
          <a:endParaRPr lang="en-GB"/>
        </a:p>
      </dgm:t>
    </dgm:pt>
    <dgm:pt modelId="{13BB0EF7-68F2-4D07-AD50-FC4EE226E588}" type="sibTrans" cxnId="{44C44F47-586B-454C-AF72-654CE8512873}">
      <dgm:prSet/>
      <dgm:spPr/>
      <dgm:t>
        <a:bodyPr/>
        <a:lstStyle/>
        <a:p>
          <a:endParaRPr lang="en-GB"/>
        </a:p>
      </dgm:t>
    </dgm:pt>
    <dgm:pt modelId="{570F7F96-1CBC-462F-B3DD-8C8D7796138D}">
      <dgm:prSet phldrT="[Text]"/>
      <dgm:spPr/>
      <dgm:t>
        <a:bodyPr/>
        <a:lstStyle/>
        <a:p>
          <a:r>
            <a:rPr lang="en-GB" dirty="0"/>
            <a:t>Low productivity</a:t>
          </a:r>
        </a:p>
      </dgm:t>
    </dgm:pt>
    <dgm:pt modelId="{329ACB38-E691-40BA-B3BE-1DB3795F2375}" type="parTrans" cxnId="{FAC412C9-3CF4-47E6-9A2B-8122C6F78609}">
      <dgm:prSet/>
      <dgm:spPr/>
      <dgm:t>
        <a:bodyPr/>
        <a:lstStyle/>
        <a:p>
          <a:endParaRPr lang="en-GB"/>
        </a:p>
      </dgm:t>
    </dgm:pt>
    <dgm:pt modelId="{898FBC58-071E-488F-BD97-4795F46ADD33}" type="sibTrans" cxnId="{FAC412C9-3CF4-47E6-9A2B-8122C6F78609}">
      <dgm:prSet/>
      <dgm:spPr/>
      <dgm:t>
        <a:bodyPr/>
        <a:lstStyle/>
        <a:p>
          <a:endParaRPr lang="en-GB"/>
        </a:p>
      </dgm:t>
    </dgm:pt>
    <dgm:pt modelId="{835D0A05-D0A5-430D-AB47-BC1AE6E90616}" type="pres">
      <dgm:prSet presAssocID="{419EBF1D-4702-41C5-97B8-ADBBEB62EC87}" presName="Name0" presStyleCnt="0">
        <dgm:presLayoutVars>
          <dgm:dir/>
          <dgm:resizeHandles val="exact"/>
        </dgm:presLayoutVars>
      </dgm:prSet>
      <dgm:spPr/>
    </dgm:pt>
    <dgm:pt modelId="{62DC477C-7D46-444E-8A13-4289FB3C5DDE}" type="pres">
      <dgm:prSet presAssocID="{419EBF1D-4702-41C5-97B8-ADBBEB62EC87}" presName="cycle" presStyleCnt="0"/>
      <dgm:spPr/>
    </dgm:pt>
    <dgm:pt modelId="{9EFA1CFD-6712-4B10-AA8D-A1E0ABFD4E48}" type="pres">
      <dgm:prSet presAssocID="{E929FBDA-4543-4A3F-B91C-5ED1F2DB6C48}" presName="nodeFirstNode" presStyleLbl="node1" presStyleIdx="0" presStyleCnt="4">
        <dgm:presLayoutVars>
          <dgm:bulletEnabled val="1"/>
        </dgm:presLayoutVars>
      </dgm:prSet>
      <dgm:spPr/>
    </dgm:pt>
    <dgm:pt modelId="{54813C38-C3CD-46F7-BC35-7F78135BDBD4}" type="pres">
      <dgm:prSet presAssocID="{14F91066-335A-4334-83C4-26CD66599FD2}" presName="sibTransFirstNode" presStyleLbl="bgShp" presStyleIdx="0" presStyleCnt="1" custLinFactNeighborX="-1974" custLinFactNeighborY="-1026"/>
      <dgm:spPr/>
    </dgm:pt>
    <dgm:pt modelId="{CF7E0F0B-24C8-49FD-AC0C-9F93A49B88C0}" type="pres">
      <dgm:prSet presAssocID="{016F2643-2243-4CB7-855B-D5DC510C0F6B}" presName="nodeFollowingNodes" presStyleLbl="node1" presStyleIdx="1" presStyleCnt="4" custRadScaleRad="186870" custRadScaleInc="-1139">
        <dgm:presLayoutVars>
          <dgm:bulletEnabled val="1"/>
        </dgm:presLayoutVars>
      </dgm:prSet>
      <dgm:spPr/>
    </dgm:pt>
    <dgm:pt modelId="{85A168F9-F1D0-4738-B7AE-3F60D5788AEF}" type="pres">
      <dgm:prSet presAssocID="{29A8D365-4506-4DA8-941A-C8DBEF4B6E7C}" presName="nodeFollowingNodes" presStyleLbl="node1" presStyleIdx="2" presStyleCnt="4" custRadScaleRad="98865" custRadScaleInc="4427">
        <dgm:presLayoutVars>
          <dgm:bulletEnabled val="1"/>
        </dgm:presLayoutVars>
      </dgm:prSet>
      <dgm:spPr/>
    </dgm:pt>
    <dgm:pt modelId="{69B2CEF1-71A3-45A4-89DB-9AB27ED767D1}" type="pres">
      <dgm:prSet presAssocID="{570F7F96-1CBC-462F-B3DD-8C8D7796138D}" presName="nodeFollowingNodes" presStyleLbl="node1" presStyleIdx="3" presStyleCnt="4" custRadScaleRad="178892" custRadScaleInc="-595">
        <dgm:presLayoutVars>
          <dgm:bulletEnabled val="1"/>
        </dgm:presLayoutVars>
      </dgm:prSet>
      <dgm:spPr/>
    </dgm:pt>
  </dgm:ptLst>
  <dgm:cxnLst>
    <dgm:cxn modelId="{1EE52321-55BD-4C9D-93A9-0F5E655E3FF9}" type="presOf" srcId="{419EBF1D-4702-41C5-97B8-ADBBEB62EC87}" destId="{835D0A05-D0A5-430D-AB47-BC1AE6E90616}" srcOrd="0" destOrd="0" presId="urn:microsoft.com/office/officeart/2005/8/layout/cycle3"/>
    <dgm:cxn modelId="{B64DA33C-597E-48D2-8CC2-4B90E6C264A2}" type="presOf" srcId="{14F91066-335A-4334-83C4-26CD66599FD2}" destId="{54813C38-C3CD-46F7-BC35-7F78135BDBD4}" srcOrd="0" destOrd="0" presId="urn:microsoft.com/office/officeart/2005/8/layout/cycle3"/>
    <dgm:cxn modelId="{44C44F47-586B-454C-AF72-654CE8512873}" srcId="{419EBF1D-4702-41C5-97B8-ADBBEB62EC87}" destId="{29A8D365-4506-4DA8-941A-C8DBEF4B6E7C}" srcOrd="2" destOrd="0" parTransId="{274C4739-6A3D-42C4-964C-A5A1400051C4}" sibTransId="{13BB0EF7-68F2-4D07-AD50-FC4EE226E588}"/>
    <dgm:cxn modelId="{4F212459-5BC2-402E-BCD7-BF17FEB6208E}" type="presOf" srcId="{29A8D365-4506-4DA8-941A-C8DBEF4B6E7C}" destId="{85A168F9-F1D0-4738-B7AE-3F60D5788AEF}" srcOrd="0" destOrd="0" presId="urn:microsoft.com/office/officeart/2005/8/layout/cycle3"/>
    <dgm:cxn modelId="{2AE55E7A-F096-4DA3-9F5B-61882B38C450}" srcId="{419EBF1D-4702-41C5-97B8-ADBBEB62EC87}" destId="{016F2643-2243-4CB7-855B-D5DC510C0F6B}" srcOrd="1" destOrd="0" parTransId="{C84F50B1-2F4B-4046-A59A-9091C6927EB9}" sibTransId="{881CB3D9-5FF2-42D8-8666-03F0E3DDF980}"/>
    <dgm:cxn modelId="{1B71B4BC-04BB-43BD-97B9-96CDB5521639}" type="presOf" srcId="{570F7F96-1CBC-462F-B3DD-8C8D7796138D}" destId="{69B2CEF1-71A3-45A4-89DB-9AB27ED767D1}" srcOrd="0" destOrd="0" presId="urn:microsoft.com/office/officeart/2005/8/layout/cycle3"/>
    <dgm:cxn modelId="{FAC412C9-3CF4-47E6-9A2B-8122C6F78609}" srcId="{419EBF1D-4702-41C5-97B8-ADBBEB62EC87}" destId="{570F7F96-1CBC-462F-B3DD-8C8D7796138D}" srcOrd="3" destOrd="0" parTransId="{329ACB38-E691-40BA-B3BE-1DB3795F2375}" sibTransId="{898FBC58-071E-488F-BD97-4795F46ADD33}"/>
    <dgm:cxn modelId="{7C8770D6-09EA-461C-838F-1E041FF05889}" type="presOf" srcId="{016F2643-2243-4CB7-855B-D5DC510C0F6B}" destId="{CF7E0F0B-24C8-49FD-AC0C-9F93A49B88C0}" srcOrd="0" destOrd="0" presId="urn:microsoft.com/office/officeart/2005/8/layout/cycle3"/>
    <dgm:cxn modelId="{7D5828E6-E1D6-4CBA-B416-3D8652A02BA9}" srcId="{419EBF1D-4702-41C5-97B8-ADBBEB62EC87}" destId="{E929FBDA-4543-4A3F-B91C-5ED1F2DB6C48}" srcOrd="0" destOrd="0" parTransId="{6A7FD951-A674-4585-9CF0-33D66FB9693F}" sibTransId="{14F91066-335A-4334-83C4-26CD66599FD2}"/>
    <dgm:cxn modelId="{94882DF9-0B2E-4D73-83AB-0831CEA432F5}" type="presOf" srcId="{E929FBDA-4543-4A3F-B91C-5ED1F2DB6C48}" destId="{9EFA1CFD-6712-4B10-AA8D-A1E0ABFD4E48}" srcOrd="0" destOrd="0" presId="urn:microsoft.com/office/officeart/2005/8/layout/cycle3"/>
    <dgm:cxn modelId="{3201119B-1756-4B39-B10B-8FC595139754}" type="presParOf" srcId="{835D0A05-D0A5-430D-AB47-BC1AE6E90616}" destId="{62DC477C-7D46-444E-8A13-4289FB3C5DDE}" srcOrd="0" destOrd="0" presId="urn:microsoft.com/office/officeart/2005/8/layout/cycle3"/>
    <dgm:cxn modelId="{F49E2BD1-FAAA-400B-B2C0-1B9B5433636F}" type="presParOf" srcId="{62DC477C-7D46-444E-8A13-4289FB3C5DDE}" destId="{9EFA1CFD-6712-4B10-AA8D-A1E0ABFD4E48}" srcOrd="0" destOrd="0" presId="urn:microsoft.com/office/officeart/2005/8/layout/cycle3"/>
    <dgm:cxn modelId="{A8A293DA-3D09-4931-85BA-74CDDA9BD50F}" type="presParOf" srcId="{62DC477C-7D46-444E-8A13-4289FB3C5DDE}" destId="{54813C38-C3CD-46F7-BC35-7F78135BDBD4}" srcOrd="1" destOrd="0" presId="urn:microsoft.com/office/officeart/2005/8/layout/cycle3"/>
    <dgm:cxn modelId="{652FCDEF-ADF2-42AB-80CA-68ACD0FF4B68}" type="presParOf" srcId="{62DC477C-7D46-444E-8A13-4289FB3C5DDE}" destId="{CF7E0F0B-24C8-49FD-AC0C-9F93A49B88C0}" srcOrd="2" destOrd="0" presId="urn:microsoft.com/office/officeart/2005/8/layout/cycle3"/>
    <dgm:cxn modelId="{80177637-08FF-4461-9A12-EAE83AF0A599}" type="presParOf" srcId="{62DC477C-7D46-444E-8A13-4289FB3C5DDE}" destId="{85A168F9-F1D0-4738-B7AE-3F60D5788AEF}" srcOrd="3" destOrd="0" presId="urn:microsoft.com/office/officeart/2005/8/layout/cycle3"/>
    <dgm:cxn modelId="{AFC54BB2-415B-4757-B823-FEFA33DC0224}" type="presParOf" srcId="{62DC477C-7D46-444E-8A13-4289FB3C5DDE}" destId="{69B2CEF1-71A3-45A4-89DB-9AB27ED767D1}" srcOrd="4"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813C38-C3CD-46F7-BC35-7F78135BDBD4}">
      <dsp:nvSpPr>
        <dsp:cNvPr id="0" name=""/>
        <dsp:cNvSpPr/>
      </dsp:nvSpPr>
      <dsp:spPr>
        <a:xfrm>
          <a:off x="2560634" y="-196160"/>
          <a:ext cx="5147597" cy="5147597"/>
        </a:xfrm>
        <a:prstGeom prst="circularArrow">
          <a:avLst>
            <a:gd name="adj1" fmla="val 4668"/>
            <a:gd name="adj2" fmla="val 272909"/>
            <a:gd name="adj3" fmla="val 12815244"/>
            <a:gd name="adj4" fmla="val 18041910"/>
            <a:gd name="adj5" fmla="val 484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EFA1CFD-6712-4B10-AA8D-A1E0ABFD4E48}">
      <dsp:nvSpPr>
        <dsp:cNvPr id="0" name=""/>
        <dsp:cNvSpPr/>
      </dsp:nvSpPr>
      <dsp:spPr>
        <a:xfrm>
          <a:off x="3515412" y="686"/>
          <a:ext cx="3441269" cy="1720634"/>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GB" sz="3100" kern="1200" dirty="0"/>
            <a:t>Poverty</a:t>
          </a:r>
        </a:p>
      </dsp:txBody>
      <dsp:txXfrm>
        <a:off x="3599406" y="84680"/>
        <a:ext cx="3273281" cy="1552646"/>
      </dsp:txXfrm>
    </dsp:sp>
    <dsp:sp modelId="{CF7E0F0B-24C8-49FD-AC0C-9F93A49B88C0}">
      <dsp:nvSpPr>
        <dsp:cNvPr id="0" name=""/>
        <dsp:cNvSpPr/>
      </dsp:nvSpPr>
      <dsp:spPr>
        <a:xfrm>
          <a:off x="6969032" y="1799580"/>
          <a:ext cx="3441269" cy="1720634"/>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GB" sz="3100" kern="1200" dirty="0"/>
            <a:t>Food insecurity, hunger, malnutrition</a:t>
          </a:r>
        </a:p>
      </dsp:txBody>
      <dsp:txXfrm>
        <a:off x="7053026" y="1883574"/>
        <a:ext cx="3273281" cy="1552646"/>
      </dsp:txXfrm>
    </dsp:sp>
    <dsp:sp modelId="{85A168F9-F1D0-4738-B7AE-3F60D5788AEF}">
      <dsp:nvSpPr>
        <dsp:cNvPr id="0" name=""/>
        <dsp:cNvSpPr/>
      </dsp:nvSpPr>
      <dsp:spPr>
        <a:xfrm>
          <a:off x="3413806" y="3673540"/>
          <a:ext cx="3441269" cy="1720634"/>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GB" sz="3100" kern="1200" dirty="0"/>
            <a:t>Poor physical and cognitive development</a:t>
          </a:r>
        </a:p>
      </dsp:txBody>
      <dsp:txXfrm>
        <a:off x="3497800" y="3757534"/>
        <a:ext cx="3273281" cy="1552646"/>
      </dsp:txXfrm>
    </dsp:sp>
    <dsp:sp modelId="{69B2CEF1-71A3-45A4-89DB-9AB27ED767D1}">
      <dsp:nvSpPr>
        <dsp:cNvPr id="0" name=""/>
        <dsp:cNvSpPr/>
      </dsp:nvSpPr>
      <dsp:spPr>
        <a:xfrm>
          <a:off x="208991" y="1873738"/>
          <a:ext cx="3441269" cy="1720634"/>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GB" sz="3100" kern="1200" dirty="0"/>
            <a:t>Low productivity</a:t>
          </a:r>
        </a:p>
      </dsp:txBody>
      <dsp:txXfrm>
        <a:off x="292985" y="1957732"/>
        <a:ext cx="3273281" cy="1552646"/>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3456392D-3BF2-4C67-AC15-A4E4343E9EF9}" type="datetimeFigureOut">
              <a:rPr lang="en-GB" smtClean="0"/>
              <a:t>28/10/2024</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F5EAD7F4-21AB-44A3-AF79-42C9A76B9FC7}" type="slidenum">
              <a:rPr lang="en-GB" smtClean="0"/>
              <a:t>‹#›</a:t>
            </a:fld>
            <a:endParaRPr lang="en-GB"/>
          </a:p>
        </p:txBody>
      </p:sp>
    </p:spTree>
    <p:extLst>
      <p:ext uri="{BB962C8B-B14F-4D97-AF65-F5344CB8AC3E}">
        <p14:creationId xmlns:p14="http://schemas.microsoft.com/office/powerpoint/2010/main" val="26204718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B3DF9F42-5601-4C6D-AE9D-927B2F782364}" type="datetimeFigureOut">
              <a:rPr lang="en-GB" smtClean="0"/>
              <a:t>28/10/2024</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5FED35C-8C26-40DE-A40A-5BE109474CF0}" type="slidenum">
              <a:rPr lang="en-GB" smtClean="0"/>
              <a:t>‹#›</a:t>
            </a:fld>
            <a:endParaRPr lang="en-GB"/>
          </a:p>
        </p:txBody>
      </p:sp>
    </p:spTree>
    <p:extLst>
      <p:ext uri="{BB962C8B-B14F-4D97-AF65-F5344CB8AC3E}">
        <p14:creationId xmlns:p14="http://schemas.microsoft.com/office/powerpoint/2010/main" val="569776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5FED35C-8C26-40DE-A40A-5BE109474CF0}" type="slidenum">
              <a:rPr lang="en-GB" smtClean="0"/>
              <a:t>1</a:t>
            </a:fld>
            <a:endParaRPr lang="en-GB"/>
          </a:p>
        </p:txBody>
      </p:sp>
    </p:spTree>
    <p:extLst>
      <p:ext uri="{BB962C8B-B14F-4D97-AF65-F5344CB8AC3E}">
        <p14:creationId xmlns:p14="http://schemas.microsoft.com/office/powerpoint/2010/main" val="14702609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5FED35C-8C26-40DE-A40A-5BE109474CF0}" type="slidenum">
              <a:rPr lang="en-GB" smtClean="0"/>
              <a:t>10</a:t>
            </a:fld>
            <a:endParaRPr lang="en-GB"/>
          </a:p>
        </p:txBody>
      </p:sp>
    </p:spTree>
    <p:extLst>
      <p:ext uri="{BB962C8B-B14F-4D97-AF65-F5344CB8AC3E}">
        <p14:creationId xmlns:p14="http://schemas.microsoft.com/office/powerpoint/2010/main" val="18708146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5FED35C-8C26-40DE-A40A-5BE109474CF0}" type="slidenum">
              <a:rPr lang="en-GB" smtClean="0"/>
              <a:t>11</a:t>
            </a:fld>
            <a:endParaRPr lang="en-GB"/>
          </a:p>
        </p:txBody>
      </p:sp>
    </p:spTree>
    <p:extLst>
      <p:ext uri="{BB962C8B-B14F-4D97-AF65-F5344CB8AC3E}">
        <p14:creationId xmlns:p14="http://schemas.microsoft.com/office/powerpoint/2010/main" val="8425706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5FED35C-8C26-40DE-A40A-5BE109474CF0}" type="slidenum">
              <a:rPr lang="en-GB" smtClean="0"/>
              <a:t>12</a:t>
            </a:fld>
            <a:endParaRPr lang="en-GB"/>
          </a:p>
        </p:txBody>
      </p:sp>
    </p:spTree>
    <p:extLst>
      <p:ext uri="{BB962C8B-B14F-4D97-AF65-F5344CB8AC3E}">
        <p14:creationId xmlns:p14="http://schemas.microsoft.com/office/powerpoint/2010/main" val="2944055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5FED35C-8C26-40DE-A40A-5BE109474CF0}" type="slidenum">
              <a:rPr lang="en-GB" smtClean="0"/>
              <a:t>13</a:t>
            </a:fld>
            <a:endParaRPr lang="en-GB"/>
          </a:p>
        </p:txBody>
      </p:sp>
    </p:spTree>
    <p:extLst>
      <p:ext uri="{BB962C8B-B14F-4D97-AF65-F5344CB8AC3E}">
        <p14:creationId xmlns:p14="http://schemas.microsoft.com/office/powerpoint/2010/main" val="25005105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5FED35C-8C26-40DE-A40A-5BE109474CF0}" type="slidenum">
              <a:rPr lang="en-GB" smtClean="0"/>
              <a:t>14</a:t>
            </a:fld>
            <a:endParaRPr lang="en-GB"/>
          </a:p>
        </p:txBody>
      </p:sp>
    </p:spTree>
    <p:extLst>
      <p:ext uri="{BB962C8B-B14F-4D97-AF65-F5344CB8AC3E}">
        <p14:creationId xmlns:p14="http://schemas.microsoft.com/office/powerpoint/2010/main" val="29404770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5FED35C-8C26-40DE-A40A-5BE109474CF0}" type="slidenum">
              <a:rPr lang="en-GB" smtClean="0"/>
              <a:t>15</a:t>
            </a:fld>
            <a:endParaRPr lang="en-GB"/>
          </a:p>
        </p:txBody>
      </p:sp>
    </p:spTree>
    <p:extLst>
      <p:ext uri="{BB962C8B-B14F-4D97-AF65-F5344CB8AC3E}">
        <p14:creationId xmlns:p14="http://schemas.microsoft.com/office/powerpoint/2010/main" val="29730152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5FED35C-8C26-40DE-A40A-5BE109474CF0}" type="slidenum">
              <a:rPr lang="en-GB" smtClean="0"/>
              <a:t>16</a:t>
            </a:fld>
            <a:endParaRPr lang="en-GB"/>
          </a:p>
        </p:txBody>
      </p:sp>
    </p:spTree>
    <p:extLst>
      <p:ext uri="{BB962C8B-B14F-4D97-AF65-F5344CB8AC3E}">
        <p14:creationId xmlns:p14="http://schemas.microsoft.com/office/powerpoint/2010/main" val="32563178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5FED35C-8C26-40DE-A40A-5BE109474CF0}" type="slidenum">
              <a:rPr lang="en-GB" smtClean="0"/>
              <a:t>17</a:t>
            </a:fld>
            <a:endParaRPr lang="en-GB"/>
          </a:p>
        </p:txBody>
      </p:sp>
    </p:spTree>
    <p:extLst>
      <p:ext uri="{BB962C8B-B14F-4D97-AF65-F5344CB8AC3E}">
        <p14:creationId xmlns:p14="http://schemas.microsoft.com/office/powerpoint/2010/main" val="37876535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5FED35C-8C26-40DE-A40A-5BE109474CF0}" type="slidenum">
              <a:rPr lang="en-GB" smtClean="0"/>
              <a:t>18</a:t>
            </a:fld>
            <a:endParaRPr lang="en-GB"/>
          </a:p>
        </p:txBody>
      </p:sp>
    </p:spTree>
    <p:extLst>
      <p:ext uri="{BB962C8B-B14F-4D97-AF65-F5344CB8AC3E}">
        <p14:creationId xmlns:p14="http://schemas.microsoft.com/office/powerpoint/2010/main" val="22819368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5FED35C-8C26-40DE-A40A-5BE109474CF0}" type="slidenum">
              <a:rPr lang="en-GB" smtClean="0"/>
              <a:t>19</a:t>
            </a:fld>
            <a:endParaRPr lang="en-GB"/>
          </a:p>
        </p:txBody>
      </p:sp>
    </p:spTree>
    <p:extLst>
      <p:ext uri="{BB962C8B-B14F-4D97-AF65-F5344CB8AC3E}">
        <p14:creationId xmlns:p14="http://schemas.microsoft.com/office/powerpoint/2010/main" val="2631091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5FED35C-8C26-40DE-A40A-5BE109474CF0}" type="slidenum">
              <a:rPr lang="en-GB" smtClean="0"/>
              <a:t>2</a:t>
            </a:fld>
            <a:endParaRPr lang="en-GB"/>
          </a:p>
        </p:txBody>
      </p:sp>
    </p:spTree>
    <p:extLst>
      <p:ext uri="{BB962C8B-B14F-4D97-AF65-F5344CB8AC3E}">
        <p14:creationId xmlns:p14="http://schemas.microsoft.com/office/powerpoint/2010/main" val="23701979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5FED35C-8C26-40DE-A40A-5BE109474CF0}" type="slidenum">
              <a:rPr lang="en-GB" smtClean="0"/>
              <a:t>20</a:t>
            </a:fld>
            <a:endParaRPr lang="en-GB"/>
          </a:p>
        </p:txBody>
      </p:sp>
    </p:spTree>
    <p:extLst>
      <p:ext uri="{BB962C8B-B14F-4D97-AF65-F5344CB8AC3E}">
        <p14:creationId xmlns:p14="http://schemas.microsoft.com/office/powerpoint/2010/main" val="2355365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5FED35C-8C26-40DE-A40A-5BE109474CF0}" type="slidenum">
              <a:rPr lang="en-GB" smtClean="0"/>
              <a:t>3</a:t>
            </a:fld>
            <a:endParaRPr lang="en-GB"/>
          </a:p>
        </p:txBody>
      </p:sp>
    </p:spTree>
    <p:extLst>
      <p:ext uri="{BB962C8B-B14F-4D97-AF65-F5344CB8AC3E}">
        <p14:creationId xmlns:p14="http://schemas.microsoft.com/office/powerpoint/2010/main" val="2081048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5FED35C-8C26-40DE-A40A-5BE109474CF0}" type="slidenum">
              <a:rPr lang="en-GB" smtClean="0"/>
              <a:t>4</a:t>
            </a:fld>
            <a:endParaRPr lang="en-GB"/>
          </a:p>
        </p:txBody>
      </p:sp>
    </p:spTree>
    <p:extLst>
      <p:ext uri="{BB962C8B-B14F-4D97-AF65-F5344CB8AC3E}">
        <p14:creationId xmlns:p14="http://schemas.microsoft.com/office/powerpoint/2010/main" val="617915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5FED35C-8C26-40DE-A40A-5BE109474CF0}" type="slidenum">
              <a:rPr lang="en-GB" smtClean="0"/>
              <a:t>5</a:t>
            </a:fld>
            <a:endParaRPr lang="en-GB"/>
          </a:p>
        </p:txBody>
      </p:sp>
    </p:spTree>
    <p:extLst>
      <p:ext uri="{BB962C8B-B14F-4D97-AF65-F5344CB8AC3E}">
        <p14:creationId xmlns:p14="http://schemas.microsoft.com/office/powerpoint/2010/main" val="37179130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5FED35C-8C26-40DE-A40A-5BE109474CF0}" type="slidenum">
              <a:rPr lang="en-GB" smtClean="0"/>
              <a:t>6</a:t>
            </a:fld>
            <a:endParaRPr lang="en-GB"/>
          </a:p>
        </p:txBody>
      </p:sp>
    </p:spTree>
    <p:extLst>
      <p:ext uri="{BB962C8B-B14F-4D97-AF65-F5344CB8AC3E}">
        <p14:creationId xmlns:p14="http://schemas.microsoft.com/office/powerpoint/2010/main" val="10868091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5FED35C-8C26-40DE-A40A-5BE109474CF0}" type="slidenum">
              <a:rPr lang="en-GB" smtClean="0"/>
              <a:t>7</a:t>
            </a:fld>
            <a:endParaRPr lang="en-GB"/>
          </a:p>
        </p:txBody>
      </p:sp>
    </p:spTree>
    <p:extLst>
      <p:ext uri="{BB962C8B-B14F-4D97-AF65-F5344CB8AC3E}">
        <p14:creationId xmlns:p14="http://schemas.microsoft.com/office/powerpoint/2010/main" val="4211096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dirty="0"/>
              <a:t>Consider that a country may produce a specific food crop to meet domestic demand due to cultural preferences. However, this product may not have an international market</a:t>
            </a:r>
            <a:r>
              <a:rPr lang="en-GB" sz="1400" baseline="0" dirty="0"/>
              <a:t> and so is difficult to trade. However, due to economies of scale, cheap food alternatives and substitutes may be imported. This could then reduce demand for the now more expensive domestic product, which in turn will have a negative impact on the economies where it is grown and traded. </a:t>
            </a:r>
            <a:endParaRPr lang="en-GB" sz="1400" dirty="0"/>
          </a:p>
        </p:txBody>
      </p:sp>
      <p:sp>
        <p:nvSpPr>
          <p:cNvPr id="4" name="Slide Number Placeholder 3"/>
          <p:cNvSpPr>
            <a:spLocks noGrp="1"/>
          </p:cNvSpPr>
          <p:nvPr>
            <p:ph type="sldNum" sz="quarter" idx="10"/>
          </p:nvPr>
        </p:nvSpPr>
        <p:spPr/>
        <p:txBody>
          <a:bodyPr/>
          <a:lstStyle/>
          <a:p>
            <a:fld id="{95FED35C-8C26-40DE-A40A-5BE109474CF0}" type="slidenum">
              <a:rPr lang="en-GB" smtClean="0"/>
              <a:t>8</a:t>
            </a:fld>
            <a:endParaRPr lang="en-GB"/>
          </a:p>
        </p:txBody>
      </p:sp>
    </p:spTree>
    <p:extLst>
      <p:ext uri="{BB962C8B-B14F-4D97-AF65-F5344CB8AC3E}">
        <p14:creationId xmlns:p14="http://schemas.microsoft.com/office/powerpoint/2010/main" val="121075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5FED35C-8C26-40DE-A40A-5BE109474CF0}" type="slidenum">
              <a:rPr lang="en-GB" smtClean="0"/>
              <a:t>9</a:t>
            </a:fld>
            <a:endParaRPr lang="en-GB"/>
          </a:p>
        </p:txBody>
      </p:sp>
    </p:spTree>
    <p:extLst>
      <p:ext uri="{BB962C8B-B14F-4D97-AF65-F5344CB8AC3E}">
        <p14:creationId xmlns:p14="http://schemas.microsoft.com/office/powerpoint/2010/main" val="1843515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0549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10/28/2024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89915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724638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3666035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666696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265034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559889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86935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93824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83373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12215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5544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10/28/2024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53389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48165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10/28/2024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06918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88159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58781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smtClean="0"/>
              <a:pPr/>
              <a:t>10/28/2024</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9890088"/>
      </p:ext>
    </p:extLst>
  </p:cSld>
  <p:clrMap bg1="dk1" tx1="lt1" bg2="dk2" tx2="lt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 id="2147483682"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1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youtube.com/watch?v=5YcvKvxWaCE"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publichealthnotes.com/food-security-determinants-and-urbanization/"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s://www.iatp.org/sites/default/files/USAID_and_GM_Food_Aid.htm" TargetMode="External"/><Relationship Id="rId4" Type="http://schemas.openxmlformats.org/officeDocument/2006/relationships/hyperlink" Target="https://doi.org/10.15353/cfs-rcea.v2i2.133"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foodsecurity.ac.uk/video/food-security-challeng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fao.org/fileadmin/templates/SOFI/2022/docs/map-fies-prin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fao.org/interactive/hunger-map-2023-embed-dark/en/"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46ySNz5iCEA"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2941" y="1625600"/>
            <a:ext cx="9207971" cy="2984500"/>
          </a:xfrm>
        </p:spPr>
        <p:txBody>
          <a:bodyPr>
            <a:normAutofit/>
          </a:bodyPr>
          <a:lstStyle/>
          <a:p>
            <a:pPr algn="r"/>
            <a:r>
              <a:rPr lang="en-GB" dirty="0"/>
              <a:t>Food Security and International Trade policy</a:t>
            </a:r>
            <a:endParaRPr lang="en-GB" sz="2000" dirty="0"/>
          </a:p>
        </p:txBody>
      </p:sp>
      <p:sp>
        <p:nvSpPr>
          <p:cNvPr id="3" name="Subtitle 2"/>
          <p:cNvSpPr>
            <a:spLocks noGrp="1"/>
          </p:cNvSpPr>
          <p:nvPr>
            <p:ph type="subTitle" idx="1"/>
          </p:nvPr>
        </p:nvSpPr>
        <p:spPr>
          <a:xfrm>
            <a:off x="6616700" y="5105400"/>
            <a:ext cx="4494212" cy="939800"/>
          </a:xfrm>
        </p:spPr>
        <p:txBody>
          <a:bodyPr/>
          <a:lstStyle/>
          <a:p>
            <a:pPr algn="r"/>
            <a:r>
              <a:rPr lang="en-GB" dirty="0"/>
              <a:t>IITP Week 4</a:t>
            </a:r>
          </a:p>
        </p:txBody>
      </p:sp>
    </p:spTree>
    <p:extLst>
      <p:ext uri="{BB962C8B-B14F-4D97-AF65-F5344CB8AC3E}">
        <p14:creationId xmlns:p14="http://schemas.microsoft.com/office/powerpoint/2010/main" val="2540768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AFA97-E9E6-42D7-8D1F-57A482F3A35D}"/>
              </a:ext>
            </a:extLst>
          </p:cNvPr>
          <p:cNvSpPr>
            <a:spLocks noGrp="1"/>
          </p:cNvSpPr>
          <p:nvPr>
            <p:ph type="title"/>
          </p:nvPr>
        </p:nvSpPr>
        <p:spPr>
          <a:xfrm>
            <a:off x="758353" y="5643376"/>
            <a:ext cx="8534400" cy="989913"/>
          </a:xfrm>
        </p:spPr>
        <p:txBody>
          <a:bodyPr/>
          <a:lstStyle/>
          <a:p>
            <a:r>
              <a:rPr lang="en-GB" dirty="0"/>
              <a:t>Cycle of food insecurity</a:t>
            </a:r>
          </a:p>
        </p:txBody>
      </p:sp>
      <p:sp>
        <p:nvSpPr>
          <p:cNvPr id="3" name="Picture Placeholder 2">
            <a:extLst>
              <a:ext uri="{FF2B5EF4-FFF2-40B4-BE49-F238E27FC236}">
                <a16:creationId xmlns:a16="http://schemas.microsoft.com/office/drawing/2014/main" id="{3FE19D9C-7946-47D9-A8B0-EBFBF5308E6D}"/>
              </a:ext>
            </a:extLst>
          </p:cNvPr>
          <p:cNvSpPr>
            <a:spLocks noGrp="1"/>
          </p:cNvSpPr>
          <p:nvPr>
            <p:ph type="pic" idx="13"/>
          </p:nvPr>
        </p:nvSpPr>
        <p:spPr>
          <a:xfrm>
            <a:off x="932935" y="249194"/>
            <a:ext cx="10818812" cy="4755292"/>
          </a:xfrm>
        </p:spPr>
        <p:txBody>
          <a:bodyPr/>
          <a:lstStyle/>
          <a:p>
            <a:endParaRPr lang="en-GB"/>
          </a:p>
        </p:txBody>
      </p:sp>
      <p:graphicFrame>
        <p:nvGraphicFramePr>
          <p:cNvPr id="5" name="Diagram 4">
            <a:extLst>
              <a:ext uri="{FF2B5EF4-FFF2-40B4-BE49-F238E27FC236}">
                <a16:creationId xmlns:a16="http://schemas.microsoft.com/office/drawing/2014/main" id="{23313390-096C-45A3-8A95-014564524CE0}"/>
              </a:ext>
            </a:extLst>
          </p:cNvPr>
          <p:cNvGraphicFramePr/>
          <p:nvPr>
            <p:extLst>
              <p:ext uri="{D42A27DB-BD31-4B8C-83A1-F6EECF244321}">
                <p14:modId xmlns:p14="http://schemas.microsoft.com/office/powerpoint/2010/main" val="2138582310"/>
              </p:ext>
            </p:extLst>
          </p:nvPr>
        </p:nvGraphicFramePr>
        <p:xfrm>
          <a:off x="961553" y="249194"/>
          <a:ext cx="10472094"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63222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189927"/>
            <a:ext cx="10479088" cy="1507067"/>
          </a:xfrm>
        </p:spPr>
        <p:txBody>
          <a:bodyPr/>
          <a:lstStyle/>
          <a:p>
            <a:r>
              <a:rPr lang="en-GB" dirty="0"/>
              <a:t>Economics and Social welfare issues re food security</a:t>
            </a:r>
          </a:p>
        </p:txBody>
      </p:sp>
      <p:sp>
        <p:nvSpPr>
          <p:cNvPr id="3" name="Content Placeholder 2"/>
          <p:cNvSpPr>
            <a:spLocks noGrp="1"/>
          </p:cNvSpPr>
          <p:nvPr>
            <p:ph idx="1"/>
          </p:nvPr>
        </p:nvSpPr>
        <p:spPr>
          <a:xfrm>
            <a:off x="684212" y="1507524"/>
            <a:ext cx="10733088" cy="4753576"/>
          </a:xfrm>
        </p:spPr>
        <p:txBody>
          <a:bodyPr>
            <a:normAutofit/>
          </a:bodyPr>
          <a:lstStyle/>
          <a:p>
            <a:r>
              <a:rPr lang="en-GB" sz="2800" dirty="0">
                <a:solidFill>
                  <a:schemeClr val="tx1"/>
                </a:solidFill>
              </a:rPr>
              <a:t>Link between lack of food security and household education attainment. </a:t>
            </a:r>
          </a:p>
          <a:p>
            <a:r>
              <a:rPr lang="en-GB" sz="2800" dirty="0">
                <a:solidFill>
                  <a:schemeClr val="tx1"/>
                </a:solidFill>
              </a:rPr>
              <a:t>Lack of educational attainment linked to lower income</a:t>
            </a:r>
          </a:p>
          <a:p>
            <a:r>
              <a:rPr lang="en-GB" sz="2800" dirty="0">
                <a:solidFill>
                  <a:schemeClr val="tx1"/>
                </a:solidFill>
              </a:rPr>
              <a:t>Reduced skilled labour in economy</a:t>
            </a:r>
          </a:p>
          <a:p>
            <a:r>
              <a:rPr lang="en-GB" sz="2800" dirty="0">
                <a:solidFill>
                  <a:schemeClr val="tx1"/>
                </a:solidFill>
              </a:rPr>
              <a:t>Increased demand for government household support</a:t>
            </a:r>
          </a:p>
          <a:p>
            <a:r>
              <a:rPr lang="en-GB" sz="2800" dirty="0">
                <a:solidFill>
                  <a:schemeClr val="tx1"/>
                </a:solidFill>
              </a:rPr>
              <a:t>So, opportunity cost of food security??</a:t>
            </a:r>
          </a:p>
        </p:txBody>
      </p:sp>
    </p:spTree>
    <p:extLst>
      <p:ext uri="{BB962C8B-B14F-4D97-AF65-F5344CB8AC3E}">
        <p14:creationId xmlns:p14="http://schemas.microsoft.com/office/powerpoint/2010/main" val="2619129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8024" y="241300"/>
            <a:ext cx="10506076" cy="1270001"/>
          </a:xfrm>
        </p:spPr>
        <p:txBody>
          <a:bodyPr/>
          <a:lstStyle/>
          <a:p>
            <a:r>
              <a:rPr lang="en-GB" dirty="0"/>
              <a:t>Barriers for trade organisations</a:t>
            </a:r>
          </a:p>
        </p:txBody>
      </p:sp>
      <p:sp>
        <p:nvSpPr>
          <p:cNvPr id="3" name="Content Placeholder 2"/>
          <p:cNvSpPr>
            <a:spLocks noGrp="1"/>
          </p:cNvSpPr>
          <p:nvPr>
            <p:ph idx="1"/>
          </p:nvPr>
        </p:nvSpPr>
        <p:spPr>
          <a:xfrm>
            <a:off x="708024" y="1358900"/>
            <a:ext cx="10607676" cy="5067300"/>
          </a:xfrm>
        </p:spPr>
        <p:txBody>
          <a:bodyPr>
            <a:normAutofit/>
          </a:bodyPr>
          <a:lstStyle/>
          <a:p>
            <a:r>
              <a:rPr lang="en-GB" sz="2800" dirty="0">
                <a:solidFill>
                  <a:schemeClr val="tx1"/>
                </a:solidFill>
              </a:rPr>
              <a:t>Cultural barriers impact </a:t>
            </a:r>
          </a:p>
          <a:p>
            <a:pPr lvl="1"/>
            <a:r>
              <a:rPr lang="en-GB" sz="2600" dirty="0">
                <a:solidFill>
                  <a:schemeClr val="tx1"/>
                </a:solidFill>
              </a:rPr>
              <a:t>consumer preferences</a:t>
            </a:r>
          </a:p>
          <a:p>
            <a:pPr lvl="1"/>
            <a:r>
              <a:rPr lang="en-GB" sz="2600" dirty="0">
                <a:solidFill>
                  <a:schemeClr val="tx1"/>
                </a:solidFill>
              </a:rPr>
              <a:t>Can impact inward investment from multi-national food companies</a:t>
            </a:r>
          </a:p>
          <a:p>
            <a:r>
              <a:rPr lang="en-GB" sz="2800" dirty="0">
                <a:solidFill>
                  <a:schemeClr val="tx1"/>
                </a:solidFill>
              </a:rPr>
              <a:t>Political barriers impact</a:t>
            </a:r>
          </a:p>
          <a:p>
            <a:pPr lvl="1"/>
            <a:r>
              <a:rPr lang="en-GB" sz="2600" dirty="0">
                <a:solidFill>
                  <a:schemeClr val="tx1"/>
                </a:solidFill>
              </a:rPr>
              <a:t>Embargos on food products due to political discourse</a:t>
            </a:r>
          </a:p>
          <a:p>
            <a:pPr lvl="1"/>
            <a:r>
              <a:rPr lang="en-GB" sz="2600" dirty="0">
                <a:solidFill>
                  <a:schemeClr val="tx1"/>
                </a:solidFill>
              </a:rPr>
              <a:t>Access for charities to deliver food aid</a:t>
            </a:r>
          </a:p>
          <a:p>
            <a:r>
              <a:rPr lang="en-GB" sz="2800" dirty="0">
                <a:solidFill>
                  <a:schemeClr val="tx1"/>
                </a:solidFill>
              </a:rPr>
              <a:t>Lack of infrastructure</a:t>
            </a:r>
          </a:p>
          <a:p>
            <a:pPr lvl="1"/>
            <a:r>
              <a:rPr lang="en-GB" sz="2600" dirty="0">
                <a:solidFill>
                  <a:schemeClr val="tx1"/>
                </a:solidFill>
              </a:rPr>
              <a:t>Transporting problems = external and internal</a:t>
            </a:r>
            <a:endParaRPr lang="en-GB" sz="2800" dirty="0">
              <a:solidFill>
                <a:schemeClr val="tx1"/>
              </a:solidFill>
            </a:endParaRPr>
          </a:p>
        </p:txBody>
      </p:sp>
    </p:spTree>
    <p:extLst>
      <p:ext uri="{BB962C8B-B14F-4D97-AF65-F5344CB8AC3E}">
        <p14:creationId xmlns:p14="http://schemas.microsoft.com/office/powerpoint/2010/main" val="1198664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20132"/>
            <a:ext cx="10745788" cy="1507067"/>
          </a:xfrm>
        </p:spPr>
        <p:txBody>
          <a:bodyPr/>
          <a:lstStyle/>
          <a:p>
            <a:r>
              <a:rPr lang="en-GB" dirty="0"/>
              <a:t>Opportunities for Trade organisations</a:t>
            </a:r>
          </a:p>
        </p:txBody>
      </p:sp>
      <p:sp>
        <p:nvSpPr>
          <p:cNvPr id="3" name="Content Placeholder 2"/>
          <p:cNvSpPr>
            <a:spLocks noGrp="1"/>
          </p:cNvSpPr>
          <p:nvPr>
            <p:ph idx="1"/>
          </p:nvPr>
        </p:nvSpPr>
        <p:spPr>
          <a:xfrm>
            <a:off x="720724" y="1346200"/>
            <a:ext cx="10353676" cy="5003800"/>
          </a:xfrm>
        </p:spPr>
        <p:txBody>
          <a:bodyPr>
            <a:normAutofit/>
          </a:bodyPr>
          <a:lstStyle/>
          <a:p>
            <a:r>
              <a:rPr lang="en-GB" sz="2800" dirty="0">
                <a:solidFill>
                  <a:schemeClr val="tx1"/>
                </a:solidFill>
              </a:rPr>
              <a:t>Increased FDI to aid countries to increase imports or reduce dependency on imports</a:t>
            </a:r>
          </a:p>
          <a:p>
            <a:r>
              <a:rPr lang="en-GB" sz="2800" dirty="0">
                <a:solidFill>
                  <a:schemeClr val="tx1"/>
                </a:solidFill>
              </a:rPr>
              <a:t>Sale of own food products to international market as not needed internally</a:t>
            </a:r>
          </a:p>
          <a:p>
            <a:r>
              <a:rPr lang="en-GB" sz="2800" dirty="0">
                <a:solidFill>
                  <a:schemeClr val="tx1"/>
                </a:solidFill>
              </a:rPr>
              <a:t>Comparative Advantage more likely?</a:t>
            </a:r>
          </a:p>
          <a:p>
            <a:r>
              <a:rPr lang="en-GB" sz="2800" dirty="0">
                <a:solidFill>
                  <a:schemeClr val="tx1"/>
                </a:solidFill>
              </a:rPr>
              <a:t>Specialisation = increased trade = increased domestic skills = increased FDI</a:t>
            </a:r>
          </a:p>
          <a:p>
            <a:r>
              <a:rPr lang="en-GB" sz="2800" dirty="0">
                <a:solidFill>
                  <a:schemeClr val="tx1"/>
                </a:solidFill>
              </a:rPr>
              <a:t>Opening of international markets – liberalisation?</a:t>
            </a:r>
          </a:p>
        </p:txBody>
      </p:sp>
    </p:spTree>
    <p:extLst>
      <p:ext uri="{BB962C8B-B14F-4D97-AF65-F5344CB8AC3E}">
        <p14:creationId xmlns:p14="http://schemas.microsoft.com/office/powerpoint/2010/main" val="32105785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812" y="127000"/>
            <a:ext cx="11126788" cy="1168400"/>
          </a:xfrm>
        </p:spPr>
        <p:txBody>
          <a:bodyPr>
            <a:normAutofit fontScale="90000"/>
          </a:bodyPr>
          <a:lstStyle/>
          <a:p>
            <a:r>
              <a:rPr lang="en-GB" dirty="0"/>
              <a:t>UN report on climate change and food security</a:t>
            </a:r>
          </a:p>
        </p:txBody>
      </p:sp>
      <p:sp>
        <p:nvSpPr>
          <p:cNvPr id="3" name="Content Placeholder 2"/>
          <p:cNvSpPr>
            <a:spLocks noGrp="1"/>
          </p:cNvSpPr>
          <p:nvPr>
            <p:ph idx="1"/>
          </p:nvPr>
        </p:nvSpPr>
        <p:spPr>
          <a:xfrm>
            <a:off x="785812" y="1130300"/>
            <a:ext cx="10618788" cy="5372100"/>
          </a:xfrm>
        </p:spPr>
        <p:txBody>
          <a:bodyPr>
            <a:normAutofit/>
          </a:bodyPr>
          <a:lstStyle/>
          <a:p>
            <a:r>
              <a:rPr lang="en-GB" sz="2800" dirty="0">
                <a:solidFill>
                  <a:schemeClr val="tx1"/>
                </a:solidFill>
              </a:rPr>
              <a:t>Food system – increased supply = increased use of fertilisers and water for irrigation</a:t>
            </a:r>
          </a:p>
          <a:p>
            <a:r>
              <a:rPr lang="en-GB" sz="2800" dirty="0">
                <a:solidFill>
                  <a:schemeClr val="tx1"/>
                </a:solidFill>
              </a:rPr>
              <a:t>Climate change and increased temps, changing rain and extreme events</a:t>
            </a:r>
          </a:p>
          <a:p>
            <a:pPr lvl="1"/>
            <a:r>
              <a:rPr lang="en-GB" sz="2600" dirty="0">
                <a:solidFill>
                  <a:schemeClr val="tx1"/>
                </a:solidFill>
              </a:rPr>
              <a:t>Result in higher food prices leaving lower income communities at risk</a:t>
            </a:r>
          </a:p>
          <a:p>
            <a:pPr lvl="1"/>
            <a:r>
              <a:rPr lang="en-GB" sz="2600" dirty="0">
                <a:solidFill>
                  <a:schemeClr val="tx1"/>
                </a:solidFill>
              </a:rPr>
              <a:t>Decline in crop yields</a:t>
            </a:r>
          </a:p>
          <a:p>
            <a:r>
              <a:rPr lang="en-GB" sz="2800" dirty="0">
                <a:solidFill>
                  <a:schemeClr val="tx1"/>
                </a:solidFill>
              </a:rPr>
              <a:t>Gender and equity issues</a:t>
            </a:r>
          </a:p>
          <a:p>
            <a:pPr lvl="1"/>
            <a:r>
              <a:rPr lang="en-GB" sz="2600" dirty="0">
                <a:solidFill>
                  <a:schemeClr val="tx1"/>
                </a:solidFill>
              </a:rPr>
              <a:t>Empowering women and ensuring agency in decision making</a:t>
            </a:r>
          </a:p>
        </p:txBody>
      </p:sp>
    </p:spTree>
    <p:extLst>
      <p:ext uri="{BB962C8B-B14F-4D97-AF65-F5344CB8AC3E}">
        <p14:creationId xmlns:p14="http://schemas.microsoft.com/office/powerpoint/2010/main" val="8520372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0412" y="292101"/>
            <a:ext cx="8534400" cy="1079500"/>
          </a:xfrm>
        </p:spPr>
        <p:txBody>
          <a:bodyPr/>
          <a:lstStyle/>
          <a:p>
            <a:r>
              <a:rPr lang="en-GB" dirty="0"/>
              <a:t>Gender and food security </a:t>
            </a:r>
            <a:r>
              <a:rPr lang="en-GB" dirty="0" err="1"/>
              <a:t>cont</a:t>
            </a:r>
            <a:r>
              <a:rPr lang="en-GB" dirty="0"/>
              <a:t>:</a:t>
            </a:r>
          </a:p>
        </p:txBody>
      </p:sp>
      <p:sp>
        <p:nvSpPr>
          <p:cNvPr id="3" name="Content Placeholder 2"/>
          <p:cNvSpPr>
            <a:spLocks noGrp="1"/>
          </p:cNvSpPr>
          <p:nvPr>
            <p:ph idx="1"/>
          </p:nvPr>
        </p:nvSpPr>
        <p:spPr>
          <a:xfrm>
            <a:off x="760412" y="1473200"/>
            <a:ext cx="10453688" cy="4635499"/>
          </a:xfrm>
        </p:spPr>
        <p:txBody>
          <a:bodyPr>
            <a:normAutofit/>
          </a:bodyPr>
          <a:lstStyle/>
          <a:p>
            <a:r>
              <a:rPr lang="en-GB" sz="2800" dirty="0">
                <a:solidFill>
                  <a:schemeClr val="tx1"/>
                </a:solidFill>
              </a:rPr>
              <a:t>Issues related to cultural (gendered) norms</a:t>
            </a:r>
          </a:p>
          <a:p>
            <a:pPr lvl="1"/>
            <a:r>
              <a:rPr lang="en-GB" sz="2600" dirty="0">
                <a:solidFill>
                  <a:schemeClr val="tx1"/>
                </a:solidFill>
              </a:rPr>
              <a:t>Behaviours, tasks, responsibilities and access to resources</a:t>
            </a:r>
          </a:p>
          <a:p>
            <a:r>
              <a:rPr lang="en-GB" sz="2800" dirty="0">
                <a:solidFill>
                  <a:schemeClr val="tx1"/>
                </a:solidFill>
              </a:rPr>
              <a:t>Rural areas, roles can be split and impact some more than others: </a:t>
            </a:r>
          </a:p>
          <a:p>
            <a:pPr lvl="1"/>
            <a:r>
              <a:rPr lang="en-GB" sz="2600" dirty="0">
                <a:solidFill>
                  <a:schemeClr val="tx1"/>
                </a:solidFill>
              </a:rPr>
              <a:t>Crop growing; storing; processing and preparing food; gathering water and fuel; domestic management.</a:t>
            </a:r>
          </a:p>
          <a:p>
            <a:pPr lvl="1"/>
            <a:r>
              <a:rPr lang="en-GB" sz="2600" dirty="0">
                <a:solidFill>
                  <a:schemeClr val="tx1"/>
                </a:solidFill>
              </a:rPr>
              <a:t>Water collection – distance; safety – individual and water</a:t>
            </a:r>
          </a:p>
          <a:p>
            <a:pPr lvl="1"/>
            <a:endParaRPr lang="en-GB" sz="2600" dirty="0">
              <a:solidFill>
                <a:schemeClr val="tx1"/>
              </a:solidFill>
            </a:endParaRPr>
          </a:p>
        </p:txBody>
      </p:sp>
    </p:spTree>
    <p:extLst>
      <p:ext uri="{BB962C8B-B14F-4D97-AF65-F5344CB8AC3E}">
        <p14:creationId xmlns:p14="http://schemas.microsoft.com/office/powerpoint/2010/main" val="2775072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190500"/>
            <a:ext cx="8534400" cy="1257301"/>
          </a:xfrm>
        </p:spPr>
        <p:txBody>
          <a:bodyPr/>
          <a:lstStyle/>
          <a:p>
            <a:r>
              <a:rPr lang="en-GB" dirty="0"/>
              <a:t>Gender and 4 pillars</a:t>
            </a:r>
          </a:p>
        </p:txBody>
      </p:sp>
      <p:sp>
        <p:nvSpPr>
          <p:cNvPr id="3" name="Content Placeholder 2"/>
          <p:cNvSpPr>
            <a:spLocks noGrp="1"/>
          </p:cNvSpPr>
          <p:nvPr>
            <p:ph idx="1"/>
          </p:nvPr>
        </p:nvSpPr>
        <p:spPr>
          <a:xfrm>
            <a:off x="684212" y="1206500"/>
            <a:ext cx="10910888" cy="5270500"/>
          </a:xfrm>
        </p:spPr>
        <p:txBody>
          <a:bodyPr>
            <a:normAutofit/>
          </a:bodyPr>
          <a:lstStyle/>
          <a:p>
            <a:pPr marL="514350" indent="-514350">
              <a:buFont typeface="+mj-lt"/>
              <a:buAutoNum type="arabicPeriod"/>
            </a:pPr>
            <a:r>
              <a:rPr lang="en-GB" sz="2800" b="1" dirty="0">
                <a:solidFill>
                  <a:schemeClr val="tx1"/>
                </a:solidFill>
              </a:rPr>
              <a:t>Food availability:</a:t>
            </a:r>
          </a:p>
          <a:p>
            <a:pPr lvl="1"/>
            <a:r>
              <a:rPr lang="en-GB" sz="2600" dirty="0">
                <a:solidFill>
                  <a:schemeClr val="tx1"/>
                </a:solidFill>
              </a:rPr>
              <a:t>Less access to resources such as land</a:t>
            </a:r>
          </a:p>
          <a:p>
            <a:pPr marL="514350" indent="-514350">
              <a:buFont typeface="+mj-lt"/>
              <a:buAutoNum type="arabicPeriod"/>
            </a:pPr>
            <a:r>
              <a:rPr lang="en-GB" sz="2800" b="1" dirty="0">
                <a:solidFill>
                  <a:schemeClr val="tx1"/>
                </a:solidFill>
              </a:rPr>
              <a:t>Food access:</a:t>
            </a:r>
          </a:p>
          <a:p>
            <a:pPr lvl="1"/>
            <a:r>
              <a:rPr lang="en-GB" sz="2600" dirty="0">
                <a:solidFill>
                  <a:schemeClr val="tx1"/>
                </a:solidFill>
              </a:rPr>
              <a:t>Intra-household inequality limit ability to purchase food, control portions, travel to find food</a:t>
            </a:r>
          </a:p>
          <a:p>
            <a:pPr marL="514350" indent="-514350">
              <a:buFont typeface="+mj-lt"/>
              <a:buAutoNum type="arabicPeriod"/>
            </a:pPr>
            <a:r>
              <a:rPr lang="en-GB" sz="2800" b="1" dirty="0">
                <a:solidFill>
                  <a:schemeClr val="tx1"/>
                </a:solidFill>
              </a:rPr>
              <a:t>Food utilisation:</a:t>
            </a:r>
          </a:p>
          <a:p>
            <a:pPr lvl="1"/>
            <a:r>
              <a:rPr lang="en-GB" sz="2600" dirty="0">
                <a:solidFill>
                  <a:schemeClr val="tx1"/>
                </a:solidFill>
              </a:rPr>
              <a:t>Different nutritional needs across family members</a:t>
            </a:r>
          </a:p>
          <a:p>
            <a:pPr marL="514350" indent="-514350">
              <a:buFont typeface="+mj-lt"/>
              <a:buAutoNum type="arabicPeriod"/>
            </a:pPr>
            <a:r>
              <a:rPr lang="en-GB" sz="2800" b="1" dirty="0">
                <a:solidFill>
                  <a:schemeClr val="tx1"/>
                </a:solidFill>
              </a:rPr>
              <a:t>Food stability:</a:t>
            </a:r>
          </a:p>
          <a:p>
            <a:pPr lvl="1"/>
            <a:r>
              <a:rPr lang="en-GB" sz="2600" dirty="0">
                <a:solidFill>
                  <a:schemeClr val="tx1"/>
                </a:solidFill>
              </a:rPr>
              <a:t>Price increases = relatively less food for women within family</a:t>
            </a:r>
          </a:p>
        </p:txBody>
      </p:sp>
    </p:spTree>
    <p:extLst>
      <p:ext uri="{BB962C8B-B14F-4D97-AF65-F5344CB8AC3E}">
        <p14:creationId xmlns:p14="http://schemas.microsoft.com/office/powerpoint/2010/main" val="17305875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10479088" cy="5753100"/>
          </a:xfrm>
        </p:spPr>
        <p:txBody>
          <a:bodyPr>
            <a:normAutofit/>
          </a:bodyPr>
          <a:lstStyle/>
          <a:p>
            <a:r>
              <a:rPr lang="en-GB" sz="2800" dirty="0">
                <a:solidFill>
                  <a:schemeClr val="tx1"/>
                </a:solidFill>
              </a:rPr>
              <a:t>Healthy and sustainable diets impact food systems through emissions and improved health outcomes.</a:t>
            </a:r>
          </a:p>
          <a:p>
            <a:r>
              <a:rPr lang="en-GB" sz="2800" dirty="0">
                <a:solidFill>
                  <a:schemeClr val="tx1"/>
                </a:solidFill>
              </a:rPr>
              <a:t>Reduced food loss and waste</a:t>
            </a:r>
          </a:p>
          <a:p>
            <a:r>
              <a:rPr lang="en-GB" sz="2800" dirty="0">
                <a:solidFill>
                  <a:schemeClr val="tx1"/>
                </a:solidFill>
              </a:rPr>
              <a:t>Supply-side: efficient production/transport/processing</a:t>
            </a:r>
          </a:p>
          <a:p>
            <a:r>
              <a:rPr lang="en-GB" sz="2800" dirty="0">
                <a:solidFill>
                  <a:schemeClr val="tx1"/>
                </a:solidFill>
              </a:rPr>
              <a:t>Demand-side: modification of food choices (regulation?) and reduce food waste and food loss</a:t>
            </a:r>
          </a:p>
          <a:p>
            <a:pPr lvl="1"/>
            <a:endParaRPr lang="en-GB" sz="2600" dirty="0">
              <a:solidFill>
                <a:schemeClr val="tx1"/>
              </a:solidFill>
            </a:endParaRPr>
          </a:p>
        </p:txBody>
      </p:sp>
    </p:spTree>
    <p:extLst>
      <p:ext uri="{BB962C8B-B14F-4D97-AF65-F5344CB8AC3E}">
        <p14:creationId xmlns:p14="http://schemas.microsoft.com/office/powerpoint/2010/main" val="1173177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E3E20-E70A-4363-B3B4-E73C8D658B69}"/>
              </a:ext>
            </a:extLst>
          </p:cNvPr>
          <p:cNvSpPr>
            <a:spLocks noGrp="1"/>
          </p:cNvSpPr>
          <p:nvPr>
            <p:ph type="title"/>
          </p:nvPr>
        </p:nvSpPr>
        <p:spPr>
          <a:xfrm>
            <a:off x="597715" y="644380"/>
            <a:ext cx="8534400" cy="1023782"/>
          </a:xfrm>
        </p:spPr>
        <p:txBody>
          <a:bodyPr>
            <a:normAutofit fontScale="90000"/>
          </a:bodyPr>
          <a:lstStyle/>
          <a:p>
            <a:r>
              <a:rPr lang="en-GB" dirty="0"/>
              <a:t>Answer = public policy at all levels? </a:t>
            </a:r>
            <a:br>
              <a:rPr lang="en-GB" dirty="0"/>
            </a:br>
            <a:endParaRPr lang="en-GB" dirty="0"/>
          </a:p>
        </p:txBody>
      </p:sp>
      <p:sp>
        <p:nvSpPr>
          <p:cNvPr id="3" name="Content Placeholder 2">
            <a:extLst>
              <a:ext uri="{FF2B5EF4-FFF2-40B4-BE49-F238E27FC236}">
                <a16:creationId xmlns:a16="http://schemas.microsoft.com/office/drawing/2014/main" id="{09FD4DC3-20E3-4647-A36D-D51A43E2BC0F}"/>
              </a:ext>
            </a:extLst>
          </p:cNvPr>
          <p:cNvSpPr>
            <a:spLocks noGrp="1"/>
          </p:cNvSpPr>
          <p:nvPr>
            <p:ph idx="1"/>
          </p:nvPr>
        </p:nvSpPr>
        <p:spPr>
          <a:xfrm>
            <a:off x="597715" y="1668162"/>
            <a:ext cx="10622220" cy="4992129"/>
          </a:xfrm>
        </p:spPr>
        <p:txBody>
          <a:bodyPr>
            <a:normAutofit/>
          </a:bodyPr>
          <a:lstStyle/>
          <a:p>
            <a:pPr lvl="1"/>
            <a:r>
              <a:rPr lang="en-GB" sz="2600" dirty="0">
                <a:solidFill>
                  <a:schemeClr val="tx1"/>
                </a:solidFill>
              </a:rPr>
              <a:t>Commit to keeping markets open</a:t>
            </a:r>
          </a:p>
          <a:p>
            <a:pPr lvl="1"/>
            <a:r>
              <a:rPr lang="en-GB" sz="2600" dirty="0">
                <a:solidFill>
                  <a:schemeClr val="tx1"/>
                </a:solidFill>
              </a:rPr>
              <a:t>Invest in transparency to minimise disruption to global trade</a:t>
            </a:r>
          </a:p>
          <a:p>
            <a:pPr lvl="2"/>
            <a:r>
              <a:rPr lang="en-GB" sz="2400" dirty="0">
                <a:solidFill>
                  <a:schemeClr val="tx1"/>
                </a:solidFill>
              </a:rPr>
              <a:t>Time frames? </a:t>
            </a:r>
          </a:p>
          <a:p>
            <a:pPr lvl="2"/>
            <a:r>
              <a:rPr lang="en-GB" sz="2400" dirty="0">
                <a:solidFill>
                  <a:schemeClr val="tx1"/>
                </a:solidFill>
              </a:rPr>
              <a:t>Details of crop production and transport links shared</a:t>
            </a:r>
          </a:p>
          <a:p>
            <a:pPr lvl="1"/>
            <a:r>
              <a:rPr lang="en-GB" sz="2600" dirty="0">
                <a:solidFill>
                  <a:schemeClr val="tx1"/>
                </a:solidFill>
              </a:rPr>
              <a:t>Trade Facilitation – role of the WTO</a:t>
            </a:r>
          </a:p>
          <a:p>
            <a:pPr lvl="1"/>
            <a:r>
              <a:rPr lang="en-GB" sz="2600" dirty="0">
                <a:solidFill>
                  <a:schemeClr val="tx1"/>
                </a:solidFill>
              </a:rPr>
              <a:t>Agreement of purpose and methods?</a:t>
            </a:r>
          </a:p>
          <a:p>
            <a:endParaRPr lang="en-GB" dirty="0"/>
          </a:p>
        </p:txBody>
      </p:sp>
      <p:sp>
        <p:nvSpPr>
          <p:cNvPr id="4" name="Action Button: Movie 1">
            <a:hlinkClick r:id="rId3" highlightClick="1"/>
            <a:extLst>
              <a:ext uri="{FF2B5EF4-FFF2-40B4-BE49-F238E27FC236}">
                <a16:creationId xmlns:a16="http://schemas.microsoft.com/office/drawing/2014/main" id="{F960B7F4-4655-4666-9F65-A87D9755CA5E}"/>
              </a:ext>
            </a:extLst>
          </p:cNvPr>
          <p:cNvSpPr/>
          <p:nvPr/>
        </p:nvSpPr>
        <p:spPr>
          <a:xfrm>
            <a:off x="8064500" y="5078984"/>
            <a:ext cx="1042416" cy="1042416"/>
          </a:xfrm>
          <a:prstGeom prst="actionButtonMovi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649033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1" y="624110"/>
            <a:ext cx="10234612" cy="861790"/>
          </a:xfrm>
        </p:spPr>
        <p:txBody>
          <a:bodyPr/>
          <a:lstStyle/>
          <a:p>
            <a:r>
              <a:rPr lang="en-GB" dirty="0"/>
              <a:t>Self-reflection questions</a:t>
            </a:r>
          </a:p>
        </p:txBody>
      </p:sp>
      <p:sp>
        <p:nvSpPr>
          <p:cNvPr id="3" name="Content Placeholder 2"/>
          <p:cNvSpPr>
            <a:spLocks noGrp="1"/>
          </p:cNvSpPr>
          <p:nvPr>
            <p:ph idx="1"/>
          </p:nvPr>
        </p:nvSpPr>
        <p:spPr>
          <a:xfrm>
            <a:off x="1143000" y="1587500"/>
            <a:ext cx="10361612" cy="4572000"/>
          </a:xfrm>
        </p:spPr>
        <p:txBody>
          <a:bodyPr>
            <a:normAutofit lnSpcReduction="10000"/>
          </a:bodyPr>
          <a:lstStyle/>
          <a:p>
            <a:r>
              <a:rPr lang="en-GB" sz="2800" dirty="0">
                <a:solidFill>
                  <a:schemeClr val="tx1"/>
                </a:solidFill>
              </a:rPr>
              <a:t>Identify both the opportunities and potential losses to local communities when they do not have secure access to food.  </a:t>
            </a:r>
          </a:p>
          <a:p>
            <a:r>
              <a:rPr lang="en-GB" sz="2800" dirty="0">
                <a:solidFill>
                  <a:schemeClr val="tx1"/>
                </a:solidFill>
              </a:rPr>
              <a:t>What differences are there in the key issues identified within the short USAID video (2012) and the arguments put forward by Greenpeace in 2002 (paper attached on reference slide)?</a:t>
            </a:r>
          </a:p>
          <a:p>
            <a:r>
              <a:rPr lang="en-GB" sz="2800" dirty="0">
                <a:solidFill>
                  <a:schemeClr val="tx1"/>
                </a:solidFill>
              </a:rPr>
              <a:t>What are the opportunities and barriers for international trade organisations and NGOs with regard to food security?</a:t>
            </a:r>
          </a:p>
        </p:txBody>
      </p:sp>
    </p:spTree>
    <p:extLst>
      <p:ext uri="{BB962C8B-B14F-4D97-AF65-F5344CB8AC3E}">
        <p14:creationId xmlns:p14="http://schemas.microsoft.com/office/powerpoint/2010/main" val="2909641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724" y="194733"/>
            <a:ext cx="8534400" cy="1202268"/>
          </a:xfrm>
        </p:spPr>
        <p:txBody>
          <a:bodyPr/>
          <a:lstStyle/>
          <a:p>
            <a:r>
              <a:rPr lang="en-GB" dirty="0"/>
              <a:t>Lecture Aims</a:t>
            </a:r>
          </a:p>
        </p:txBody>
      </p:sp>
      <p:sp>
        <p:nvSpPr>
          <p:cNvPr id="3" name="Content Placeholder 2"/>
          <p:cNvSpPr>
            <a:spLocks noGrp="1"/>
          </p:cNvSpPr>
          <p:nvPr>
            <p:ph idx="1"/>
          </p:nvPr>
        </p:nvSpPr>
        <p:spPr>
          <a:xfrm>
            <a:off x="720724" y="1562100"/>
            <a:ext cx="10861676" cy="4229100"/>
          </a:xfrm>
        </p:spPr>
        <p:txBody>
          <a:bodyPr>
            <a:normAutofit/>
          </a:bodyPr>
          <a:lstStyle/>
          <a:p>
            <a:r>
              <a:rPr lang="en-GB" sz="2800" dirty="0">
                <a:solidFill>
                  <a:schemeClr val="tx1"/>
                </a:solidFill>
              </a:rPr>
              <a:t>Identify and consider the definitions of food security</a:t>
            </a:r>
          </a:p>
          <a:p>
            <a:r>
              <a:rPr lang="en-GB" sz="2800" dirty="0">
                <a:solidFill>
                  <a:schemeClr val="tx1"/>
                </a:solidFill>
              </a:rPr>
              <a:t>Discuss the causes and impact of food security on individuals, countries and policy makers.</a:t>
            </a:r>
          </a:p>
          <a:p>
            <a:r>
              <a:rPr lang="en-GB" sz="2800" dirty="0">
                <a:solidFill>
                  <a:schemeClr val="tx1"/>
                </a:solidFill>
              </a:rPr>
              <a:t>Examine the consideration of UK food security re trading agreements</a:t>
            </a:r>
          </a:p>
        </p:txBody>
      </p:sp>
    </p:spTree>
    <p:extLst>
      <p:ext uri="{BB962C8B-B14F-4D97-AF65-F5344CB8AC3E}">
        <p14:creationId xmlns:p14="http://schemas.microsoft.com/office/powerpoint/2010/main" val="41527973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4712" y="309033"/>
            <a:ext cx="8534400" cy="1265767"/>
          </a:xfrm>
        </p:spPr>
        <p:txBody>
          <a:bodyPr/>
          <a:lstStyle/>
          <a:p>
            <a:r>
              <a:rPr lang="en-GB" dirty="0"/>
              <a:t>References:</a:t>
            </a:r>
          </a:p>
        </p:txBody>
      </p:sp>
      <p:sp>
        <p:nvSpPr>
          <p:cNvPr id="3" name="Content Placeholder 2"/>
          <p:cNvSpPr>
            <a:spLocks noGrp="1"/>
          </p:cNvSpPr>
          <p:nvPr>
            <p:ph idx="1"/>
          </p:nvPr>
        </p:nvSpPr>
        <p:spPr>
          <a:xfrm>
            <a:off x="874712" y="1816100"/>
            <a:ext cx="10629900" cy="4095122"/>
          </a:xfrm>
        </p:spPr>
        <p:txBody>
          <a:bodyPr>
            <a:normAutofit fontScale="92500"/>
          </a:bodyPr>
          <a:lstStyle/>
          <a:p>
            <a:r>
              <a:rPr lang="en-US" sz="2800" dirty="0" err="1">
                <a:solidFill>
                  <a:schemeClr val="tx1"/>
                </a:solidFill>
              </a:rPr>
              <a:t>Adhikari</a:t>
            </a:r>
            <a:r>
              <a:rPr lang="en-US" sz="2800" dirty="0">
                <a:solidFill>
                  <a:schemeClr val="tx1"/>
                </a:solidFill>
              </a:rPr>
              <a:t>, S. (2018 Food Security: Pillars, Determinant and Factors affecting it – public health notes. [online] Public Health Notes. Available: </a:t>
            </a:r>
            <a:r>
              <a:rPr lang="en-US" sz="2800" dirty="0">
                <a:solidFill>
                  <a:schemeClr val="tx1"/>
                </a:solidFill>
                <a:hlinkClick r:id="rId3"/>
              </a:rPr>
              <a:t>https://www.publichealthnotes.com/food-security-determinants-and-urbanization/</a:t>
            </a:r>
            <a:endParaRPr lang="en-US" sz="2800" dirty="0">
              <a:solidFill>
                <a:schemeClr val="tx1"/>
              </a:solidFill>
            </a:endParaRPr>
          </a:p>
          <a:p>
            <a:r>
              <a:rPr lang="en-US" sz="2800" dirty="0">
                <a:solidFill>
                  <a:schemeClr val="tx1"/>
                </a:solidFill>
              </a:rPr>
              <a:t>Greenpeace (2002) </a:t>
            </a:r>
          </a:p>
          <a:p>
            <a:r>
              <a:rPr lang="en-US" sz="2800" dirty="0">
                <a:solidFill>
                  <a:schemeClr val="tx1"/>
                </a:solidFill>
              </a:rPr>
              <a:t>Murphy, S. (2015). Food security and international trade: Risk, trust and rules. </a:t>
            </a:r>
            <a:r>
              <a:rPr lang="en-US" sz="2800" i="1" dirty="0">
                <a:solidFill>
                  <a:schemeClr val="tx1"/>
                </a:solidFill>
              </a:rPr>
              <a:t>Canadian Food Studies / La Revue </a:t>
            </a:r>
            <a:r>
              <a:rPr lang="en-US" sz="2800" i="1" dirty="0" err="1">
                <a:solidFill>
                  <a:schemeClr val="tx1"/>
                </a:solidFill>
              </a:rPr>
              <a:t>Canadienne</a:t>
            </a:r>
            <a:r>
              <a:rPr lang="en-US" sz="2800" i="1" dirty="0">
                <a:solidFill>
                  <a:schemeClr val="tx1"/>
                </a:solidFill>
              </a:rPr>
              <a:t> Des </a:t>
            </a:r>
            <a:r>
              <a:rPr lang="en-US" sz="2800" i="1" dirty="0" err="1">
                <a:solidFill>
                  <a:schemeClr val="tx1"/>
                </a:solidFill>
              </a:rPr>
              <a:t>études</a:t>
            </a:r>
            <a:r>
              <a:rPr lang="en-US" sz="2800" i="1" dirty="0">
                <a:solidFill>
                  <a:schemeClr val="tx1"/>
                </a:solidFill>
              </a:rPr>
              <a:t> Sur </a:t>
            </a:r>
            <a:r>
              <a:rPr lang="en-US" sz="2800" i="1" dirty="0" err="1">
                <a:solidFill>
                  <a:schemeClr val="tx1"/>
                </a:solidFill>
              </a:rPr>
              <a:t>l’alimentation</a:t>
            </a:r>
            <a:r>
              <a:rPr lang="en-US" sz="2800" dirty="0">
                <a:solidFill>
                  <a:schemeClr val="tx1"/>
                </a:solidFill>
              </a:rPr>
              <a:t>, </a:t>
            </a:r>
            <a:r>
              <a:rPr lang="en-US" sz="2800" i="1" dirty="0">
                <a:solidFill>
                  <a:schemeClr val="tx1"/>
                </a:solidFill>
              </a:rPr>
              <a:t>2</a:t>
            </a:r>
            <a:r>
              <a:rPr lang="en-US" sz="2800" dirty="0">
                <a:solidFill>
                  <a:schemeClr val="tx1"/>
                </a:solidFill>
              </a:rPr>
              <a:t>(2), 88-96. </a:t>
            </a:r>
            <a:r>
              <a:rPr lang="en-US" sz="2800" dirty="0">
                <a:solidFill>
                  <a:schemeClr val="tx1"/>
                </a:solidFill>
                <a:hlinkClick r:id="rId4"/>
              </a:rPr>
              <a:t>https://doi.org/10.15353/cfs-rcea.v2i2.133</a:t>
            </a:r>
            <a:endParaRPr lang="en-US" sz="2800" dirty="0">
              <a:solidFill>
                <a:schemeClr val="tx1"/>
              </a:solidFill>
            </a:endParaRPr>
          </a:p>
          <a:p>
            <a:pPr marL="0" indent="0">
              <a:buNone/>
            </a:pPr>
            <a:endParaRPr lang="en-GB" dirty="0">
              <a:solidFill>
                <a:schemeClr val="tx1"/>
              </a:solidFill>
            </a:endParaRPr>
          </a:p>
        </p:txBody>
      </p:sp>
      <p:sp>
        <p:nvSpPr>
          <p:cNvPr id="4" name="Action Button: Document 3">
            <a:hlinkClick r:id="rId5" highlightClick="1"/>
          </p:cNvPr>
          <p:cNvSpPr/>
          <p:nvPr/>
        </p:nvSpPr>
        <p:spPr>
          <a:xfrm>
            <a:off x="4633912" y="3349309"/>
            <a:ext cx="1016000" cy="596901"/>
          </a:xfrm>
          <a:prstGeom prst="actionButton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53065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6012" y="245532"/>
            <a:ext cx="8534400" cy="1303868"/>
          </a:xfrm>
        </p:spPr>
        <p:txBody>
          <a:bodyPr/>
          <a:lstStyle/>
          <a:p>
            <a:r>
              <a:rPr lang="en-GB" dirty="0"/>
              <a:t>Trade Liberalisation</a:t>
            </a:r>
          </a:p>
        </p:txBody>
      </p:sp>
      <p:sp>
        <p:nvSpPr>
          <p:cNvPr id="3" name="Content Placeholder 2"/>
          <p:cNvSpPr>
            <a:spLocks noGrp="1"/>
          </p:cNvSpPr>
          <p:nvPr>
            <p:ph idx="1"/>
          </p:nvPr>
        </p:nvSpPr>
        <p:spPr>
          <a:xfrm>
            <a:off x="1116012" y="1549400"/>
            <a:ext cx="10388599" cy="4902200"/>
          </a:xfrm>
        </p:spPr>
        <p:txBody>
          <a:bodyPr>
            <a:normAutofit/>
          </a:bodyPr>
          <a:lstStyle/>
          <a:p>
            <a:r>
              <a:rPr lang="en-GB" sz="2800" dirty="0">
                <a:solidFill>
                  <a:schemeClr val="tx1"/>
                </a:solidFill>
              </a:rPr>
              <a:t>Purpose of agricultural trade</a:t>
            </a:r>
          </a:p>
          <a:p>
            <a:pPr lvl="1"/>
            <a:r>
              <a:rPr lang="en-GB" sz="2600" dirty="0">
                <a:solidFill>
                  <a:schemeClr val="tx1"/>
                </a:solidFill>
              </a:rPr>
              <a:t>Typical foods: wheat, maize, vegetable oil and rice</a:t>
            </a:r>
          </a:p>
          <a:p>
            <a:r>
              <a:rPr lang="en-GB" sz="2800" dirty="0">
                <a:solidFill>
                  <a:schemeClr val="tx1"/>
                </a:solidFill>
              </a:rPr>
              <a:t>Stakeholders – global and domestic</a:t>
            </a:r>
          </a:p>
          <a:p>
            <a:r>
              <a:rPr lang="en-GB" sz="2800" dirty="0">
                <a:solidFill>
                  <a:schemeClr val="tx1"/>
                </a:solidFill>
              </a:rPr>
              <a:t>Arguments for free trade in food and agriculture</a:t>
            </a:r>
          </a:p>
          <a:p>
            <a:r>
              <a:rPr lang="en-GB" sz="2800" dirty="0">
                <a:solidFill>
                  <a:schemeClr val="tx1"/>
                </a:solidFill>
              </a:rPr>
              <a:t>Arguments against free trade in food and agriculture</a:t>
            </a:r>
          </a:p>
          <a:p>
            <a:r>
              <a:rPr lang="en-GB" sz="2800" dirty="0">
                <a:solidFill>
                  <a:schemeClr val="tx1"/>
                </a:solidFill>
              </a:rPr>
              <a:t>So, implications for food security</a:t>
            </a:r>
          </a:p>
          <a:p>
            <a:r>
              <a:rPr lang="en-GB" sz="2800" dirty="0">
                <a:solidFill>
                  <a:schemeClr val="tx1"/>
                </a:solidFill>
              </a:rPr>
              <a:t>The Food Security Challenge – watch here</a:t>
            </a:r>
          </a:p>
          <a:p>
            <a:pPr marL="0" indent="0">
              <a:buNone/>
            </a:pPr>
            <a:endParaRPr lang="en-GB" sz="2800" dirty="0">
              <a:solidFill>
                <a:schemeClr val="tx1"/>
              </a:solidFill>
            </a:endParaRPr>
          </a:p>
        </p:txBody>
      </p:sp>
      <p:sp>
        <p:nvSpPr>
          <p:cNvPr id="4" name="Action Button: Movie 3">
            <a:hlinkClick r:id="rId3" highlightClick="1"/>
          </p:cNvPr>
          <p:cNvSpPr/>
          <p:nvPr/>
        </p:nvSpPr>
        <p:spPr>
          <a:xfrm>
            <a:off x="9009856" y="4990084"/>
            <a:ext cx="1281111" cy="724916"/>
          </a:xfrm>
          <a:prstGeom prst="actionButtonMovi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26291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9012" y="270932"/>
            <a:ext cx="8534400" cy="1507067"/>
          </a:xfrm>
        </p:spPr>
        <p:txBody>
          <a:bodyPr/>
          <a:lstStyle/>
          <a:p>
            <a:r>
              <a:rPr lang="en-GB" dirty="0"/>
              <a:t>What is food security?</a:t>
            </a:r>
          </a:p>
        </p:txBody>
      </p:sp>
      <p:sp>
        <p:nvSpPr>
          <p:cNvPr id="3" name="Content Placeholder 2"/>
          <p:cNvSpPr>
            <a:spLocks noGrp="1"/>
          </p:cNvSpPr>
          <p:nvPr>
            <p:ph idx="1"/>
          </p:nvPr>
        </p:nvSpPr>
        <p:spPr>
          <a:xfrm>
            <a:off x="801944" y="1374346"/>
            <a:ext cx="11009399" cy="5088238"/>
          </a:xfrm>
        </p:spPr>
        <p:txBody>
          <a:bodyPr>
            <a:normAutofit fontScale="92500"/>
          </a:bodyPr>
          <a:lstStyle/>
          <a:p>
            <a:r>
              <a:rPr lang="en-GB" sz="2800" dirty="0">
                <a:solidFill>
                  <a:schemeClr val="tx1"/>
                </a:solidFill>
              </a:rPr>
              <a:t>May be defined in terms of availability of minimum number of calories per person, calculated at national level.	</a:t>
            </a:r>
          </a:p>
          <a:p>
            <a:r>
              <a:rPr lang="en-GB" sz="2800" dirty="0">
                <a:solidFill>
                  <a:schemeClr val="tx1"/>
                </a:solidFill>
              </a:rPr>
              <a:t>Problems with this approach include:</a:t>
            </a:r>
          </a:p>
          <a:p>
            <a:pPr lvl="1"/>
            <a:r>
              <a:rPr lang="en-GB" sz="2800" dirty="0">
                <a:solidFill>
                  <a:schemeClr val="tx1"/>
                </a:solidFill>
              </a:rPr>
              <a:t>Variations in purchasing power of countries and individuals</a:t>
            </a:r>
          </a:p>
          <a:p>
            <a:pPr lvl="1"/>
            <a:r>
              <a:rPr lang="en-GB" sz="2800" dirty="0">
                <a:solidFill>
                  <a:schemeClr val="tx1"/>
                </a:solidFill>
              </a:rPr>
              <a:t>Cultural norms and differences not accounted for, including income distribution within the domestic community.</a:t>
            </a:r>
          </a:p>
          <a:p>
            <a:r>
              <a:rPr lang="en-GB" sz="3000" dirty="0">
                <a:solidFill>
                  <a:schemeClr val="tx1"/>
                </a:solidFill>
              </a:rPr>
              <a:t>FAO Food Insecurity Maps</a:t>
            </a:r>
          </a:p>
          <a:p>
            <a:pPr lvl="1"/>
            <a:r>
              <a:rPr lang="en-GB" sz="2800" dirty="0">
                <a:solidFill>
                  <a:schemeClr val="tx1"/>
                </a:solidFill>
              </a:rPr>
              <a:t>2019-21 </a:t>
            </a:r>
          </a:p>
          <a:p>
            <a:pPr lvl="1"/>
            <a:r>
              <a:rPr lang="en-GB" sz="2800" dirty="0">
                <a:solidFill>
                  <a:schemeClr val="tx1"/>
                </a:solidFill>
              </a:rPr>
              <a:t>2023</a:t>
            </a:r>
          </a:p>
          <a:p>
            <a:pPr marL="457200" lvl="1" indent="0">
              <a:buNone/>
            </a:pPr>
            <a:endParaRPr lang="en-GB" sz="2400" dirty="0">
              <a:solidFill>
                <a:schemeClr val="tx1"/>
              </a:solidFill>
            </a:endParaRPr>
          </a:p>
        </p:txBody>
      </p:sp>
      <p:sp>
        <p:nvSpPr>
          <p:cNvPr id="4" name="Action Button: Information 3">
            <a:hlinkClick r:id="rId3" highlightClick="1"/>
          </p:cNvPr>
          <p:cNvSpPr/>
          <p:nvPr/>
        </p:nvSpPr>
        <p:spPr>
          <a:xfrm>
            <a:off x="4621212" y="4990770"/>
            <a:ext cx="1270000" cy="851916"/>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Action Button: Document 4">
            <a:hlinkClick r:id="rId4" highlightClick="1"/>
            <a:extLst>
              <a:ext uri="{FF2B5EF4-FFF2-40B4-BE49-F238E27FC236}">
                <a16:creationId xmlns:a16="http://schemas.microsoft.com/office/drawing/2014/main" id="{C297BF97-60A5-4905-A48A-310618F7CCD3}"/>
              </a:ext>
            </a:extLst>
          </p:cNvPr>
          <p:cNvSpPr/>
          <p:nvPr/>
        </p:nvSpPr>
        <p:spPr>
          <a:xfrm>
            <a:off x="6592343" y="4962446"/>
            <a:ext cx="1042416" cy="1042416"/>
          </a:xfrm>
          <a:prstGeom prst="actionButton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0535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397932"/>
            <a:ext cx="10326688" cy="1507067"/>
          </a:xfrm>
        </p:spPr>
        <p:txBody>
          <a:bodyPr/>
          <a:lstStyle/>
          <a:p>
            <a:r>
              <a:rPr lang="en-GB" dirty="0"/>
              <a:t>Some argue Individuals need the following to be food secure: </a:t>
            </a:r>
          </a:p>
        </p:txBody>
      </p:sp>
      <p:sp>
        <p:nvSpPr>
          <p:cNvPr id="3" name="Content Placeholder 2"/>
          <p:cNvSpPr>
            <a:spLocks noGrp="1"/>
          </p:cNvSpPr>
          <p:nvPr>
            <p:ph idx="1"/>
          </p:nvPr>
        </p:nvSpPr>
        <p:spPr>
          <a:xfrm>
            <a:off x="720724" y="2209800"/>
            <a:ext cx="10493376" cy="3793068"/>
          </a:xfrm>
        </p:spPr>
        <p:txBody>
          <a:bodyPr>
            <a:normAutofit/>
          </a:bodyPr>
          <a:lstStyle/>
          <a:p>
            <a:r>
              <a:rPr lang="en-GB" sz="2800" dirty="0">
                <a:solidFill>
                  <a:schemeClr val="tx1"/>
                </a:solidFill>
              </a:rPr>
              <a:t>Enough food – meets needs and requirements</a:t>
            </a:r>
          </a:p>
          <a:p>
            <a:r>
              <a:rPr lang="en-GB" sz="2800" dirty="0">
                <a:solidFill>
                  <a:schemeClr val="tx1"/>
                </a:solidFill>
              </a:rPr>
              <a:t>Good food with pleasing flavour, consistency etc.</a:t>
            </a:r>
          </a:p>
          <a:p>
            <a:r>
              <a:rPr lang="en-GB" sz="2800" dirty="0">
                <a:solidFill>
                  <a:schemeClr val="tx1"/>
                </a:solidFill>
              </a:rPr>
              <a:t>Healthy food guaranteeing nourishment and sustainment</a:t>
            </a:r>
          </a:p>
          <a:p>
            <a:r>
              <a:rPr lang="en-GB" sz="2800" dirty="0">
                <a:solidFill>
                  <a:schemeClr val="tx1"/>
                </a:solidFill>
              </a:rPr>
              <a:t>Culturally appropriate food – access to food that is familiar and satisfies the individual.</a:t>
            </a:r>
          </a:p>
          <a:p>
            <a:pPr marL="0" indent="0" algn="r">
              <a:buNone/>
            </a:pPr>
            <a:r>
              <a:rPr lang="en-GB" sz="2800" dirty="0">
                <a:solidFill>
                  <a:schemeClr val="tx1"/>
                </a:solidFill>
              </a:rPr>
              <a:t>(</a:t>
            </a:r>
            <a:r>
              <a:rPr lang="en-GB" sz="2800" dirty="0" err="1">
                <a:solidFill>
                  <a:schemeClr val="tx1"/>
                </a:solidFill>
              </a:rPr>
              <a:t>Adhikari</a:t>
            </a:r>
            <a:r>
              <a:rPr lang="en-GB" sz="2800" dirty="0">
                <a:solidFill>
                  <a:schemeClr val="tx1"/>
                </a:solidFill>
              </a:rPr>
              <a:t> 2018)</a:t>
            </a:r>
          </a:p>
          <a:p>
            <a:endParaRPr lang="en-GB" sz="2400" dirty="0">
              <a:solidFill>
                <a:schemeClr val="tx1"/>
              </a:solidFill>
            </a:endParaRPr>
          </a:p>
        </p:txBody>
      </p:sp>
    </p:spTree>
    <p:extLst>
      <p:ext uri="{BB962C8B-B14F-4D97-AF65-F5344CB8AC3E}">
        <p14:creationId xmlns:p14="http://schemas.microsoft.com/office/powerpoint/2010/main" val="2439947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1" y="624110"/>
            <a:ext cx="10361612" cy="1471390"/>
          </a:xfrm>
        </p:spPr>
        <p:txBody>
          <a:bodyPr/>
          <a:lstStyle/>
          <a:p>
            <a:r>
              <a:rPr lang="en-GB" dirty="0"/>
              <a:t>Governments claim that secure access to food can impact: </a:t>
            </a:r>
          </a:p>
        </p:txBody>
      </p:sp>
      <p:sp>
        <p:nvSpPr>
          <p:cNvPr id="3" name="Content Placeholder 2"/>
          <p:cNvSpPr>
            <a:spLocks noGrp="1"/>
          </p:cNvSpPr>
          <p:nvPr>
            <p:ph idx="1"/>
          </p:nvPr>
        </p:nvSpPr>
        <p:spPr>
          <a:xfrm>
            <a:off x="1282700" y="2425700"/>
            <a:ext cx="10221912" cy="3485522"/>
          </a:xfrm>
        </p:spPr>
        <p:txBody>
          <a:bodyPr>
            <a:normAutofit/>
          </a:bodyPr>
          <a:lstStyle/>
          <a:p>
            <a:r>
              <a:rPr lang="en-GB" sz="2800" dirty="0">
                <a:solidFill>
                  <a:schemeClr val="tx1"/>
                </a:solidFill>
              </a:rPr>
              <a:t>Economic growth and job creation</a:t>
            </a:r>
          </a:p>
          <a:p>
            <a:r>
              <a:rPr lang="en-GB" sz="2800" dirty="0">
                <a:solidFill>
                  <a:schemeClr val="tx1"/>
                </a:solidFill>
              </a:rPr>
              <a:t>Poverty reduction</a:t>
            </a:r>
          </a:p>
          <a:p>
            <a:r>
              <a:rPr lang="en-GB" sz="2800" dirty="0">
                <a:solidFill>
                  <a:schemeClr val="tx1"/>
                </a:solidFill>
              </a:rPr>
              <a:t>Trade opportunities</a:t>
            </a:r>
          </a:p>
          <a:p>
            <a:r>
              <a:rPr lang="en-GB" sz="2800" dirty="0">
                <a:solidFill>
                  <a:schemeClr val="tx1"/>
                </a:solidFill>
              </a:rPr>
              <a:t>Increased global security and stability</a:t>
            </a:r>
          </a:p>
          <a:p>
            <a:r>
              <a:rPr lang="en-GB" sz="2800" dirty="0">
                <a:solidFill>
                  <a:schemeClr val="tx1"/>
                </a:solidFill>
              </a:rPr>
              <a:t>Improved health and healthcare</a:t>
            </a:r>
          </a:p>
        </p:txBody>
      </p:sp>
    </p:spTree>
    <p:extLst>
      <p:ext uri="{BB962C8B-B14F-4D97-AF65-F5344CB8AC3E}">
        <p14:creationId xmlns:p14="http://schemas.microsoft.com/office/powerpoint/2010/main" val="1340982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0312" y="325966"/>
            <a:ext cx="8534400" cy="1507067"/>
          </a:xfrm>
        </p:spPr>
        <p:txBody>
          <a:bodyPr/>
          <a:lstStyle/>
          <a:p>
            <a:r>
              <a:rPr lang="en-GB" dirty="0"/>
              <a:t>4 Pillars of food security </a:t>
            </a:r>
            <a:r>
              <a:rPr lang="en-GB" sz="2400" dirty="0"/>
              <a:t>(</a:t>
            </a:r>
            <a:r>
              <a:rPr lang="en-US" sz="2400" dirty="0"/>
              <a:t>Food and Agriculture Organization (FAO))</a:t>
            </a:r>
            <a:endParaRPr lang="en-GB" sz="2400" dirty="0"/>
          </a:p>
        </p:txBody>
      </p:sp>
      <p:sp>
        <p:nvSpPr>
          <p:cNvPr id="3" name="Content Placeholder 2"/>
          <p:cNvSpPr>
            <a:spLocks noGrp="1"/>
          </p:cNvSpPr>
          <p:nvPr>
            <p:ph idx="1"/>
          </p:nvPr>
        </p:nvSpPr>
        <p:spPr>
          <a:xfrm>
            <a:off x="1230312" y="1833034"/>
            <a:ext cx="9768614" cy="4397950"/>
          </a:xfrm>
        </p:spPr>
        <p:txBody>
          <a:bodyPr>
            <a:normAutofit/>
          </a:bodyPr>
          <a:lstStyle/>
          <a:p>
            <a:pPr>
              <a:buFont typeface="+mj-lt"/>
              <a:buAutoNum type="arabicPeriod"/>
            </a:pPr>
            <a:r>
              <a:rPr lang="en-US" sz="2400" dirty="0">
                <a:solidFill>
                  <a:schemeClr val="tx1"/>
                </a:solidFill>
              </a:rPr>
              <a:t>supply (more food and more variety of foods); </a:t>
            </a:r>
          </a:p>
          <a:p>
            <a:pPr>
              <a:buFont typeface="+mj-lt"/>
              <a:buAutoNum type="arabicPeriod"/>
            </a:pPr>
            <a:r>
              <a:rPr lang="en-US" sz="2400" dirty="0">
                <a:solidFill>
                  <a:schemeClr val="tx1"/>
                </a:solidFill>
              </a:rPr>
              <a:t>access (cheaper for consumers because the competitive pool is widened); </a:t>
            </a:r>
          </a:p>
          <a:p>
            <a:pPr>
              <a:buFont typeface="+mj-lt"/>
              <a:buAutoNum type="arabicPeriod"/>
            </a:pPr>
            <a:r>
              <a:rPr lang="en-US" sz="2400" dirty="0">
                <a:solidFill>
                  <a:schemeClr val="tx1"/>
                </a:solidFill>
              </a:rPr>
              <a:t>nutrition (because a greater diversity of foods is available through trade); and, </a:t>
            </a:r>
          </a:p>
          <a:p>
            <a:pPr>
              <a:buFont typeface="+mj-lt"/>
              <a:buAutoNum type="arabicPeriod"/>
            </a:pPr>
            <a:r>
              <a:rPr lang="en-US" sz="2400" dirty="0">
                <a:solidFill>
                  <a:schemeClr val="tx1"/>
                </a:solidFill>
              </a:rPr>
              <a:t>stability (because food production globally is more stable than it is in any one country or region)</a:t>
            </a:r>
            <a:endParaRPr lang="en-GB" sz="2400" dirty="0">
              <a:solidFill>
                <a:schemeClr val="tx1"/>
              </a:solidFill>
            </a:endParaRPr>
          </a:p>
        </p:txBody>
      </p:sp>
    </p:spTree>
    <p:extLst>
      <p:ext uri="{BB962C8B-B14F-4D97-AF65-F5344CB8AC3E}">
        <p14:creationId xmlns:p14="http://schemas.microsoft.com/office/powerpoint/2010/main" val="896204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9500" y="139700"/>
            <a:ext cx="9396412" cy="1141190"/>
          </a:xfrm>
        </p:spPr>
        <p:txBody>
          <a:bodyPr/>
          <a:lstStyle/>
          <a:p>
            <a:r>
              <a:rPr lang="en-GB" dirty="0"/>
              <a:t>Externalities can include</a:t>
            </a:r>
          </a:p>
        </p:txBody>
      </p:sp>
      <p:sp>
        <p:nvSpPr>
          <p:cNvPr id="3" name="Content Placeholder 2"/>
          <p:cNvSpPr>
            <a:spLocks noGrp="1"/>
          </p:cNvSpPr>
          <p:nvPr>
            <p:ph idx="1"/>
          </p:nvPr>
        </p:nvSpPr>
        <p:spPr>
          <a:xfrm>
            <a:off x="927100" y="1280890"/>
            <a:ext cx="10602912" cy="4483101"/>
          </a:xfrm>
        </p:spPr>
        <p:txBody>
          <a:bodyPr>
            <a:normAutofit/>
          </a:bodyPr>
          <a:lstStyle/>
          <a:p>
            <a:r>
              <a:rPr lang="en-GB" sz="2800" dirty="0">
                <a:solidFill>
                  <a:schemeClr val="tx1"/>
                </a:solidFill>
              </a:rPr>
              <a:t>Pollution and environmental costs</a:t>
            </a:r>
          </a:p>
          <a:p>
            <a:r>
              <a:rPr lang="en-GB" sz="2800" dirty="0">
                <a:solidFill>
                  <a:schemeClr val="tx1"/>
                </a:solidFill>
              </a:rPr>
              <a:t>Cultural food preferences</a:t>
            </a:r>
          </a:p>
          <a:p>
            <a:r>
              <a:rPr lang="en-GB" sz="2800" dirty="0">
                <a:solidFill>
                  <a:schemeClr val="tx1"/>
                </a:solidFill>
              </a:rPr>
              <a:t>Cheaper imports hit domestic food production, food producers and therefore, local communities</a:t>
            </a:r>
          </a:p>
          <a:p>
            <a:pPr marL="457200" lvl="1" indent="0">
              <a:buNone/>
            </a:pPr>
            <a:r>
              <a:rPr lang="en-GB" sz="2200" dirty="0">
                <a:solidFill>
                  <a:schemeClr val="tx1"/>
                </a:solidFill>
              </a:rPr>
              <a:t>Short video: 									</a:t>
            </a:r>
            <a:endParaRPr lang="en-GB" sz="2800" dirty="0">
              <a:solidFill>
                <a:schemeClr val="tx1"/>
              </a:solidFill>
            </a:endParaRPr>
          </a:p>
          <a:p>
            <a:endParaRPr lang="en-GB" sz="2800" dirty="0">
              <a:solidFill>
                <a:schemeClr val="tx1"/>
              </a:solidFill>
            </a:endParaRPr>
          </a:p>
        </p:txBody>
      </p:sp>
      <p:sp>
        <p:nvSpPr>
          <p:cNvPr id="6" name="Action Button: Movie 5">
            <a:hlinkClick r:id="rId3" highlightClick="1"/>
          </p:cNvPr>
          <p:cNvSpPr/>
          <p:nvPr/>
        </p:nvSpPr>
        <p:spPr>
          <a:xfrm>
            <a:off x="3352292" y="4819142"/>
            <a:ext cx="1461008" cy="1060956"/>
          </a:xfrm>
          <a:prstGeom prst="actionButtonMovi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7412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436033"/>
            <a:ext cx="8534400" cy="1189568"/>
          </a:xfrm>
        </p:spPr>
        <p:txBody>
          <a:bodyPr/>
          <a:lstStyle/>
          <a:p>
            <a:r>
              <a:rPr lang="en-GB" dirty="0"/>
              <a:t>Moral and ethical issues:</a:t>
            </a:r>
            <a:br>
              <a:rPr lang="en-GB" dirty="0"/>
            </a:br>
            <a:endParaRPr lang="en-GB" dirty="0"/>
          </a:p>
        </p:txBody>
      </p:sp>
      <p:sp>
        <p:nvSpPr>
          <p:cNvPr id="3" name="Content Placeholder 2"/>
          <p:cNvSpPr>
            <a:spLocks noGrp="1"/>
          </p:cNvSpPr>
          <p:nvPr>
            <p:ph idx="1"/>
          </p:nvPr>
        </p:nvSpPr>
        <p:spPr>
          <a:xfrm>
            <a:off x="684212" y="1371600"/>
            <a:ext cx="10580688" cy="4567767"/>
          </a:xfrm>
        </p:spPr>
        <p:txBody>
          <a:bodyPr/>
          <a:lstStyle/>
          <a:p>
            <a:r>
              <a:rPr lang="en-GB" sz="2800" dirty="0">
                <a:solidFill>
                  <a:schemeClr val="tx1"/>
                </a:solidFill>
              </a:rPr>
              <a:t>Example: </a:t>
            </a:r>
          </a:p>
          <a:p>
            <a:pPr lvl="1"/>
            <a:r>
              <a:rPr lang="en-GB" sz="2600" dirty="0">
                <a:solidFill>
                  <a:schemeClr val="tx1"/>
                </a:solidFill>
              </a:rPr>
              <a:t>novel foods and GM products exported to countries with food supply issues when this same food would not be consumed in the exporting country. </a:t>
            </a:r>
          </a:p>
          <a:p>
            <a:pPr lvl="1"/>
            <a:r>
              <a:rPr lang="en-GB" sz="2600" dirty="0">
                <a:solidFill>
                  <a:schemeClr val="tx1"/>
                </a:solidFill>
              </a:rPr>
              <a:t>GM Corn from USA to African Sub-continent as food aid</a:t>
            </a:r>
          </a:p>
          <a:p>
            <a:pPr lvl="1"/>
            <a:r>
              <a:rPr lang="en-GB" sz="2600" dirty="0">
                <a:solidFill>
                  <a:schemeClr val="tx1"/>
                </a:solidFill>
              </a:rPr>
              <a:t>Greenpeace 2002: </a:t>
            </a:r>
          </a:p>
          <a:p>
            <a:pPr lvl="2"/>
            <a:r>
              <a:rPr lang="en-US" sz="2400" i="1" dirty="0">
                <a:solidFill>
                  <a:schemeClr val="tx1"/>
                </a:solidFill>
              </a:rPr>
              <a:t>cynical manipulators of the famine in Africa are the US government, USAID and the GM industry</a:t>
            </a:r>
            <a:endParaRPr lang="en-GB" sz="2400" i="1" dirty="0">
              <a:solidFill>
                <a:schemeClr val="tx1"/>
              </a:solidFill>
            </a:endParaRPr>
          </a:p>
        </p:txBody>
      </p:sp>
    </p:spTree>
    <p:extLst>
      <p:ext uri="{BB962C8B-B14F-4D97-AF65-F5344CB8AC3E}">
        <p14:creationId xmlns:p14="http://schemas.microsoft.com/office/powerpoint/2010/main" val="1319965251"/>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77B6674358744458EB7FC36A8785413" ma:contentTypeVersion="17" ma:contentTypeDescription="Create a new document." ma:contentTypeScope="" ma:versionID="6656bc79dd98fcf27151facc21aaf590">
  <xsd:schema xmlns:xsd="http://www.w3.org/2001/XMLSchema" xmlns:xs="http://www.w3.org/2001/XMLSchema" xmlns:p="http://schemas.microsoft.com/office/2006/metadata/properties" xmlns:ns3="e3e24593-b83d-4573-a3da-39096282b77c" xmlns:ns4="46191735-ca07-4c55-aced-584a2f7ea516" targetNamespace="http://schemas.microsoft.com/office/2006/metadata/properties" ma:root="true" ma:fieldsID="31b7960b8c0861b21f69521db1484825" ns3:_="" ns4:_="">
    <xsd:import namespace="e3e24593-b83d-4573-a3da-39096282b77c"/>
    <xsd:import namespace="46191735-ca07-4c55-aced-584a2f7ea51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EventHashCode" minOccurs="0"/>
                <xsd:element ref="ns3:MediaServiceGenerationTime"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element ref="ns3:_activity" minOccurs="0"/>
                <xsd:element ref="ns3:MediaServiceObjectDetectorVersions" minOccurs="0"/>
                <xsd:element ref="ns3:MediaServiceSearchPropertie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e24593-b83d-4573-a3da-39096282b7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ServiceSystemTags" ma:index="24"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6191735-ca07-4c55-aced-584a2f7ea516"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e3e24593-b83d-4573-a3da-39096282b77c" xsi:nil="true"/>
  </documentManagement>
</p:properties>
</file>

<file path=customXml/itemProps1.xml><?xml version="1.0" encoding="utf-8"?>
<ds:datastoreItem xmlns:ds="http://schemas.openxmlformats.org/officeDocument/2006/customXml" ds:itemID="{4FC8296D-9A46-47C3-B8F6-61F87DB6C0E0}">
  <ds:schemaRefs>
    <ds:schemaRef ds:uri="http://schemas.microsoft.com/sharepoint/v3/contenttype/forms"/>
  </ds:schemaRefs>
</ds:datastoreItem>
</file>

<file path=customXml/itemProps2.xml><?xml version="1.0" encoding="utf-8"?>
<ds:datastoreItem xmlns:ds="http://schemas.openxmlformats.org/officeDocument/2006/customXml" ds:itemID="{F37F8EA4-1C82-4EDC-B5A8-CE0A04F820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e24593-b83d-4573-a3da-39096282b77c"/>
    <ds:schemaRef ds:uri="46191735-ca07-4c55-aced-584a2f7ea5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4A88BAF-F638-423B-800E-EBA193BBA0FA}">
  <ds:schemaRefs>
    <ds:schemaRef ds:uri="http://schemas.microsoft.com/office/2006/documentManagement/types"/>
    <ds:schemaRef ds:uri="http://schemas.microsoft.com/office/infopath/2007/PartnerControls"/>
    <ds:schemaRef ds:uri="e3e24593-b83d-4573-a3da-39096282b77c"/>
    <ds:schemaRef ds:uri="http://purl.org/dc/elements/1.1/"/>
    <ds:schemaRef ds:uri="http://schemas.microsoft.com/office/2006/metadata/properties"/>
    <ds:schemaRef ds:uri="46191735-ca07-4c55-aced-584a2f7ea516"/>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Slice</Template>
  <TotalTime>736</TotalTime>
  <Words>1104</Words>
  <Application>Microsoft Office PowerPoint</Application>
  <PresentationFormat>Widescreen</PresentationFormat>
  <Paragraphs>138</Paragraphs>
  <Slides>20</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Calibri</vt:lpstr>
      <vt:lpstr>Century Gothic</vt:lpstr>
      <vt:lpstr>Wingdings 3</vt:lpstr>
      <vt:lpstr>Slice</vt:lpstr>
      <vt:lpstr>Food Security and International Trade policy</vt:lpstr>
      <vt:lpstr>Lecture Aims</vt:lpstr>
      <vt:lpstr>Trade Liberalisation</vt:lpstr>
      <vt:lpstr>What is food security?</vt:lpstr>
      <vt:lpstr>Some argue Individuals need the following to be food secure: </vt:lpstr>
      <vt:lpstr>Governments claim that secure access to food can impact: </vt:lpstr>
      <vt:lpstr>4 Pillars of food security (Food and Agriculture Organization (FAO))</vt:lpstr>
      <vt:lpstr>Externalities can include</vt:lpstr>
      <vt:lpstr>Moral and ethical issues: </vt:lpstr>
      <vt:lpstr>Cycle of food insecurity</vt:lpstr>
      <vt:lpstr>Economics and Social welfare issues re food security</vt:lpstr>
      <vt:lpstr>Barriers for trade organisations</vt:lpstr>
      <vt:lpstr>Opportunities for Trade organisations</vt:lpstr>
      <vt:lpstr>UN report on climate change and food security</vt:lpstr>
      <vt:lpstr>Gender and food security cont:</vt:lpstr>
      <vt:lpstr>Gender and 4 pillars</vt:lpstr>
      <vt:lpstr>PowerPoint Presentation</vt:lpstr>
      <vt:lpstr>Answer = public policy at all levels?  </vt:lpstr>
      <vt:lpstr>Self-reflection questions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Study: Trading in Food</dc:title>
  <dc:creator>Houston, Margaret-Anne</dc:creator>
  <cp:lastModifiedBy>Paris Dickson</cp:lastModifiedBy>
  <cp:revision>66</cp:revision>
  <cp:lastPrinted>2024-10-15T08:25:33Z</cp:lastPrinted>
  <dcterms:created xsi:type="dcterms:W3CDTF">2021-02-01T14:53:27Z</dcterms:created>
  <dcterms:modified xsi:type="dcterms:W3CDTF">2024-10-28T13:08:31Z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0x010100677B6674358744458EB7FC36A8785413</vt:lpwstr>
  </property>
</Properties>
</file>