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0"/>
  </p:notesMasterIdLst>
  <p:handoutMasterIdLst>
    <p:handoutMasterId r:id="rId41"/>
  </p:handoutMasterIdLst>
  <p:sldIdLst>
    <p:sldId id="317" r:id="rId5"/>
    <p:sldId id="307" r:id="rId6"/>
    <p:sldId id="321" r:id="rId7"/>
    <p:sldId id="308" r:id="rId8"/>
    <p:sldId id="326" r:id="rId9"/>
    <p:sldId id="309" r:id="rId10"/>
    <p:sldId id="327" r:id="rId11"/>
    <p:sldId id="278" r:id="rId12"/>
    <p:sldId id="312" r:id="rId13"/>
    <p:sldId id="263" r:id="rId14"/>
    <p:sldId id="318" r:id="rId15"/>
    <p:sldId id="310" r:id="rId16"/>
    <p:sldId id="311" r:id="rId17"/>
    <p:sldId id="319" r:id="rId18"/>
    <p:sldId id="316" r:id="rId19"/>
    <p:sldId id="322" r:id="rId20"/>
    <p:sldId id="323" r:id="rId21"/>
    <p:sldId id="324" r:id="rId22"/>
    <p:sldId id="325"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04" r:id="rId38"/>
    <p:sldId id="31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5DACF"/>
    <a:srgbClr val="D7CFC6"/>
    <a:srgbClr val="AFAA8B"/>
    <a:srgbClr val="FFF6F2"/>
    <a:srgbClr val="505A47"/>
    <a:srgbClr val="636A58"/>
    <a:srgbClr val="543E35"/>
    <a:srgbClr val="D1D8B7"/>
    <a:srgbClr val="A09D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193053-AB23-1C99-187E-207AC3BC4F96}" v="1365" dt="2024-07-20T09:57:27.862"/>
    <p1510:client id="{F567AFD6-27C2-7512-F172-6CB4173AA2C5}" v="258" dt="2024-07-18T10:35:36.389"/>
  </p1510:revLst>
</p1510:revInfo>
</file>

<file path=ppt/tableStyles.xml><?xml version="1.0" encoding="utf-8"?>
<a:tblStyleLst xmlns:a="http://schemas.openxmlformats.org/drawingml/2006/main" def="{2D5ABB26-0587-4C30-8999-92F81FD0307C}">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28"/>
        <p:guide pos="3864"/>
        <p:guide orient="horz" pos="1272"/>
        <p:guide orient="horz" pos="2312"/>
        <p:guide orient="horz" pos="1944"/>
        <p:guide orient="horz" pos="232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7/20/2024</a:t>
            </a:fld>
            <a:endParaRPr lang="en-US"/>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7/20/2024</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F2165-AECD-AC0B-0A46-19E82DC25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0EBC2-FFC3-2482-86CA-A129EAAAB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04D6B-CA75-C920-89B4-EA8B79E6D4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C1BFD7-3F26-AFD4-F030-DBE1AE11C1D7}"/>
              </a:ext>
            </a:extLst>
          </p:cNvPr>
          <p:cNvSpPr>
            <a:spLocks noGrp="1"/>
          </p:cNvSpPr>
          <p:nvPr>
            <p:ph type="sldNum" sz="quarter" idx="5"/>
          </p:nvPr>
        </p:nvSpPr>
        <p:spPr/>
        <p:txBody>
          <a:bodyPr/>
          <a:lstStyle/>
          <a:p>
            <a:fld id="{7C366290-4595-5745-A50F-D5EC13BAC604}" type="slidenum">
              <a:rPr lang="en-US" noProof="0" smtClean="0"/>
              <a:t>1</a:t>
            </a:fld>
            <a:endParaRPr lang="en-US" noProof="0"/>
          </a:p>
        </p:txBody>
      </p:sp>
    </p:spTree>
    <p:extLst>
      <p:ext uri="{BB962C8B-B14F-4D97-AF65-F5344CB8AC3E}">
        <p14:creationId xmlns:p14="http://schemas.microsoft.com/office/powerpoint/2010/main" val="75031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12</a:t>
            </a:fld>
            <a:endParaRPr lang="en-US" noProof="0"/>
          </a:p>
        </p:txBody>
      </p:sp>
    </p:spTree>
    <p:extLst>
      <p:ext uri="{BB962C8B-B14F-4D97-AF65-F5344CB8AC3E}">
        <p14:creationId xmlns:p14="http://schemas.microsoft.com/office/powerpoint/2010/main" val="1026281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13</a:t>
            </a:fld>
            <a:endParaRPr lang="en-US" noProof="0"/>
          </a:p>
        </p:txBody>
      </p:sp>
    </p:spTree>
    <p:extLst>
      <p:ext uri="{BB962C8B-B14F-4D97-AF65-F5344CB8AC3E}">
        <p14:creationId xmlns:p14="http://schemas.microsoft.com/office/powerpoint/2010/main" val="3210893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14</a:t>
            </a:fld>
            <a:endParaRPr lang="en-US" noProof="0"/>
          </a:p>
        </p:txBody>
      </p:sp>
    </p:spTree>
    <p:extLst>
      <p:ext uri="{BB962C8B-B14F-4D97-AF65-F5344CB8AC3E}">
        <p14:creationId xmlns:p14="http://schemas.microsoft.com/office/powerpoint/2010/main" val="1495638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18</a:t>
            </a:fld>
            <a:endParaRPr lang="en-US" noProof="0"/>
          </a:p>
        </p:txBody>
      </p:sp>
    </p:spTree>
    <p:extLst>
      <p:ext uri="{BB962C8B-B14F-4D97-AF65-F5344CB8AC3E}">
        <p14:creationId xmlns:p14="http://schemas.microsoft.com/office/powerpoint/2010/main" val="1849714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19</a:t>
            </a:fld>
            <a:endParaRPr lang="en-US" noProof="0"/>
          </a:p>
        </p:txBody>
      </p:sp>
    </p:spTree>
    <p:extLst>
      <p:ext uri="{BB962C8B-B14F-4D97-AF65-F5344CB8AC3E}">
        <p14:creationId xmlns:p14="http://schemas.microsoft.com/office/powerpoint/2010/main" val="3588830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35</a:t>
            </a:fld>
            <a:endParaRPr lang="en-US" noProof="0"/>
          </a:p>
        </p:txBody>
      </p:sp>
    </p:spTree>
    <p:extLst>
      <p:ext uri="{BB962C8B-B14F-4D97-AF65-F5344CB8AC3E}">
        <p14:creationId xmlns:p14="http://schemas.microsoft.com/office/powerpoint/2010/main" val="4105550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34</a:t>
            </a:fld>
            <a:endParaRPr lang="en-US" noProof="0"/>
          </a:p>
        </p:txBody>
      </p:sp>
    </p:spTree>
    <p:extLst>
      <p:ext uri="{BB962C8B-B14F-4D97-AF65-F5344CB8AC3E}">
        <p14:creationId xmlns:p14="http://schemas.microsoft.com/office/powerpoint/2010/main" val="2332748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2</a:t>
            </a:fld>
            <a:endParaRPr lang="en-US" noProof="0"/>
          </a:p>
        </p:txBody>
      </p:sp>
    </p:spTree>
    <p:extLst>
      <p:ext uri="{BB962C8B-B14F-4D97-AF65-F5344CB8AC3E}">
        <p14:creationId xmlns:p14="http://schemas.microsoft.com/office/powerpoint/2010/main" val="146754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a:p>
        </p:txBody>
      </p:sp>
    </p:spTree>
    <p:extLst>
      <p:ext uri="{BB962C8B-B14F-4D97-AF65-F5344CB8AC3E}">
        <p14:creationId xmlns:p14="http://schemas.microsoft.com/office/powerpoint/2010/main" val="1473721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a:p>
        </p:txBody>
      </p:sp>
    </p:spTree>
    <p:extLst>
      <p:ext uri="{BB962C8B-B14F-4D97-AF65-F5344CB8AC3E}">
        <p14:creationId xmlns:p14="http://schemas.microsoft.com/office/powerpoint/2010/main" val="3592251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a:p>
        </p:txBody>
      </p:sp>
    </p:spTree>
    <p:extLst>
      <p:ext uri="{BB962C8B-B14F-4D97-AF65-F5344CB8AC3E}">
        <p14:creationId xmlns:p14="http://schemas.microsoft.com/office/powerpoint/2010/main" val="87366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8</a:t>
            </a:fld>
            <a:endParaRPr lang="en-US" noProof="0"/>
          </a:p>
        </p:txBody>
      </p:sp>
    </p:spTree>
    <p:extLst>
      <p:ext uri="{BB962C8B-B14F-4D97-AF65-F5344CB8AC3E}">
        <p14:creationId xmlns:p14="http://schemas.microsoft.com/office/powerpoint/2010/main" val="674091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a:p>
        </p:txBody>
      </p:sp>
    </p:spTree>
    <p:extLst>
      <p:ext uri="{BB962C8B-B14F-4D97-AF65-F5344CB8AC3E}">
        <p14:creationId xmlns:p14="http://schemas.microsoft.com/office/powerpoint/2010/main" val="347249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10</a:t>
            </a:fld>
            <a:endParaRPr lang="en-US" noProof="0"/>
          </a:p>
        </p:txBody>
      </p:sp>
    </p:spTree>
    <p:extLst>
      <p:ext uri="{BB962C8B-B14F-4D97-AF65-F5344CB8AC3E}">
        <p14:creationId xmlns:p14="http://schemas.microsoft.com/office/powerpoint/2010/main" val="230813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11</a:t>
            </a:fld>
            <a:endParaRPr lang="en-US" noProof="0"/>
          </a:p>
        </p:txBody>
      </p:sp>
    </p:spTree>
    <p:extLst>
      <p:ext uri="{BB962C8B-B14F-4D97-AF65-F5344CB8AC3E}">
        <p14:creationId xmlns:p14="http://schemas.microsoft.com/office/powerpoint/2010/main" val="375589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915924" y="914400"/>
            <a:ext cx="10360152" cy="5029200"/>
          </a:xfrm>
        </p:spPr>
        <p:txBody>
          <a:bodyPr anchor="ctr"/>
          <a:lstStyle>
            <a:lvl1pPr algn="ctr">
              <a:defRPr sz="4800"/>
            </a:lvl1pPr>
          </a:lstStyle>
          <a:p>
            <a:r>
              <a:rPr lang="en-US"/>
              <a:t>click to add title</a:t>
            </a:r>
          </a:p>
        </p:txBody>
      </p:sp>
    </p:spTree>
    <p:extLst>
      <p:ext uri="{BB962C8B-B14F-4D97-AF65-F5344CB8AC3E}">
        <p14:creationId xmlns:p14="http://schemas.microsoft.com/office/powerpoint/2010/main" val="74740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2">
    <p:bg>
      <p:bgPr>
        <a:solidFill>
          <a:schemeClr val="bg2"/>
        </a:solidFill>
        <a:effectLst/>
      </p:bgPr>
    </p:bg>
    <p:spTree>
      <p:nvGrpSpPr>
        <p:cNvPr id="1" name=""/>
        <p:cNvGrpSpPr/>
        <p:nvPr/>
      </p:nvGrpSpPr>
      <p:grpSpPr>
        <a:xfrm>
          <a:off x="0" y="0"/>
          <a:ext cx="0" cy="0"/>
          <a:chOff x="0" y="0"/>
          <a:chExt cx="0" cy="0"/>
        </a:xfrm>
      </p:grpSpPr>
      <p:sp>
        <p:nvSpPr>
          <p:cNvPr id="17" name="Freeform: Shape 51">
            <a:extLst>
              <a:ext uri="{FF2B5EF4-FFF2-40B4-BE49-F238E27FC236}">
                <a16:creationId xmlns:a16="http://schemas.microsoft.com/office/drawing/2014/main" id="{4A781A8E-199F-1F48-C80E-B6501B563323}"/>
              </a:ext>
              <a:ext uri="{C183D7F6-B498-43B3-948B-1728B52AA6E4}">
                <adec:decorative xmlns:adec="http://schemas.microsoft.com/office/drawing/2017/decorative" val="1"/>
              </a:ext>
            </a:extLst>
          </p:cNvPr>
          <p:cNvSpPr/>
          <p:nvPr userDrawn="1"/>
        </p:nvSpPr>
        <p:spPr>
          <a:xfrm rot="5400000">
            <a:off x="10423648" y="-93866"/>
            <a:ext cx="1698615" cy="1838087"/>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6" name="Freeform: Shape 22">
            <a:extLst>
              <a:ext uri="{FF2B5EF4-FFF2-40B4-BE49-F238E27FC236}">
                <a16:creationId xmlns:a16="http://schemas.microsoft.com/office/drawing/2014/main" id="{1C466053-4CA7-4CBB-C1D2-19FE899BEDFC}"/>
              </a:ext>
              <a:ext uri="{C183D7F6-B498-43B3-948B-1728B52AA6E4}">
                <adec:decorative xmlns:adec="http://schemas.microsoft.com/office/drawing/2017/decorative" val="1"/>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cxnSp>
        <p:nvCxnSpPr>
          <p:cNvPr id="18" name="Straight Connector 17">
            <a:extLst>
              <a:ext uri="{FF2B5EF4-FFF2-40B4-BE49-F238E27FC236}">
                <a16:creationId xmlns:a16="http://schemas.microsoft.com/office/drawing/2014/main" id="{1100480F-88D3-CF82-FAF8-9527C86BCAE2}"/>
              </a:ext>
              <a:ext uri="{C183D7F6-B498-43B3-948B-1728B52AA6E4}">
                <adec:decorative xmlns:adec="http://schemas.microsoft.com/office/drawing/2017/decorative" val="1"/>
              </a:ext>
            </a:extLst>
          </p:cNvPr>
          <p:cNvCxnSpPr>
            <a:cxnSpLocks/>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05F17713-1E50-F9DA-1134-DEB4A4AEA114}"/>
              </a:ext>
            </a:extLst>
          </p:cNvPr>
          <p:cNvSpPr>
            <a:spLocks noGrp="1"/>
          </p:cNvSpPr>
          <p:nvPr>
            <p:ph type="title"/>
          </p:nvPr>
        </p:nvSpPr>
        <p:spPr>
          <a:xfrm>
            <a:off x="914400" y="914400"/>
            <a:ext cx="10360152" cy="914400"/>
          </a:xfrm>
        </p:spPr>
        <p:txBody>
          <a:bodyPr anchor="b" anchorCtr="0"/>
          <a:lstStyle>
            <a:lvl1pPr>
              <a:defRPr sz="3200"/>
            </a:lvl1pPr>
          </a:lstStyle>
          <a:p>
            <a:endParaRPr lang="en-US"/>
          </a:p>
        </p:txBody>
      </p:sp>
      <p:sp>
        <p:nvSpPr>
          <p:cNvPr id="3" name="Content Placeholder 6">
            <a:extLst>
              <a:ext uri="{FF2B5EF4-FFF2-40B4-BE49-F238E27FC236}">
                <a16:creationId xmlns:a16="http://schemas.microsoft.com/office/drawing/2014/main" id="{05A7D8CB-7B8B-DA38-6E7E-0DAEB7D29967}"/>
              </a:ext>
            </a:extLst>
          </p:cNvPr>
          <p:cNvSpPr>
            <a:spLocks noGrp="1"/>
          </p:cNvSpPr>
          <p:nvPr>
            <p:ph sz="quarter" idx="12"/>
          </p:nvPr>
        </p:nvSpPr>
        <p:spPr>
          <a:xfrm>
            <a:off x="914399" y="2039111"/>
            <a:ext cx="2816352"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CE441B96-235E-1744-83C7-22A1E6ED8BB3}"/>
              </a:ext>
            </a:extLst>
          </p:cNvPr>
          <p:cNvSpPr>
            <a:spLocks noGrp="1"/>
          </p:cNvSpPr>
          <p:nvPr>
            <p:ph sz="quarter" idx="13"/>
          </p:nvPr>
        </p:nvSpPr>
        <p:spPr>
          <a:xfrm>
            <a:off x="4097800" y="2039111"/>
            <a:ext cx="6949440" cy="3840480"/>
          </a:xfrm>
        </p:spPr>
        <p:txBody>
          <a:bodyPr>
            <a:normAutofit/>
          </a:bodyPr>
          <a:lstStyle>
            <a:lvl1pPr marL="228600" indent="-228600">
              <a:buFont typeface="Courier New" panose="02070309020205020404" pitchFamily="49" charset="0"/>
              <a:buChar char="o"/>
              <a:defRPr sz="200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CF605979-8A00-C008-E1AA-6AC1F9EABEAF}"/>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a:p>
        </p:txBody>
      </p:sp>
    </p:spTree>
    <p:extLst>
      <p:ext uri="{BB962C8B-B14F-4D97-AF65-F5344CB8AC3E}">
        <p14:creationId xmlns:p14="http://schemas.microsoft.com/office/powerpoint/2010/main" val="223617148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0" y="914400"/>
            <a:ext cx="10360152" cy="914400"/>
          </a:xfrm>
        </p:spPr>
        <p:txBody>
          <a:bodyPr anchor="b" anchorCtr="0"/>
          <a:lstStyle>
            <a:lvl1pPr>
              <a:defRPr sz="3200"/>
            </a:lvl1pPr>
          </a:lstStyle>
          <a:p>
            <a:r>
              <a:rPr lang="en-US"/>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399" y="2039111"/>
            <a:ext cx="6729984" cy="3840480"/>
          </a:xfrm>
        </p:spPr>
        <p:txBody>
          <a:bodyPr>
            <a:normAutofit/>
          </a:bodyPr>
          <a:lstStyle>
            <a:lvl1pPr marL="228600" indent="-228600">
              <a:buFont typeface="Courier New" panose="02070309020205020404" pitchFamily="49" charset="0"/>
              <a:buChar char="o"/>
              <a:defRPr sz="2000" cap="all" baseline="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2" y="2039111"/>
            <a:ext cx="3163824"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a:p>
        </p:txBody>
      </p:sp>
    </p:spTree>
    <p:extLst>
      <p:ext uri="{BB962C8B-B14F-4D97-AF65-F5344CB8AC3E}">
        <p14:creationId xmlns:p14="http://schemas.microsoft.com/office/powerpoint/2010/main" val="3394231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ADEA8BB-3550-ABDA-99A6-455084D5D432}"/>
              </a:ext>
              <a:ext uri="{C183D7F6-B498-43B3-948B-1728B52AA6E4}">
                <adec:decorative xmlns:adec="http://schemas.microsoft.com/office/drawing/2017/decorative" val="1"/>
              </a:ext>
            </a:extLst>
          </p:cNvPr>
          <p:cNvSpPr>
            <a:spLocks/>
          </p:cNvSpPr>
          <p:nvPr userDrawn="1"/>
        </p:nvSpPr>
        <p:spPr>
          <a:xfrm>
            <a:off x="0" y="3271424"/>
            <a:ext cx="12192000" cy="3586577"/>
          </a:xfrm>
          <a:custGeom>
            <a:avLst/>
            <a:gdLst>
              <a:gd name="connsiteX0" fmla="*/ 1849560 w 12192000"/>
              <a:gd name="connsiteY0" fmla="*/ 803 h 3586577"/>
              <a:gd name="connsiteX1" fmla="*/ 2779308 w 12192000"/>
              <a:gd name="connsiteY1" fmla="*/ 191654 h 3586577"/>
              <a:gd name="connsiteX2" fmla="*/ 3529993 w 12192000"/>
              <a:gd name="connsiteY2" fmla="*/ 614650 h 3586577"/>
              <a:gd name="connsiteX3" fmla="*/ 5271921 w 12192000"/>
              <a:gd name="connsiteY3" fmla="*/ 1300408 h 3586577"/>
              <a:gd name="connsiteX4" fmla="*/ 6940105 w 12192000"/>
              <a:gd name="connsiteY4" fmla="*/ 1192018 h 3586577"/>
              <a:gd name="connsiteX5" fmla="*/ 8301823 w 12192000"/>
              <a:gd name="connsiteY5" fmla="*/ 780730 h 3586577"/>
              <a:gd name="connsiteX6" fmla="*/ 12120288 w 12192000"/>
              <a:gd name="connsiteY6" fmla="*/ 561429 h 3586577"/>
              <a:gd name="connsiteX7" fmla="*/ 12192000 w 12192000"/>
              <a:gd name="connsiteY7" fmla="*/ 591187 h 3586577"/>
              <a:gd name="connsiteX8" fmla="*/ 12192000 w 12192000"/>
              <a:gd name="connsiteY8" fmla="*/ 3586577 h 3586577"/>
              <a:gd name="connsiteX9" fmla="*/ 0 w 12192000"/>
              <a:gd name="connsiteY9" fmla="*/ 3586577 h 3586577"/>
              <a:gd name="connsiteX10" fmla="*/ 0 w 12192000"/>
              <a:gd name="connsiteY10" fmla="*/ 671712 h 3586577"/>
              <a:gd name="connsiteX11" fmla="*/ 66994 w 12192000"/>
              <a:gd name="connsiteY11" fmla="*/ 616810 h 3586577"/>
              <a:gd name="connsiteX12" fmla="*/ 314608 w 12192000"/>
              <a:gd name="connsiteY12" fmla="*/ 447849 h 3586577"/>
              <a:gd name="connsiteX13" fmla="*/ 1849560 w 12192000"/>
              <a:gd name="connsiteY13" fmla="*/ 803 h 35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86577">
                <a:moveTo>
                  <a:pt x="1849560" y="803"/>
                </a:moveTo>
                <a:cubicBezTo>
                  <a:pt x="2158708" y="8598"/>
                  <a:pt x="2468821" y="73153"/>
                  <a:pt x="2779308" y="191654"/>
                </a:cubicBezTo>
                <a:cubicBezTo>
                  <a:pt x="3056080" y="297323"/>
                  <a:pt x="3289358" y="460148"/>
                  <a:pt x="3529993" y="614650"/>
                </a:cubicBezTo>
                <a:cubicBezTo>
                  <a:pt x="4050027" y="948769"/>
                  <a:pt x="4615367" y="1204778"/>
                  <a:pt x="5271921" y="1300408"/>
                </a:cubicBezTo>
                <a:cubicBezTo>
                  <a:pt x="5824636"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3586577"/>
                </a:lnTo>
                <a:lnTo>
                  <a:pt x="0" y="3586577"/>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alpha val="60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userDrawn="1">
            <p:ph type="title" hasCustomPrompt="1"/>
          </p:nvPr>
        </p:nvSpPr>
        <p:spPr>
          <a:xfrm>
            <a:off x="914400" y="914400"/>
            <a:ext cx="10360152" cy="914400"/>
          </a:xfrm>
        </p:spPr>
        <p:txBody>
          <a:bodyPr anchor="b" anchorCtr="0"/>
          <a:lstStyle>
            <a:lvl1pPr>
              <a:defRPr sz="3200"/>
            </a:lvl1pPr>
          </a:lstStyle>
          <a:p>
            <a:r>
              <a:rPr lang="en-US"/>
              <a:t>click to add title</a:t>
            </a:r>
          </a:p>
        </p:txBody>
      </p:sp>
      <p:sp>
        <p:nvSpPr>
          <p:cNvPr id="7" name="Table Placeholder 4">
            <a:extLst>
              <a:ext uri="{FF2B5EF4-FFF2-40B4-BE49-F238E27FC236}">
                <a16:creationId xmlns:a16="http://schemas.microsoft.com/office/drawing/2014/main" id="{A8715227-A125-7CA3-B8F5-9D5894E8C981}"/>
              </a:ext>
            </a:extLst>
          </p:cNvPr>
          <p:cNvSpPr>
            <a:spLocks noGrp="1"/>
          </p:cNvSpPr>
          <p:nvPr>
            <p:ph type="tbl" sz="quarter" idx="14"/>
          </p:nvPr>
        </p:nvSpPr>
        <p:spPr>
          <a:xfrm>
            <a:off x="914400" y="2039111"/>
            <a:ext cx="10360025" cy="3374136"/>
          </a:xfrm>
        </p:spPr>
        <p:txBody>
          <a:bodyPr/>
          <a:lstStyle/>
          <a:p>
            <a:endParaRPr lang="en-US"/>
          </a:p>
        </p:txBody>
      </p:sp>
      <p:sp>
        <p:nvSpPr>
          <p:cNvPr id="3" name="Slide Number Placeholder 5">
            <a:extLst>
              <a:ext uri="{FF2B5EF4-FFF2-40B4-BE49-F238E27FC236}">
                <a16:creationId xmlns:a16="http://schemas.microsoft.com/office/drawing/2014/main" id="{CEC2E35B-5EFD-B330-984C-15A012C90B8A}"/>
              </a:ext>
            </a:extLst>
          </p:cNvPr>
          <p:cNvSpPr>
            <a:spLocks noGrp="1"/>
          </p:cNvSpPr>
          <p:nvPr userDrawn="1">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a:p>
        </p:txBody>
      </p:sp>
    </p:spTree>
    <p:extLst>
      <p:ext uri="{BB962C8B-B14F-4D97-AF65-F5344CB8AC3E}">
        <p14:creationId xmlns:p14="http://schemas.microsoft.com/office/powerpoint/2010/main" val="230627489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17145" y="3001406"/>
            <a:ext cx="3865902"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914400" y="914400"/>
            <a:ext cx="5641848" cy="5029200"/>
          </a:xfrm>
        </p:spPr>
        <p:txBody>
          <a:bodyPr anchor="ctr"/>
          <a:lstStyle>
            <a:lvl1pPr algn="l">
              <a:defRPr sz="4800"/>
            </a:lvl1pPr>
          </a:lstStyle>
          <a:p>
            <a:r>
              <a:rPr lang="en-US"/>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2" cy="5029200"/>
          </a:xfrm>
        </p:spPr>
        <p:txBody>
          <a:bodyPr anchor="ctr">
            <a:normAutofit/>
          </a:bodyPr>
          <a:lstStyle>
            <a:lvl1pPr marL="0" indent="0">
              <a:buFont typeface="Courier New" panose="02070309020205020404" pitchFamily="49" charset="0"/>
              <a:buNone/>
              <a:defRPr sz="2000" cap="all" baseline="0"/>
            </a:lvl1pPr>
            <a:lvl2pPr marL="0" indent="0">
              <a:spcBef>
                <a:spcPts val="1000"/>
              </a:spcBef>
              <a:buFont typeface="Courier New" panose="02070309020205020404" pitchFamily="49" charset="0"/>
              <a:buNone/>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158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C72F6-C144-5508-40C5-E1B3FC085B94}"/>
              </a:ext>
              <a:ext uri="{C183D7F6-B498-43B3-948B-1728B52AA6E4}">
                <adec:decorative xmlns:adec="http://schemas.microsoft.com/office/drawing/2017/decorative" val="1"/>
              </a:ext>
            </a:extLst>
          </p:cNvPr>
          <p:cNvGrpSpPr/>
          <p:nvPr userDrawn="1"/>
        </p:nvGrpSpPr>
        <p:grpSpPr>
          <a:xfrm flipH="1">
            <a:off x="8970744" y="5209684"/>
            <a:ext cx="3221255" cy="1682471"/>
            <a:chOff x="-1483620" y="3988558"/>
            <a:chExt cx="4239452" cy="2903598"/>
          </a:xfrm>
        </p:grpSpPr>
        <p:sp>
          <p:nvSpPr>
            <p:cNvPr id="4" name="Freeform: Shape 3">
              <a:extLst>
                <a:ext uri="{FF2B5EF4-FFF2-40B4-BE49-F238E27FC236}">
                  <a16:creationId xmlns:a16="http://schemas.microsoft.com/office/drawing/2014/main" id="{FF76D2EA-2C6E-B0B2-DC0D-F9EF636E5856}"/>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5" name="Freeform: Shape 4">
              <a:extLst>
                <a:ext uri="{FF2B5EF4-FFF2-40B4-BE49-F238E27FC236}">
                  <a16:creationId xmlns:a16="http://schemas.microsoft.com/office/drawing/2014/main" id="{90315871-F40F-D512-8E3F-B40F36BD4224}"/>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6" name="Freeform: Shape 5">
            <a:extLst>
              <a:ext uri="{FF2B5EF4-FFF2-40B4-BE49-F238E27FC236}">
                <a16:creationId xmlns:a16="http://schemas.microsoft.com/office/drawing/2014/main" id="{10C11C1A-EFCF-278A-D083-93F07D4DEA67}"/>
              </a:ext>
              <a:ext uri="{C183D7F6-B498-43B3-948B-1728B52AA6E4}">
                <adec:decorative xmlns:adec="http://schemas.microsoft.com/office/drawing/2017/decorative" val="1"/>
              </a:ext>
            </a:extLst>
          </p:cNvPr>
          <p:cNvSpPr/>
          <p:nvPr userDrawn="1"/>
        </p:nvSpPr>
        <p:spPr>
          <a:xfrm rot="10800000">
            <a:off x="10332231" y="4321742"/>
            <a:ext cx="1859768" cy="253625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7" name="Slide Number Placeholder 5">
            <a:extLst>
              <a:ext uri="{FF2B5EF4-FFF2-40B4-BE49-F238E27FC236}">
                <a16:creationId xmlns:a16="http://schemas.microsoft.com/office/drawing/2014/main" id="{5B1E4400-E511-F21B-0AFD-0D362BA52FF0}"/>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l">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a:p>
        </p:txBody>
      </p:sp>
    </p:spTree>
    <p:extLst>
      <p:ext uri="{BB962C8B-B14F-4D97-AF65-F5344CB8AC3E}">
        <p14:creationId xmlns:p14="http://schemas.microsoft.com/office/powerpoint/2010/main" val="3021782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2">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1984E2-3225-05D3-3A3D-9D5F5840ED60}"/>
              </a:ext>
              <a:ext uri="{C183D7F6-B498-43B3-948B-1728B52AA6E4}">
                <adec:decorative xmlns:adec="http://schemas.microsoft.com/office/drawing/2017/decorative" val="1"/>
              </a:ext>
            </a:extLst>
          </p:cNvPr>
          <p:cNvSpPr/>
          <p:nvPr userDrawn="1"/>
        </p:nvSpPr>
        <p:spPr>
          <a:xfrm>
            <a:off x="-10955" y="0"/>
            <a:ext cx="6558260" cy="6858000"/>
          </a:xfrm>
          <a:custGeom>
            <a:avLst/>
            <a:gdLst>
              <a:gd name="connsiteX0" fmla="*/ 0 w 6558260"/>
              <a:gd name="connsiteY0" fmla="*/ 0 h 6858000"/>
              <a:gd name="connsiteX1" fmla="*/ 5115438 w 6558260"/>
              <a:gd name="connsiteY1" fmla="*/ 0 h 6858000"/>
              <a:gd name="connsiteX2" fmla="*/ 5238365 w 6558260"/>
              <a:gd name="connsiteY2" fmla="*/ 66359 h 6858000"/>
              <a:gd name="connsiteX3" fmla="*/ 6291520 w 6558260"/>
              <a:gd name="connsiteY3" fmla="*/ 1269725 h 6858000"/>
              <a:gd name="connsiteX4" fmla="*/ 6458331 w 6558260"/>
              <a:gd name="connsiteY4" fmla="*/ 3184523 h 6858000"/>
              <a:gd name="connsiteX5" fmla="*/ 5040408 w 6558260"/>
              <a:gd name="connsiteY5" fmla="*/ 4821851 h 6858000"/>
              <a:gd name="connsiteX6" fmla="*/ 4308904 w 6558260"/>
              <a:gd name="connsiteY6" fmla="*/ 5001158 h 6858000"/>
              <a:gd name="connsiteX7" fmla="*/ 2788379 w 6558260"/>
              <a:gd name="connsiteY7" fmla="*/ 5605778 h 6858000"/>
              <a:gd name="connsiteX8" fmla="*/ 1789804 w 6558260"/>
              <a:gd name="connsiteY8" fmla="*/ 6672529 h 6858000"/>
              <a:gd name="connsiteX9" fmla="*/ 1681243 w 6558260"/>
              <a:gd name="connsiteY9" fmla="*/ 6840787 h 6858000"/>
              <a:gd name="connsiteX10" fmla="*/ 1670576 w 6558260"/>
              <a:gd name="connsiteY10" fmla="*/ 6858000 h 6858000"/>
              <a:gd name="connsiteX11" fmla="*/ 0 w 655826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8260" h="6858000">
                <a:moveTo>
                  <a:pt x="0" y="0"/>
                </a:moveTo>
                <a:lnTo>
                  <a:pt x="5115438" y="0"/>
                </a:lnTo>
                <a:lnTo>
                  <a:pt x="5238365" y="66359"/>
                </a:lnTo>
                <a:cubicBezTo>
                  <a:pt x="5682224" y="338566"/>
                  <a:pt x="6040902" y="730462"/>
                  <a:pt x="6291520" y="1269725"/>
                </a:cubicBezTo>
                <a:cubicBezTo>
                  <a:pt x="6564184" y="1856367"/>
                  <a:pt x="6642164" y="2496371"/>
                  <a:pt x="6458331" y="3184523"/>
                </a:cubicBezTo>
                <a:cubicBezTo>
                  <a:pt x="6242848" y="3991449"/>
                  <a:pt x="5757187" y="4528124"/>
                  <a:pt x="5040408" y="4821851"/>
                </a:cubicBezTo>
                <a:cubicBezTo>
                  <a:pt x="4800781" y="4920015"/>
                  <a:pt x="4554699" y="4955733"/>
                  <a:pt x="4308904" y="5001158"/>
                </a:cubicBezTo>
                <a:cubicBezTo>
                  <a:pt x="3777583" y="5099178"/>
                  <a:pt x="3264096" y="5274085"/>
                  <a:pt x="2788379" y="5605778"/>
                </a:cubicBezTo>
                <a:cubicBezTo>
                  <a:pt x="2387773" y="5884873"/>
                  <a:pt x="2065959" y="6252666"/>
                  <a:pt x="1789804" y="6672529"/>
                </a:cubicBezTo>
                <a:cubicBezTo>
                  <a:pt x="1751257" y="6731138"/>
                  <a:pt x="1715181" y="6787110"/>
                  <a:pt x="1681243" y="6840787"/>
                </a:cubicBezTo>
                <a:lnTo>
                  <a:pt x="167057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01467" y="914400"/>
            <a:ext cx="5641848" cy="5029200"/>
          </a:xfrm>
        </p:spPr>
        <p:txBody>
          <a:bodyPr anchor="ctr" anchorCtr="0"/>
          <a:lstStyle>
            <a:lvl1pPr algn="l">
              <a:defRPr sz="3200">
                <a:solidFill>
                  <a:schemeClr val="accent1"/>
                </a:solidFill>
              </a:defRPr>
            </a:lvl1pPr>
          </a:lstStyle>
          <a:p>
            <a:r>
              <a:rPr lang="en-US"/>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6868956" y="1143000"/>
            <a:ext cx="4190999" cy="4679830"/>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057562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0" y="914400"/>
            <a:ext cx="5641848" cy="5029200"/>
          </a:xfrm>
        </p:spPr>
        <p:txBody>
          <a:bodyPr anchor="ctr"/>
          <a:lstStyle>
            <a:lvl1pPr>
              <a:lnSpc>
                <a:spcPct val="75000"/>
              </a:lnSpc>
              <a:defRPr sz="4800"/>
            </a:lvl1pPr>
          </a:lstStyle>
          <a:p>
            <a:r>
              <a:rPr lang="en-US"/>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7" y="1875319"/>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6867286" y="1"/>
            <a:ext cx="5324716" cy="6417732"/>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1" y="0"/>
            <a:ext cx="4790059" cy="6587067"/>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65971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24A04BE-9BA3-80DD-EE68-A8B8BA08532B}"/>
              </a:ext>
              <a:ext uri="{C183D7F6-B498-43B3-948B-1728B52AA6E4}">
                <adec:decorative xmlns:adec="http://schemas.microsoft.com/office/drawing/2017/decorative" val="1"/>
              </a:ext>
            </a:extLst>
          </p:cNvPr>
          <p:cNvSpPr/>
          <p:nvPr userDrawn="1"/>
        </p:nvSpPr>
        <p:spPr>
          <a:xfrm>
            <a:off x="6918777" y="0"/>
            <a:ext cx="5288935" cy="6857999"/>
          </a:xfrm>
          <a:custGeom>
            <a:avLst/>
            <a:gdLst>
              <a:gd name="connsiteX0" fmla="*/ 5288935 w 5288935"/>
              <a:gd name="connsiteY0" fmla="*/ 5846993 h 6857999"/>
              <a:gd name="connsiteX1" fmla="*/ 5288935 w 5288935"/>
              <a:gd name="connsiteY1" fmla="*/ 6857999 h 6857999"/>
              <a:gd name="connsiteX2" fmla="*/ 4837168 w 5288935"/>
              <a:gd name="connsiteY2" fmla="*/ 6857999 h 6857999"/>
              <a:gd name="connsiteX3" fmla="*/ 4970284 w 5288935"/>
              <a:gd name="connsiteY3" fmla="*/ 6566499 h 6857999"/>
              <a:gd name="connsiteX4" fmla="*/ 5151893 w 5288935"/>
              <a:gd name="connsiteY4" fmla="*/ 6167371 h 6857999"/>
              <a:gd name="connsiteX5" fmla="*/ 13164 w 5288935"/>
              <a:gd name="connsiteY5" fmla="*/ 0 h 6857999"/>
              <a:gd name="connsiteX6" fmla="*/ 5288935 w 5288935"/>
              <a:gd name="connsiteY6" fmla="*/ 0 h 6857999"/>
              <a:gd name="connsiteX7" fmla="*/ 5288935 w 5288935"/>
              <a:gd name="connsiteY7" fmla="*/ 3411849 h 6857999"/>
              <a:gd name="connsiteX8" fmla="*/ 5247557 w 5288935"/>
              <a:gd name="connsiteY8" fmla="*/ 3366169 h 6857999"/>
              <a:gd name="connsiteX9" fmla="*/ 333189 w 5288935"/>
              <a:gd name="connsiteY9" fmla="*/ 1342399 h 6857999"/>
              <a:gd name="connsiteX10" fmla="*/ 10627 w 5288935"/>
              <a:gd name="connsiteY10"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8935" h="6857999">
                <a:moveTo>
                  <a:pt x="5288935" y="5846993"/>
                </a:moveTo>
                <a:lnTo>
                  <a:pt x="5288935" y="6857999"/>
                </a:lnTo>
                <a:lnTo>
                  <a:pt x="4837168" y="6857999"/>
                </a:lnTo>
                <a:lnTo>
                  <a:pt x="4970284" y="6566499"/>
                </a:lnTo>
                <a:cubicBezTo>
                  <a:pt x="5031407" y="6433649"/>
                  <a:pt x="5092600" y="6300408"/>
                  <a:pt x="5151893" y="6167371"/>
                </a:cubicBezTo>
                <a:close/>
                <a:moveTo>
                  <a:pt x="13164" y="0"/>
                </a:moveTo>
                <a:lnTo>
                  <a:pt x="5288935" y="0"/>
                </a:lnTo>
                <a:lnTo>
                  <a:pt x="5288935" y="3411849"/>
                </a:lnTo>
                <a:lnTo>
                  <a:pt x="5247557" y="3366169"/>
                </a:lnTo>
                <a:cubicBezTo>
                  <a:pt x="4159360" y="2292541"/>
                  <a:pt x="1405487" y="3120418"/>
                  <a:pt x="333189" y="1342399"/>
                </a:cubicBezTo>
                <a:cubicBezTo>
                  <a:pt x="249159" y="1202652"/>
                  <a:pt x="-60917" y="673160"/>
                  <a:pt x="10627" y="17156"/>
                </a:cubicBezTo>
                <a:close/>
              </a:path>
            </a:pathLst>
          </a:custGeom>
          <a:solidFill>
            <a:schemeClr val="accent4">
              <a:alpha val="50242"/>
            </a:schemeClr>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rot="10800000" flipH="1">
            <a:off x="0" y="-26179"/>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Title 1">
            <a:extLst>
              <a:ext uri="{FF2B5EF4-FFF2-40B4-BE49-F238E27FC236}">
                <a16:creationId xmlns:a16="http://schemas.microsoft.com/office/drawing/2014/main" id="{852384F4-F6AD-F668-A66B-AEFD70995F3B}"/>
              </a:ext>
            </a:extLst>
          </p:cNvPr>
          <p:cNvSpPr>
            <a:spLocks noGrp="1"/>
          </p:cNvSpPr>
          <p:nvPr>
            <p:ph type="title" hasCustomPrompt="1"/>
          </p:nvPr>
        </p:nvSpPr>
        <p:spPr>
          <a:xfrm>
            <a:off x="5827205" y="914400"/>
            <a:ext cx="5449824" cy="3538728"/>
          </a:xfrm>
        </p:spPr>
        <p:txBody>
          <a:bodyPr anchor="b"/>
          <a:lstStyle>
            <a:lvl1pPr>
              <a:lnSpc>
                <a:spcPct val="75000"/>
              </a:lnSpc>
              <a:defRPr sz="4800">
                <a:solidFill>
                  <a:schemeClr val="tx1"/>
                </a:solidFill>
              </a:defRPr>
            </a:lvl1pPr>
          </a:lstStyle>
          <a:p>
            <a:r>
              <a:rPr lang="en-US"/>
              <a:t>click to add title</a:t>
            </a:r>
          </a:p>
        </p:txBody>
      </p:sp>
      <p:sp>
        <p:nvSpPr>
          <p:cNvPr id="5" name="Picture Placeholder 4">
            <a:extLst>
              <a:ext uri="{FF2B5EF4-FFF2-40B4-BE49-F238E27FC236}">
                <a16:creationId xmlns:a16="http://schemas.microsoft.com/office/drawing/2014/main" id="{1AA0A37B-4C20-7766-0623-4E06EA6A5C83}"/>
              </a:ext>
            </a:extLst>
          </p:cNvPr>
          <p:cNvSpPr>
            <a:spLocks noGrp="1"/>
          </p:cNvSpPr>
          <p:nvPr>
            <p:ph type="pic" sz="quarter" idx="11"/>
          </p:nvPr>
        </p:nvSpPr>
        <p:spPr>
          <a:xfrm>
            <a:off x="-1" y="26178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solidFill>
            <a:schemeClr val="bg2"/>
          </a:solidFill>
        </p:spPr>
        <p:txBody>
          <a:bodyPr wrap="square" tIns="914400">
            <a:noAutofit/>
          </a:bodyPr>
          <a:lstStyle>
            <a:lvl1pPr marL="0" indent="0">
              <a:buNone/>
              <a:defRPr sz="2000">
                <a:solidFill>
                  <a:schemeClr val="tx1"/>
                </a:solidFill>
              </a:defRPr>
            </a:lvl1pPr>
          </a:lstStyle>
          <a:p>
            <a:r>
              <a:rPr lang="en-US"/>
              <a:t>Click icon to add picture</a:t>
            </a:r>
          </a:p>
        </p:txBody>
      </p:sp>
      <p:sp>
        <p:nvSpPr>
          <p:cNvPr id="9" name="Content Placeholder 2">
            <a:extLst>
              <a:ext uri="{FF2B5EF4-FFF2-40B4-BE49-F238E27FC236}">
                <a16:creationId xmlns:a16="http://schemas.microsoft.com/office/drawing/2014/main" id="{83E1E65B-8F03-21A6-6A59-95F0691D8856}"/>
              </a:ext>
            </a:extLst>
          </p:cNvPr>
          <p:cNvSpPr>
            <a:spLocks noGrp="1"/>
          </p:cNvSpPr>
          <p:nvPr>
            <p:ph idx="10" hasCustomPrompt="1"/>
          </p:nvPr>
        </p:nvSpPr>
        <p:spPr>
          <a:xfrm>
            <a:off x="5827204" y="4681728"/>
            <a:ext cx="5449824" cy="1280160"/>
          </a:xfrm>
        </p:spPr>
        <p:txBody>
          <a:bodyPr>
            <a:noAutofit/>
          </a:bodyPr>
          <a:lstStyle>
            <a:lvl1pPr marL="0" indent="0">
              <a:buFont typeface="Courier New" panose="02070309020205020404" pitchFamily="49" charset="0"/>
              <a:buNone/>
              <a:defRPr sz="2400" b="0" cap="all" baseline="0"/>
            </a:lvl1pPr>
            <a:lvl2pPr>
              <a:defRPr sz="2400"/>
            </a:lvl2pPr>
            <a:lvl3pPr>
              <a:defRPr sz="2400"/>
            </a:lvl3pPr>
            <a:lvl4pPr>
              <a:defRPr sz="2400"/>
            </a:lvl4pPr>
            <a:lvl5pPr>
              <a:defRPr sz="2400"/>
            </a:lvl5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639877-C4A6-4E44-C600-FE3C6CD5F187}"/>
              </a:ext>
              <a:ext uri="{C183D7F6-B498-43B3-948B-1728B52AA6E4}">
                <adec:decorative xmlns:adec="http://schemas.microsoft.com/office/drawing/2017/decorative" val="1"/>
              </a:ext>
            </a:extLst>
          </p:cNvPr>
          <p:cNvGrpSpPr/>
          <p:nvPr userDrawn="1"/>
        </p:nvGrpSpPr>
        <p:grpSpPr>
          <a:xfrm flipH="1">
            <a:off x="8970744" y="5209684"/>
            <a:ext cx="3221255" cy="1682471"/>
            <a:chOff x="-1483620" y="3988558"/>
            <a:chExt cx="4239452" cy="2903598"/>
          </a:xfrm>
        </p:grpSpPr>
        <p:sp>
          <p:nvSpPr>
            <p:cNvPr id="9" name="Freeform: Shape 8">
              <a:extLst>
                <a:ext uri="{FF2B5EF4-FFF2-40B4-BE49-F238E27FC236}">
                  <a16:creationId xmlns:a16="http://schemas.microsoft.com/office/drawing/2014/main" id="{F0439AA5-A7EE-A20E-BB67-D356776D0B21}"/>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0" name="Freeform: Shape 9">
              <a:extLst>
                <a:ext uri="{FF2B5EF4-FFF2-40B4-BE49-F238E27FC236}">
                  <a16:creationId xmlns:a16="http://schemas.microsoft.com/office/drawing/2014/main" id="{39E752F7-61F0-6779-9E8E-3541BFF7D2CF}"/>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6" name="Title 1">
            <a:extLst>
              <a:ext uri="{FF2B5EF4-FFF2-40B4-BE49-F238E27FC236}">
                <a16:creationId xmlns:a16="http://schemas.microsoft.com/office/drawing/2014/main" id="{FA7EBEDF-950A-F10B-DA20-24FB521457FC}"/>
              </a:ext>
            </a:extLst>
          </p:cNvPr>
          <p:cNvSpPr>
            <a:spLocks noGrp="1"/>
          </p:cNvSpPr>
          <p:nvPr>
            <p:ph type="title" hasCustomPrompt="1"/>
          </p:nvPr>
        </p:nvSpPr>
        <p:spPr>
          <a:xfrm>
            <a:off x="914400" y="914400"/>
            <a:ext cx="7534656" cy="914400"/>
          </a:xfrm>
        </p:spPr>
        <p:txBody>
          <a:bodyPr anchor="b" anchorCtr="0"/>
          <a:lstStyle>
            <a:lvl1pPr>
              <a:defRPr sz="3200"/>
            </a:lvl1pPr>
          </a:lstStyle>
          <a:p>
            <a:r>
              <a:rPr lang="en-US"/>
              <a:t>click to add title</a:t>
            </a:r>
          </a:p>
        </p:txBody>
      </p:sp>
      <p:sp>
        <p:nvSpPr>
          <p:cNvPr id="12" name="Freeform 11">
            <a:extLst>
              <a:ext uri="{FF2B5EF4-FFF2-40B4-BE49-F238E27FC236}">
                <a16:creationId xmlns:a16="http://schemas.microsoft.com/office/drawing/2014/main" id="{6FD0E545-8D0D-B848-836A-23CEBCD6B0A5}"/>
              </a:ext>
              <a:ext uri="{C183D7F6-B498-43B3-948B-1728B52AA6E4}">
                <adec:decorative xmlns:adec="http://schemas.microsoft.com/office/drawing/2017/decorative" val="1"/>
              </a:ext>
            </a:extLst>
          </p:cNvPr>
          <p:cNvSpPr/>
          <p:nvPr userDrawn="1"/>
        </p:nvSpPr>
        <p:spPr>
          <a:xfrm rot="10800000">
            <a:off x="-1" y="5010313"/>
            <a:ext cx="3307890" cy="1876021"/>
          </a:xfrm>
          <a:custGeom>
            <a:avLst/>
            <a:gdLst>
              <a:gd name="connsiteX0" fmla="*/ 3307890 w 3307890"/>
              <a:gd name="connsiteY0" fmla="*/ 1876021 h 1876021"/>
              <a:gd name="connsiteX1" fmla="*/ 3062737 w 3307890"/>
              <a:gd name="connsiteY1" fmla="*/ 1792455 h 1876021"/>
              <a:gd name="connsiteX2" fmla="*/ 56315 w 3307890"/>
              <a:gd name="connsiteY2" fmla="*/ 110172 h 1876021"/>
              <a:gd name="connsiteX3" fmla="*/ 0 w 3307890"/>
              <a:gd name="connsiteY3" fmla="*/ 0 h 1876021"/>
              <a:gd name="connsiteX4" fmla="*/ 3307890 w 3307890"/>
              <a:gd name="connsiteY4" fmla="*/ 0 h 187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890" h="1876021">
                <a:moveTo>
                  <a:pt x="3307890" y="1876021"/>
                </a:moveTo>
                <a:lnTo>
                  <a:pt x="3062737" y="1792455"/>
                </a:lnTo>
                <a:cubicBezTo>
                  <a:pt x="1499256" y="1257872"/>
                  <a:pt x="548396" y="895598"/>
                  <a:pt x="56315" y="110172"/>
                </a:cubicBezTo>
                <a:lnTo>
                  <a:pt x="0" y="0"/>
                </a:lnTo>
                <a:lnTo>
                  <a:pt x="3307890" y="0"/>
                </a:lnTo>
                <a:close/>
              </a:path>
            </a:pathLst>
          </a:custGeom>
          <a:solidFill>
            <a:schemeClr val="accent2">
              <a:alpha val="6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5" name="Freeform 14">
            <a:extLst>
              <a:ext uri="{FF2B5EF4-FFF2-40B4-BE49-F238E27FC236}">
                <a16:creationId xmlns:a16="http://schemas.microsoft.com/office/drawing/2014/main" id="{7114E853-6F7C-9899-77FD-0E77D0A86207}"/>
              </a:ext>
              <a:ext uri="{C183D7F6-B498-43B3-948B-1728B52AA6E4}">
                <adec:decorative xmlns:adec="http://schemas.microsoft.com/office/drawing/2017/decorative" val="1"/>
              </a:ext>
            </a:extLst>
          </p:cNvPr>
          <p:cNvSpPr/>
          <p:nvPr userDrawn="1"/>
        </p:nvSpPr>
        <p:spPr>
          <a:xfrm rot="10800000">
            <a:off x="9394047" y="4650286"/>
            <a:ext cx="1859768" cy="2207713"/>
          </a:xfrm>
          <a:custGeom>
            <a:avLst/>
            <a:gdLst>
              <a:gd name="connsiteX0" fmla="*/ 0 w 1859768"/>
              <a:gd name="connsiteY0" fmla="*/ 118614 h 2207713"/>
              <a:gd name="connsiteX1" fmla="*/ 0 w 1859768"/>
              <a:gd name="connsiteY1" fmla="*/ 29419 h 2207713"/>
              <a:gd name="connsiteX2" fmla="*/ 16244 w 1859768"/>
              <a:gd name="connsiteY2" fmla="*/ 0 h 2207713"/>
              <a:gd name="connsiteX3" fmla="*/ 68915 w 1859768"/>
              <a:gd name="connsiteY3" fmla="*/ 0 h 2207713"/>
              <a:gd name="connsiteX4" fmla="*/ 1715656 w 1859768"/>
              <a:gd name="connsiteY4" fmla="*/ 494800 h 2207713"/>
              <a:gd name="connsiteX5" fmla="*/ 1683714 w 1859768"/>
              <a:gd name="connsiteY5" fmla="*/ 491216 h 2207713"/>
              <a:gd name="connsiteX6" fmla="*/ 1337678 w 1859768"/>
              <a:gd name="connsiteY6" fmla="*/ 431097 h 2207713"/>
              <a:gd name="connsiteX7" fmla="*/ 950852 w 1859768"/>
              <a:gd name="connsiteY7" fmla="*/ 31845 h 2207713"/>
              <a:gd name="connsiteX8" fmla="*/ 938957 w 1859768"/>
              <a:gd name="connsiteY8" fmla="*/ 0 h 2207713"/>
              <a:gd name="connsiteX9" fmla="*/ 1152830 w 1859768"/>
              <a:gd name="connsiteY9" fmla="*/ 0 h 2207713"/>
              <a:gd name="connsiteX10" fmla="*/ 1267279 w 1859768"/>
              <a:gd name="connsiteY10" fmla="*/ 105940 h 2207713"/>
              <a:gd name="connsiteX11" fmla="*/ 1390620 w 1859768"/>
              <a:gd name="connsiteY11" fmla="*/ 219990 h 2207713"/>
              <a:gd name="connsiteX12" fmla="*/ 1376706 w 1859768"/>
              <a:gd name="connsiteY12" fmla="*/ 237482 h 2207713"/>
              <a:gd name="connsiteX13" fmla="*/ 1213653 w 1859768"/>
              <a:gd name="connsiteY13" fmla="*/ 110730 h 2207713"/>
              <a:gd name="connsiteX14" fmla="*/ 1013214 w 1859768"/>
              <a:gd name="connsiteY14" fmla="*/ 4927 h 2207713"/>
              <a:gd name="connsiteX15" fmla="*/ 1634702 w 1859768"/>
              <a:gd name="connsiteY15" fmla="*/ 427133 h 2207713"/>
              <a:gd name="connsiteX16" fmla="*/ 1297389 w 1859768"/>
              <a:gd name="connsiteY16" fmla="*/ 8655 h 2207713"/>
              <a:gd name="connsiteX17" fmla="*/ 1259059 w 1859768"/>
              <a:gd name="connsiteY17" fmla="*/ 0 h 2207713"/>
              <a:gd name="connsiteX18" fmla="*/ 1410415 w 1859768"/>
              <a:gd name="connsiteY18" fmla="*/ 0 h 2207713"/>
              <a:gd name="connsiteX19" fmla="*/ 1499716 w 1859768"/>
              <a:gd name="connsiteY19" fmla="*/ 66646 h 2207713"/>
              <a:gd name="connsiteX20" fmla="*/ 1637128 w 1859768"/>
              <a:gd name="connsiteY20" fmla="*/ 256403 h 2207713"/>
              <a:gd name="connsiteX21" fmla="*/ 1744255 w 1859768"/>
              <a:gd name="connsiteY21" fmla="*/ 480278 h 2207713"/>
              <a:gd name="connsiteX22" fmla="*/ 1715656 w 1859768"/>
              <a:gd name="connsiteY22" fmla="*/ 494800 h 2207713"/>
              <a:gd name="connsiteX23" fmla="*/ 118121 w 1859768"/>
              <a:gd name="connsiteY23" fmla="*/ 857786 h 2207713"/>
              <a:gd name="connsiteX24" fmla="*/ 433985 w 1859768"/>
              <a:gd name="connsiteY24" fmla="*/ 43220 h 2207713"/>
              <a:gd name="connsiteX25" fmla="*/ 374233 w 1859768"/>
              <a:gd name="connsiteY25" fmla="*/ 191214 h 2207713"/>
              <a:gd name="connsiteX26" fmla="*/ 330862 w 1859768"/>
              <a:gd name="connsiteY26" fmla="*/ 340269 h 2207713"/>
              <a:gd name="connsiteX27" fmla="*/ 304211 w 1859768"/>
              <a:gd name="connsiteY27" fmla="*/ 324744 h 2207713"/>
              <a:gd name="connsiteX28" fmla="*/ 328152 w 1859768"/>
              <a:gd name="connsiteY28" fmla="*/ 127918 h 2207713"/>
              <a:gd name="connsiteX29" fmla="*/ 118121 w 1859768"/>
              <a:gd name="connsiteY29" fmla="*/ 857786 h 2207713"/>
              <a:gd name="connsiteX30" fmla="*/ 74903 w 1859768"/>
              <a:gd name="connsiteY30" fmla="*/ 966935 h 2207713"/>
              <a:gd name="connsiteX31" fmla="*/ 69491 w 1859768"/>
              <a:gd name="connsiteY31" fmla="*/ 504187 h 2207713"/>
              <a:gd name="connsiteX32" fmla="*/ 326258 w 1859768"/>
              <a:gd name="connsiteY32" fmla="*/ 28833 h 2207713"/>
              <a:gd name="connsiteX33" fmla="*/ 351236 w 1859768"/>
              <a:gd name="connsiteY33" fmla="*/ 0 h 2207713"/>
              <a:gd name="connsiteX34" fmla="*/ 500166 w 1859768"/>
              <a:gd name="connsiteY34" fmla="*/ 0 h 2207713"/>
              <a:gd name="connsiteX35" fmla="*/ 501007 w 1859768"/>
              <a:gd name="connsiteY35" fmla="*/ 11785 h 2207713"/>
              <a:gd name="connsiteX36" fmla="*/ 245786 w 1859768"/>
              <a:gd name="connsiteY36" fmla="*/ 835475 h 2207713"/>
              <a:gd name="connsiteX37" fmla="*/ 74903 w 1859768"/>
              <a:gd name="connsiteY37" fmla="*/ 966935 h 2207713"/>
              <a:gd name="connsiteX38" fmla="*/ 1661942 w 1859768"/>
              <a:gd name="connsiteY38" fmla="*/ 1353812 h 2207713"/>
              <a:gd name="connsiteX39" fmla="*/ 1749989 w 1859768"/>
              <a:gd name="connsiteY39" fmla="*/ 1342230 h 2207713"/>
              <a:gd name="connsiteX40" fmla="*/ 1312677 w 1859768"/>
              <a:gd name="connsiteY40" fmla="*/ 968809 h 2207713"/>
              <a:gd name="connsiteX41" fmla="*/ 1232104 w 1859768"/>
              <a:gd name="connsiteY41" fmla="*/ 979836 h 2207713"/>
              <a:gd name="connsiteX42" fmla="*/ 1510925 w 1859768"/>
              <a:gd name="connsiteY42" fmla="*/ 1199562 h 2207713"/>
              <a:gd name="connsiteX43" fmla="*/ 1217072 w 1859768"/>
              <a:gd name="connsiteY43" fmla="*/ 1054216 h 2207713"/>
              <a:gd name="connsiteX44" fmla="*/ 1661942 w 1859768"/>
              <a:gd name="connsiteY44" fmla="*/ 1353812 h 2207713"/>
              <a:gd name="connsiteX45" fmla="*/ 394807 w 1859768"/>
              <a:gd name="connsiteY45" fmla="*/ 1626455 h 2207713"/>
              <a:gd name="connsiteX46" fmla="*/ 466693 w 1859768"/>
              <a:gd name="connsiteY46" fmla="*/ 1595017 h 2207713"/>
              <a:gd name="connsiteX47" fmla="*/ 650821 w 1859768"/>
              <a:gd name="connsiteY47" fmla="*/ 1077380 h 2207713"/>
              <a:gd name="connsiteX48" fmla="*/ 591587 w 1859768"/>
              <a:gd name="connsiteY48" fmla="*/ 974474 h 2207713"/>
              <a:gd name="connsiteX49" fmla="*/ 557216 w 1859768"/>
              <a:gd name="connsiteY49" fmla="*/ 1094794 h 2207713"/>
              <a:gd name="connsiteX50" fmla="*/ 486148 w 1859768"/>
              <a:gd name="connsiteY50" fmla="*/ 1388665 h 2207713"/>
              <a:gd name="connsiteX51" fmla="*/ 452079 w 1859768"/>
              <a:gd name="connsiteY51" fmla="*/ 1431607 h 2207713"/>
              <a:gd name="connsiteX52" fmla="*/ 430714 w 1859768"/>
              <a:gd name="connsiteY52" fmla="*/ 1420233 h 2207713"/>
              <a:gd name="connsiteX53" fmla="*/ 493238 w 1859768"/>
              <a:gd name="connsiteY53" fmla="*/ 1142201 h 2207713"/>
              <a:gd name="connsiteX54" fmla="*/ 394807 w 1859768"/>
              <a:gd name="connsiteY54" fmla="*/ 1626455 h 2207713"/>
              <a:gd name="connsiteX55" fmla="*/ 1315388 w 1859768"/>
              <a:gd name="connsiteY55" fmla="*/ 2115696 h 2207713"/>
              <a:gd name="connsiteX56" fmla="*/ 1031118 w 1859768"/>
              <a:gd name="connsiteY56" fmla="*/ 1312715 h 2207713"/>
              <a:gd name="connsiteX57" fmla="*/ 1129348 w 1859768"/>
              <a:gd name="connsiteY57" fmla="*/ 1549780 h 2207713"/>
              <a:gd name="connsiteX58" fmla="*/ 1248211 w 1859768"/>
              <a:gd name="connsiteY58" fmla="*/ 1771927 h 2207713"/>
              <a:gd name="connsiteX59" fmla="*/ 1198290 w 1859768"/>
              <a:gd name="connsiteY59" fmla="*/ 1766808 h 2207713"/>
              <a:gd name="connsiteX60" fmla="*/ 990681 w 1859768"/>
              <a:gd name="connsiteY60" fmla="*/ 1391341 h 2207713"/>
              <a:gd name="connsiteX61" fmla="*/ 1315388 w 1859768"/>
              <a:gd name="connsiteY61" fmla="*/ 2115696 h 2207713"/>
              <a:gd name="connsiteX62" fmla="*/ 1350109 w 1859768"/>
              <a:gd name="connsiteY62" fmla="*/ 2206800 h 2207713"/>
              <a:gd name="connsiteX63" fmla="*/ 1016305 w 1859768"/>
              <a:gd name="connsiteY63" fmla="*/ 1939402 h 2207713"/>
              <a:gd name="connsiteX64" fmla="*/ 915052 w 1859768"/>
              <a:gd name="connsiteY64" fmla="*/ 1399068 h 2207713"/>
              <a:gd name="connsiteX65" fmla="*/ 854782 w 1859768"/>
              <a:gd name="connsiteY65" fmla="*/ 932137 h 2207713"/>
              <a:gd name="connsiteX66" fmla="*/ 770773 w 1859768"/>
              <a:gd name="connsiteY66" fmla="*/ 875318 h 2207713"/>
              <a:gd name="connsiteX67" fmla="*/ 825964 w 1859768"/>
              <a:gd name="connsiteY67" fmla="*/ 823117 h 2207713"/>
              <a:gd name="connsiteX68" fmla="*/ 778651 w 1859768"/>
              <a:gd name="connsiteY68" fmla="*/ 628353 h 2207713"/>
              <a:gd name="connsiteX69" fmla="*/ 674057 w 1859768"/>
              <a:gd name="connsiteY69" fmla="*/ 806473 h 2207713"/>
              <a:gd name="connsiteX70" fmla="*/ 678691 w 1859768"/>
              <a:gd name="connsiteY70" fmla="*/ 987300 h 2207713"/>
              <a:gd name="connsiteX71" fmla="*/ 573399 w 1859768"/>
              <a:gd name="connsiteY71" fmla="*/ 1572793 h 2207713"/>
              <a:gd name="connsiteX72" fmla="*/ 448294 w 1859768"/>
              <a:gd name="connsiteY72" fmla="*/ 1671763 h 2207713"/>
              <a:gd name="connsiteX73" fmla="*/ 347341 w 1859768"/>
              <a:gd name="connsiteY73" fmla="*/ 1644762 h 2207713"/>
              <a:gd name="connsiteX74" fmla="*/ 322256 w 1859768"/>
              <a:gd name="connsiteY74" fmla="*/ 1459939 h 2207713"/>
              <a:gd name="connsiteX75" fmla="*/ 495295 w 1859768"/>
              <a:gd name="connsiteY75" fmla="*/ 1011735 h 2207713"/>
              <a:gd name="connsiteX76" fmla="*/ 631502 w 1859768"/>
              <a:gd name="connsiteY76" fmla="*/ 767246 h 2207713"/>
              <a:gd name="connsiteX77" fmla="*/ 678184 w 1859768"/>
              <a:gd name="connsiteY77" fmla="*/ 678226 h 2207713"/>
              <a:gd name="connsiteX78" fmla="*/ 718531 w 1859768"/>
              <a:gd name="connsiteY78" fmla="*/ 365894 h 2207713"/>
              <a:gd name="connsiteX79" fmla="*/ 669080 w 1859768"/>
              <a:gd name="connsiteY79" fmla="*/ 150213 h 2207713"/>
              <a:gd name="connsiteX80" fmla="*/ 639037 w 1859768"/>
              <a:gd name="connsiteY80" fmla="*/ 0 h 2207713"/>
              <a:gd name="connsiteX81" fmla="*/ 685477 w 1859768"/>
              <a:gd name="connsiteY81" fmla="*/ 0 h 2207713"/>
              <a:gd name="connsiteX82" fmla="*/ 830123 w 1859768"/>
              <a:gd name="connsiteY82" fmla="*/ 644646 h 2207713"/>
              <a:gd name="connsiteX83" fmla="*/ 868286 w 1859768"/>
              <a:gd name="connsiteY83" fmla="*/ 801231 h 2207713"/>
              <a:gd name="connsiteX84" fmla="*/ 945378 w 1859768"/>
              <a:gd name="connsiteY84" fmla="*/ 881698 h 2207713"/>
              <a:gd name="connsiteX85" fmla="*/ 1208838 w 1859768"/>
              <a:gd name="connsiteY85" fmla="*/ 919029 h 2207713"/>
              <a:gd name="connsiteX86" fmla="*/ 1753984 w 1859768"/>
              <a:gd name="connsiteY86" fmla="*/ 1208539 h 2207713"/>
              <a:gd name="connsiteX87" fmla="*/ 1859768 w 1859768"/>
              <a:gd name="connsiteY87" fmla="*/ 1390144 h 2207713"/>
              <a:gd name="connsiteX88" fmla="*/ 1607507 w 1859768"/>
              <a:gd name="connsiteY88" fmla="*/ 1402956 h 2207713"/>
              <a:gd name="connsiteX89" fmla="*/ 1298703 w 1859768"/>
              <a:gd name="connsiteY89" fmla="*/ 1257406 h 2207713"/>
              <a:gd name="connsiteX90" fmla="*/ 1164863 w 1859768"/>
              <a:gd name="connsiteY90" fmla="*/ 1082843 h 2207713"/>
              <a:gd name="connsiteX91" fmla="*/ 1010750 w 1859768"/>
              <a:gd name="connsiteY91" fmla="*/ 956586 h 2207713"/>
              <a:gd name="connsiteX92" fmla="*/ 905506 w 1859768"/>
              <a:gd name="connsiteY92" fmla="*/ 929445 h 2207713"/>
              <a:gd name="connsiteX93" fmla="*/ 994250 w 1859768"/>
              <a:gd name="connsiteY93" fmla="*/ 1187151 h 2207713"/>
              <a:gd name="connsiteX94" fmla="*/ 1063313 w 1859768"/>
              <a:gd name="connsiteY94" fmla="*/ 1241331 h 2207713"/>
              <a:gd name="connsiteX95" fmla="*/ 1403427 w 1859768"/>
              <a:gd name="connsiteY95" fmla="*/ 1675440 h 2207713"/>
              <a:gd name="connsiteX96" fmla="*/ 1412888 w 1859768"/>
              <a:gd name="connsiteY96" fmla="*/ 2013308 h 2207713"/>
              <a:gd name="connsiteX97" fmla="*/ 1370292 w 1859768"/>
              <a:gd name="connsiteY97" fmla="*/ 2202341 h 2207713"/>
              <a:gd name="connsiteX98" fmla="*/ 1350109 w 1859768"/>
              <a:gd name="connsiteY98" fmla="*/ 2206800 h 22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59768" h="2207713">
                <a:moveTo>
                  <a:pt x="0" y="118614"/>
                </a:moveTo>
                <a:lnTo>
                  <a:pt x="0" y="29419"/>
                </a:lnTo>
                <a:lnTo>
                  <a:pt x="16244" y="0"/>
                </a:lnTo>
                <a:lnTo>
                  <a:pt x="68915" y="0"/>
                </a:lnTo>
                <a:close/>
                <a:moveTo>
                  <a:pt x="1715656" y="494800"/>
                </a:moveTo>
                <a:cubicBezTo>
                  <a:pt x="1704862" y="495265"/>
                  <a:pt x="1693511" y="492713"/>
                  <a:pt x="1683714" y="491216"/>
                </a:cubicBezTo>
                <a:cubicBezTo>
                  <a:pt x="1567792" y="473756"/>
                  <a:pt x="1449925" y="461958"/>
                  <a:pt x="1337678" y="431097"/>
                </a:cubicBezTo>
                <a:cubicBezTo>
                  <a:pt x="1134061" y="375091"/>
                  <a:pt x="1009028" y="231185"/>
                  <a:pt x="950852" y="31845"/>
                </a:cubicBezTo>
                <a:lnTo>
                  <a:pt x="938957" y="0"/>
                </a:lnTo>
                <a:lnTo>
                  <a:pt x="1152830" y="0"/>
                </a:lnTo>
                <a:lnTo>
                  <a:pt x="1267279" y="105940"/>
                </a:lnTo>
                <a:cubicBezTo>
                  <a:pt x="1308707" y="144308"/>
                  <a:pt x="1349638" y="182194"/>
                  <a:pt x="1390620" y="219990"/>
                </a:cubicBezTo>
                <a:cubicBezTo>
                  <a:pt x="1386245" y="225654"/>
                  <a:pt x="1381298" y="231460"/>
                  <a:pt x="1376706" y="237482"/>
                </a:cubicBezTo>
                <a:cubicBezTo>
                  <a:pt x="1304559" y="222422"/>
                  <a:pt x="1267575" y="152885"/>
                  <a:pt x="1213653" y="110730"/>
                </a:cubicBezTo>
                <a:cubicBezTo>
                  <a:pt x="1155161" y="64853"/>
                  <a:pt x="1098884" y="19331"/>
                  <a:pt x="1013214" y="4927"/>
                </a:cubicBezTo>
                <a:cubicBezTo>
                  <a:pt x="1047417" y="278154"/>
                  <a:pt x="1317065" y="436272"/>
                  <a:pt x="1634702" y="427133"/>
                </a:cubicBezTo>
                <a:cubicBezTo>
                  <a:pt x="1577765" y="199027"/>
                  <a:pt x="1448459" y="58590"/>
                  <a:pt x="1297389" y="8655"/>
                </a:cubicBezTo>
                <a:lnTo>
                  <a:pt x="1259059" y="0"/>
                </a:lnTo>
                <a:lnTo>
                  <a:pt x="1410415" y="0"/>
                </a:lnTo>
                <a:lnTo>
                  <a:pt x="1499716" y="66646"/>
                </a:lnTo>
                <a:cubicBezTo>
                  <a:pt x="1554948" y="119466"/>
                  <a:pt x="1598789" y="185076"/>
                  <a:pt x="1637128" y="256403"/>
                </a:cubicBezTo>
                <a:cubicBezTo>
                  <a:pt x="1675184" y="326584"/>
                  <a:pt x="1755798" y="433557"/>
                  <a:pt x="1744255" y="480278"/>
                </a:cubicBezTo>
                <a:cubicBezTo>
                  <a:pt x="1736686" y="490852"/>
                  <a:pt x="1726450" y="494335"/>
                  <a:pt x="1715656" y="494800"/>
                </a:cubicBezTo>
                <a:close/>
                <a:moveTo>
                  <a:pt x="118121" y="857786"/>
                </a:moveTo>
                <a:cubicBezTo>
                  <a:pt x="321011" y="780677"/>
                  <a:pt x="535523" y="340321"/>
                  <a:pt x="433985" y="43220"/>
                </a:cubicBezTo>
                <a:cubicBezTo>
                  <a:pt x="410330" y="101200"/>
                  <a:pt x="389994" y="145563"/>
                  <a:pt x="374233" y="191214"/>
                </a:cubicBezTo>
                <a:cubicBezTo>
                  <a:pt x="357538" y="239229"/>
                  <a:pt x="345560" y="289103"/>
                  <a:pt x="330862" y="340269"/>
                </a:cubicBezTo>
                <a:cubicBezTo>
                  <a:pt x="314214" y="330754"/>
                  <a:pt x="303849" y="326966"/>
                  <a:pt x="304211" y="324744"/>
                </a:cubicBezTo>
                <a:cubicBezTo>
                  <a:pt x="311428" y="259327"/>
                  <a:pt x="319790" y="193622"/>
                  <a:pt x="328152" y="127918"/>
                </a:cubicBezTo>
                <a:cubicBezTo>
                  <a:pt x="110186" y="438886"/>
                  <a:pt x="47314" y="643052"/>
                  <a:pt x="118121" y="857786"/>
                </a:cubicBezTo>
                <a:close/>
                <a:moveTo>
                  <a:pt x="74903" y="966935"/>
                </a:moveTo>
                <a:cubicBezTo>
                  <a:pt x="38034" y="945758"/>
                  <a:pt x="15827" y="648523"/>
                  <a:pt x="69491" y="504187"/>
                </a:cubicBezTo>
                <a:cubicBezTo>
                  <a:pt x="133206" y="333209"/>
                  <a:pt x="216093" y="172655"/>
                  <a:pt x="326258" y="28833"/>
                </a:cubicBezTo>
                <a:lnTo>
                  <a:pt x="351236" y="0"/>
                </a:lnTo>
                <a:lnTo>
                  <a:pt x="500166" y="0"/>
                </a:lnTo>
                <a:lnTo>
                  <a:pt x="501007" y="11785"/>
                </a:lnTo>
                <a:cubicBezTo>
                  <a:pt x="557150" y="329413"/>
                  <a:pt x="461159" y="602456"/>
                  <a:pt x="245786" y="835475"/>
                </a:cubicBezTo>
                <a:cubicBezTo>
                  <a:pt x="201837" y="882723"/>
                  <a:pt x="98490" y="976231"/>
                  <a:pt x="74903" y="966935"/>
                </a:cubicBezTo>
                <a:close/>
                <a:moveTo>
                  <a:pt x="1661942" y="1353812"/>
                </a:moveTo>
                <a:cubicBezTo>
                  <a:pt x="1689964" y="1352207"/>
                  <a:pt x="1719270" y="1348345"/>
                  <a:pt x="1749989" y="1342230"/>
                </a:cubicBezTo>
                <a:cubicBezTo>
                  <a:pt x="1656665" y="1097504"/>
                  <a:pt x="1497337" y="963250"/>
                  <a:pt x="1312677" y="968809"/>
                </a:cubicBezTo>
                <a:cubicBezTo>
                  <a:pt x="1286297" y="969603"/>
                  <a:pt x="1259399" y="973250"/>
                  <a:pt x="1232104" y="979836"/>
                </a:cubicBezTo>
                <a:cubicBezTo>
                  <a:pt x="1319351" y="1062014"/>
                  <a:pt x="1460184" y="1072004"/>
                  <a:pt x="1510925" y="1199562"/>
                </a:cubicBezTo>
                <a:cubicBezTo>
                  <a:pt x="1413953" y="1150563"/>
                  <a:pt x="1328893" y="1083357"/>
                  <a:pt x="1217072" y="1054216"/>
                </a:cubicBezTo>
                <a:cubicBezTo>
                  <a:pt x="1332495" y="1265699"/>
                  <a:pt x="1465786" y="1365048"/>
                  <a:pt x="1661942" y="1353812"/>
                </a:cubicBezTo>
                <a:close/>
                <a:moveTo>
                  <a:pt x="394807" y="1626455"/>
                </a:moveTo>
                <a:cubicBezTo>
                  <a:pt x="431036" y="1610664"/>
                  <a:pt x="450719" y="1605418"/>
                  <a:pt x="466693" y="1595017"/>
                </a:cubicBezTo>
                <a:cubicBezTo>
                  <a:pt x="617981" y="1496170"/>
                  <a:pt x="702592" y="1260677"/>
                  <a:pt x="650821" y="1077380"/>
                </a:cubicBezTo>
                <a:cubicBezTo>
                  <a:pt x="640663" y="1042498"/>
                  <a:pt x="641972" y="997433"/>
                  <a:pt x="591587" y="974474"/>
                </a:cubicBezTo>
                <a:cubicBezTo>
                  <a:pt x="578978" y="1018116"/>
                  <a:pt x="566810" y="1056169"/>
                  <a:pt x="557216" y="1094794"/>
                </a:cubicBezTo>
                <a:cubicBezTo>
                  <a:pt x="533192" y="1193037"/>
                  <a:pt x="511601" y="1291280"/>
                  <a:pt x="486148" y="1388665"/>
                </a:cubicBezTo>
                <a:cubicBezTo>
                  <a:pt x="481894" y="1404645"/>
                  <a:pt x="464055" y="1417340"/>
                  <a:pt x="452079" y="1431607"/>
                </a:cubicBezTo>
                <a:cubicBezTo>
                  <a:pt x="445076" y="1427887"/>
                  <a:pt x="437717" y="1423952"/>
                  <a:pt x="430714" y="1420233"/>
                </a:cubicBezTo>
                <a:cubicBezTo>
                  <a:pt x="451292" y="1327723"/>
                  <a:pt x="472444" y="1235070"/>
                  <a:pt x="493238" y="1142201"/>
                </a:cubicBezTo>
                <a:cubicBezTo>
                  <a:pt x="405949" y="1288283"/>
                  <a:pt x="340614" y="1438288"/>
                  <a:pt x="394807" y="1626455"/>
                </a:cubicBezTo>
                <a:close/>
                <a:moveTo>
                  <a:pt x="1315388" y="2115696"/>
                </a:moveTo>
                <a:cubicBezTo>
                  <a:pt x="1459383" y="1841253"/>
                  <a:pt x="1300831" y="1370388"/>
                  <a:pt x="1031118" y="1312715"/>
                </a:cubicBezTo>
                <a:cubicBezTo>
                  <a:pt x="1065996" y="1397084"/>
                  <a:pt x="1095810" y="1474508"/>
                  <a:pt x="1129348" y="1549780"/>
                </a:cubicBezTo>
                <a:cubicBezTo>
                  <a:pt x="1161888" y="1623476"/>
                  <a:pt x="1222856" y="1683035"/>
                  <a:pt x="1248211" y="1771927"/>
                </a:cubicBezTo>
                <a:cubicBezTo>
                  <a:pt x="1222391" y="1769583"/>
                  <a:pt x="1201710" y="1773253"/>
                  <a:pt x="1198290" y="1766808"/>
                </a:cubicBezTo>
                <a:cubicBezTo>
                  <a:pt x="1127371" y="1641272"/>
                  <a:pt x="1057886" y="1514158"/>
                  <a:pt x="990681" y="1391341"/>
                </a:cubicBezTo>
                <a:cubicBezTo>
                  <a:pt x="855540" y="1570131"/>
                  <a:pt x="974506" y="1949897"/>
                  <a:pt x="1315388" y="2115696"/>
                </a:cubicBezTo>
                <a:close/>
                <a:moveTo>
                  <a:pt x="1350109" y="2206800"/>
                </a:moveTo>
                <a:cubicBezTo>
                  <a:pt x="1227294" y="2132029"/>
                  <a:pt x="1103839" y="2055898"/>
                  <a:pt x="1016305" y="1939402"/>
                </a:cubicBezTo>
                <a:cubicBezTo>
                  <a:pt x="894527" y="1777942"/>
                  <a:pt x="844899" y="1595932"/>
                  <a:pt x="915052" y="1399068"/>
                </a:cubicBezTo>
                <a:cubicBezTo>
                  <a:pt x="975348" y="1229938"/>
                  <a:pt x="907264" y="1082692"/>
                  <a:pt x="854782" y="932137"/>
                </a:cubicBezTo>
                <a:cubicBezTo>
                  <a:pt x="846533" y="908644"/>
                  <a:pt x="804422" y="896999"/>
                  <a:pt x="770773" y="875318"/>
                </a:cubicBezTo>
                <a:cubicBezTo>
                  <a:pt x="787545" y="859543"/>
                  <a:pt x="802883" y="845346"/>
                  <a:pt x="825964" y="823117"/>
                </a:cubicBezTo>
                <a:cubicBezTo>
                  <a:pt x="812484" y="768678"/>
                  <a:pt x="797092" y="705284"/>
                  <a:pt x="778651" y="628353"/>
                </a:cubicBezTo>
                <a:cubicBezTo>
                  <a:pt x="718445" y="684857"/>
                  <a:pt x="704504" y="750136"/>
                  <a:pt x="674057" y="806473"/>
                </a:cubicBezTo>
                <a:cubicBezTo>
                  <a:pt x="639013" y="871268"/>
                  <a:pt x="653565" y="926351"/>
                  <a:pt x="678691" y="987300"/>
                </a:cubicBezTo>
                <a:cubicBezTo>
                  <a:pt x="768807" y="1203882"/>
                  <a:pt x="699453" y="1395372"/>
                  <a:pt x="573399" y="1572793"/>
                </a:cubicBezTo>
                <a:cubicBezTo>
                  <a:pt x="543911" y="1614586"/>
                  <a:pt x="491566" y="1640205"/>
                  <a:pt x="448294" y="1671763"/>
                </a:cubicBezTo>
                <a:cubicBezTo>
                  <a:pt x="404448" y="1703465"/>
                  <a:pt x="371872" y="1682427"/>
                  <a:pt x="347341" y="1644762"/>
                </a:cubicBezTo>
                <a:cubicBezTo>
                  <a:pt x="310117" y="1587763"/>
                  <a:pt x="311251" y="1523568"/>
                  <a:pt x="322256" y="1459939"/>
                </a:cubicBezTo>
                <a:cubicBezTo>
                  <a:pt x="349914" y="1299003"/>
                  <a:pt x="405306" y="1149365"/>
                  <a:pt x="495295" y="1011735"/>
                </a:cubicBezTo>
                <a:cubicBezTo>
                  <a:pt x="545960" y="933888"/>
                  <a:pt x="586695" y="849101"/>
                  <a:pt x="631502" y="767246"/>
                </a:cubicBezTo>
                <a:cubicBezTo>
                  <a:pt x="647658" y="737930"/>
                  <a:pt x="657956" y="704608"/>
                  <a:pt x="678184" y="678226"/>
                </a:cubicBezTo>
                <a:cubicBezTo>
                  <a:pt x="752638" y="581017"/>
                  <a:pt x="749272" y="478997"/>
                  <a:pt x="718531" y="365894"/>
                </a:cubicBezTo>
                <a:cubicBezTo>
                  <a:pt x="699256" y="294803"/>
                  <a:pt x="683666" y="222633"/>
                  <a:pt x="669080" y="150213"/>
                </a:cubicBezTo>
                <a:lnTo>
                  <a:pt x="639037" y="0"/>
                </a:lnTo>
                <a:lnTo>
                  <a:pt x="685477" y="0"/>
                </a:lnTo>
                <a:lnTo>
                  <a:pt x="830123" y="644646"/>
                </a:lnTo>
                <a:cubicBezTo>
                  <a:pt x="841889" y="697081"/>
                  <a:pt x="858594" y="748580"/>
                  <a:pt x="868286" y="801231"/>
                </a:cubicBezTo>
                <a:cubicBezTo>
                  <a:pt x="876847" y="846862"/>
                  <a:pt x="902344" y="867547"/>
                  <a:pt x="945378" y="881698"/>
                </a:cubicBezTo>
                <a:cubicBezTo>
                  <a:pt x="1031306" y="909427"/>
                  <a:pt x="1113389" y="928992"/>
                  <a:pt x="1208838" y="919029"/>
                </a:cubicBezTo>
                <a:cubicBezTo>
                  <a:pt x="1450323" y="893401"/>
                  <a:pt x="1641860" y="979221"/>
                  <a:pt x="1753984" y="1208539"/>
                </a:cubicBezTo>
                <a:cubicBezTo>
                  <a:pt x="1782977" y="1267908"/>
                  <a:pt x="1856145" y="1343578"/>
                  <a:pt x="1859768" y="1390144"/>
                </a:cubicBezTo>
                <a:cubicBezTo>
                  <a:pt x="1836417" y="1439526"/>
                  <a:pt x="1688979" y="1406544"/>
                  <a:pt x="1607507" y="1402956"/>
                </a:cubicBezTo>
                <a:cubicBezTo>
                  <a:pt x="1486122" y="1397822"/>
                  <a:pt x="1378192" y="1354922"/>
                  <a:pt x="1298703" y="1257406"/>
                </a:cubicBezTo>
                <a:cubicBezTo>
                  <a:pt x="1252324" y="1200270"/>
                  <a:pt x="1195489" y="1147586"/>
                  <a:pt x="1164863" y="1082843"/>
                </a:cubicBezTo>
                <a:cubicBezTo>
                  <a:pt x="1130674" y="1011083"/>
                  <a:pt x="1077231" y="979459"/>
                  <a:pt x="1010750" y="956586"/>
                </a:cubicBezTo>
                <a:cubicBezTo>
                  <a:pt x="982871" y="947151"/>
                  <a:pt x="954125" y="941586"/>
                  <a:pt x="905506" y="929445"/>
                </a:cubicBezTo>
                <a:cubicBezTo>
                  <a:pt x="938069" y="1026569"/>
                  <a:pt x="961505" y="1108942"/>
                  <a:pt x="994250" y="1187151"/>
                </a:cubicBezTo>
                <a:cubicBezTo>
                  <a:pt x="1004360" y="1210786"/>
                  <a:pt x="1037660" y="1227381"/>
                  <a:pt x="1063313" y="1241331"/>
                </a:cubicBezTo>
                <a:cubicBezTo>
                  <a:pt x="1239665" y="1337051"/>
                  <a:pt x="1330749" y="1501044"/>
                  <a:pt x="1403427" y="1675440"/>
                </a:cubicBezTo>
                <a:cubicBezTo>
                  <a:pt x="1448273" y="1782871"/>
                  <a:pt x="1438875" y="1899660"/>
                  <a:pt x="1412888" y="2013308"/>
                </a:cubicBezTo>
                <a:cubicBezTo>
                  <a:pt x="1398883" y="2074648"/>
                  <a:pt x="1385094" y="2135629"/>
                  <a:pt x="1370292" y="2202341"/>
                </a:cubicBezTo>
                <a:cubicBezTo>
                  <a:pt x="1368001" y="2202917"/>
                  <a:pt x="1355826" y="2210234"/>
                  <a:pt x="1350109" y="2206800"/>
                </a:cubicBez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3" name="Freeform 12">
            <a:extLst>
              <a:ext uri="{FF2B5EF4-FFF2-40B4-BE49-F238E27FC236}">
                <a16:creationId xmlns:a16="http://schemas.microsoft.com/office/drawing/2014/main" id="{69002426-033B-400A-C519-AF4C659C4F05}"/>
              </a:ext>
              <a:ext uri="{C183D7F6-B498-43B3-948B-1728B52AA6E4}">
                <adec:decorative xmlns:adec="http://schemas.microsoft.com/office/drawing/2017/decorative" val="1"/>
              </a:ext>
            </a:extLst>
          </p:cNvPr>
          <p:cNvSpPr/>
          <p:nvPr userDrawn="1"/>
        </p:nvSpPr>
        <p:spPr>
          <a:xfrm rot="16200000" flipH="1">
            <a:off x="8812879" y="2130044"/>
            <a:ext cx="5509165" cy="1249078"/>
          </a:xfrm>
          <a:custGeom>
            <a:avLst/>
            <a:gdLst>
              <a:gd name="connsiteX0" fmla="*/ 5509165 w 5509165"/>
              <a:gd name="connsiteY0" fmla="*/ 1249078 h 1249078"/>
              <a:gd name="connsiteX1" fmla="*/ 0 w 5509165"/>
              <a:gd name="connsiteY1" fmla="*/ 1249078 h 1249078"/>
              <a:gd name="connsiteX2" fmla="*/ 0 w 5509165"/>
              <a:gd name="connsiteY2" fmla="*/ 376649 h 1249078"/>
              <a:gd name="connsiteX3" fmla="*/ 124275 w 5509165"/>
              <a:gd name="connsiteY3" fmla="*/ 338434 h 1249078"/>
              <a:gd name="connsiteX4" fmla="*/ 2337339 w 5509165"/>
              <a:gd name="connsiteY4" fmla="*/ 1263 h 1249078"/>
              <a:gd name="connsiteX5" fmla="*/ 4747463 w 5509165"/>
              <a:gd name="connsiteY5" fmla="*/ 509094 h 1249078"/>
              <a:gd name="connsiteX6" fmla="*/ 5475419 w 5509165"/>
              <a:gd name="connsiteY6" fmla="*/ 1196657 h 1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9165" h="1249078">
                <a:moveTo>
                  <a:pt x="5509165" y="1249078"/>
                </a:moveTo>
                <a:lnTo>
                  <a:pt x="0" y="1249078"/>
                </a:lnTo>
                <a:lnTo>
                  <a:pt x="0" y="376649"/>
                </a:lnTo>
                <a:lnTo>
                  <a:pt x="124275" y="338434"/>
                </a:lnTo>
                <a:cubicBezTo>
                  <a:pt x="840589" y="132976"/>
                  <a:pt x="1609226" y="14590"/>
                  <a:pt x="2337339" y="1263"/>
                </a:cubicBezTo>
                <a:cubicBezTo>
                  <a:pt x="3273483" y="-15871"/>
                  <a:pt x="4142637" y="140664"/>
                  <a:pt x="4747463" y="509094"/>
                </a:cubicBezTo>
                <a:cubicBezTo>
                  <a:pt x="5039841" y="687195"/>
                  <a:pt x="5284004" y="923072"/>
                  <a:pt x="5475419" y="1196657"/>
                </a:cubicBezTo>
                <a:close/>
              </a:path>
            </a:pathLst>
          </a:custGeom>
          <a:solidFill>
            <a:schemeClr val="accent4">
              <a:alpha val="50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7" name="Content Placeholder 6">
            <a:extLst>
              <a:ext uri="{FF2B5EF4-FFF2-40B4-BE49-F238E27FC236}">
                <a16:creationId xmlns:a16="http://schemas.microsoft.com/office/drawing/2014/main" id="{13980755-170E-8438-DC1B-7B3283F2A49D}"/>
              </a:ext>
            </a:extLst>
          </p:cNvPr>
          <p:cNvSpPr>
            <a:spLocks noGrp="1"/>
          </p:cNvSpPr>
          <p:nvPr>
            <p:ph sz="quarter" idx="10"/>
          </p:nvPr>
        </p:nvSpPr>
        <p:spPr>
          <a:xfrm>
            <a:off x="914400" y="2039112"/>
            <a:ext cx="7150608" cy="3356576"/>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933C021B-6AA4-3C5D-099F-96D113A1495C}"/>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a:p>
        </p:txBody>
      </p:sp>
    </p:spTree>
    <p:extLst>
      <p:ext uri="{BB962C8B-B14F-4D97-AF65-F5344CB8AC3E}">
        <p14:creationId xmlns:p14="http://schemas.microsoft.com/office/powerpoint/2010/main" val="333862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2FE03F25-D589-68A8-30C7-175547B6A9EE}"/>
              </a:ext>
              <a:ext uri="{C183D7F6-B498-43B3-948B-1728B52AA6E4}">
                <adec:decorative xmlns:adec="http://schemas.microsoft.com/office/drawing/2017/decorative" val="1"/>
              </a:ext>
            </a:extLst>
          </p:cNvPr>
          <p:cNvSpPr/>
          <p:nvPr userDrawn="1"/>
        </p:nvSpPr>
        <p:spPr>
          <a:xfrm>
            <a:off x="9037474" y="1618811"/>
            <a:ext cx="3154526" cy="5229819"/>
          </a:xfrm>
          <a:custGeom>
            <a:avLst/>
            <a:gdLst>
              <a:gd name="connsiteX0" fmla="*/ 2984957 w 3154526"/>
              <a:gd name="connsiteY0" fmla="*/ 4764199 h 5229819"/>
              <a:gd name="connsiteX1" fmla="*/ 3085247 w 3154526"/>
              <a:gd name="connsiteY1" fmla="*/ 4783935 h 5229819"/>
              <a:gd name="connsiteX2" fmla="*/ 3154526 w 3154526"/>
              <a:gd name="connsiteY2" fmla="*/ 4805985 h 5229819"/>
              <a:gd name="connsiteX3" fmla="*/ 3154526 w 3154526"/>
              <a:gd name="connsiteY3" fmla="*/ 4854317 h 5229819"/>
              <a:gd name="connsiteX4" fmla="*/ 3077489 w 3154526"/>
              <a:gd name="connsiteY4" fmla="*/ 4835342 h 5229819"/>
              <a:gd name="connsiteX5" fmla="*/ 2943802 w 3154526"/>
              <a:gd name="connsiteY5" fmla="*/ 4819637 h 5229819"/>
              <a:gd name="connsiteX6" fmla="*/ 2790751 w 3154526"/>
              <a:gd name="connsiteY6" fmla="*/ 4847576 h 5229819"/>
              <a:gd name="connsiteX7" fmla="*/ 2434897 w 3154526"/>
              <a:gd name="connsiteY7" fmla="*/ 5031577 h 5229819"/>
              <a:gd name="connsiteX8" fmla="*/ 2951768 w 3154526"/>
              <a:gd name="connsiteY8" fmla="*/ 4976098 h 5229819"/>
              <a:gd name="connsiteX9" fmla="*/ 3154526 w 3154526"/>
              <a:gd name="connsiteY9" fmla="*/ 4968709 h 5229819"/>
              <a:gd name="connsiteX10" fmla="*/ 3154526 w 3154526"/>
              <a:gd name="connsiteY10" fmla="*/ 5031765 h 5229819"/>
              <a:gd name="connsiteX11" fmla="*/ 3014835 w 3154526"/>
              <a:gd name="connsiteY11" fmla="*/ 5034301 h 5229819"/>
              <a:gd name="connsiteX12" fmla="*/ 2393353 w 3154526"/>
              <a:gd name="connsiteY12" fmla="*/ 5115550 h 5229819"/>
              <a:gd name="connsiteX13" fmla="*/ 2867479 w 3154526"/>
              <a:gd name="connsiteY13" fmla="*/ 5174972 h 5229819"/>
              <a:gd name="connsiteX14" fmla="*/ 3154526 w 3154526"/>
              <a:gd name="connsiteY14" fmla="*/ 5146324 h 5229819"/>
              <a:gd name="connsiteX15" fmla="*/ 3154526 w 3154526"/>
              <a:gd name="connsiteY15" fmla="*/ 5195560 h 5229819"/>
              <a:gd name="connsiteX16" fmla="*/ 2893424 w 3154526"/>
              <a:gd name="connsiteY16" fmla="*/ 5222073 h 5229819"/>
              <a:gd name="connsiteX17" fmla="*/ 2386859 w 3154526"/>
              <a:gd name="connsiteY17" fmla="*/ 5181967 h 5229819"/>
              <a:gd name="connsiteX18" fmla="*/ 2246076 w 3154526"/>
              <a:gd name="connsiteY18" fmla="*/ 5123402 h 5229819"/>
              <a:gd name="connsiteX19" fmla="*/ 2334992 w 3154526"/>
              <a:gd name="connsiteY19" fmla="*/ 5028470 h 5229819"/>
              <a:gd name="connsiteX20" fmla="*/ 2693848 w 3154526"/>
              <a:gd name="connsiteY20" fmla="*/ 4824451 h 5229819"/>
              <a:gd name="connsiteX21" fmla="*/ 2984957 w 3154526"/>
              <a:gd name="connsiteY21" fmla="*/ 4764199 h 5229819"/>
              <a:gd name="connsiteX22" fmla="*/ 2257356 w 3154526"/>
              <a:gd name="connsiteY22" fmla="*/ 4262588 h 5229819"/>
              <a:gd name="connsiteX23" fmla="*/ 2122814 w 3154526"/>
              <a:gd name="connsiteY23" fmla="*/ 4273357 h 5229819"/>
              <a:gd name="connsiteX24" fmla="*/ 2427819 w 3154526"/>
              <a:gd name="connsiteY24" fmla="*/ 4316623 h 5229819"/>
              <a:gd name="connsiteX25" fmla="*/ 2495745 w 3154526"/>
              <a:gd name="connsiteY25" fmla="*/ 4323417 h 5229819"/>
              <a:gd name="connsiteX26" fmla="*/ 2842012 w 3154526"/>
              <a:gd name="connsiteY26" fmla="*/ 4396980 h 5229819"/>
              <a:gd name="connsiteX27" fmla="*/ 2946172 w 3154526"/>
              <a:gd name="connsiteY27" fmla="*/ 4417967 h 5229819"/>
              <a:gd name="connsiteX28" fmla="*/ 2257356 w 3154526"/>
              <a:gd name="connsiteY28" fmla="*/ 4262588 h 5229819"/>
              <a:gd name="connsiteX29" fmla="*/ 2658537 w 3154526"/>
              <a:gd name="connsiteY29" fmla="*/ 3869558 h 5229819"/>
              <a:gd name="connsiteX30" fmla="*/ 2641175 w 3154526"/>
              <a:gd name="connsiteY30" fmla="*/ 3888643 h 5229819"/>
              <a:gd name="connsiteX31" fmla="*/ 3126479 w 3154526"/>
              <a:gd name="connsiteY31" fmla="*/ 4335544 h 5229819"/>
              <a:gd name="connsiteX32" fmla="*/ 3143670 w 3154526"/>
              <a:gd name="connsiteY32" fmla="*/ 4314908 h 5229819"/>
              <a:gd name="connsiteX33" fmla="*/ 2658537 w 3154526"/>
              <a:gd name="connsiteY33" fmla="*/ 3869558 h 5229819"/>
              <a:gd name="connsiteX34" fmla="*/ 2629101 w 3154526"/>
              <a:gd name="connsiteY34" fmla="*/ 3729983 h 5229819"/>
              <a:gd name="connsiteX35" fmla="*/ 2725377 w 3154526"/>
              <a:gd name="connsiteY35" fmla="*/ 3746294 h 5229819"/>
              <a:gd name="connsiteX36" fmla="*/ 3013384 w 3154526"/>
              <a:gd name="connsiteY36" fmla="*/ 3891324 h 5229819"/>
              <a:gd name="connsiteX37" fmla="*/ 3154526 w 3154526"/>
              <a:gd name="connsiteY37" fmla="*/ 3990464 h 5229819"/>
              <a:gd name="connsiteX38" fmla="*/ 3154526 w 3154526"/>
              <a:gd name="connsiteY38" fmla="*/ 4060395 h 5229819"/>
              <a:gd name="connsiteX39" fmla="*/ 3036403 w 3154526"/>
              <a:gd name="connsiteY39" fmla="*/ 3972021 h 5229819"/>
              <a:gd name="connsiteX40" fmla="*/ 2688997 w 3154526"/>
              <a:gd name="connsiteY40" fmla="*/ 3810128 h 5229819"/>
              <a:gd name="connsiteX41" fmla="*/ 3092476 w 3154526"/>
              <a:gd name="connsiteY41" fmla="*/ 4164235 h 5229819"/>
              <a:gd name="connsiteX42" fmla="*/ 3154526 w 3154526"/>
              <a:gd name="connsiteY42" fmla="*/ 4207256 h 5229819"/>
              <a:gd name="connsiteX43" fmla="*/ 3154526 w 3154526"/>
              <a:gd name="connsiteY43" fmla="*/ 4417507 h 5229819"/>
              <a:gd name="connsiteX44" fmla="*/ 3087942 w 3154526"/>
              <a:gd name="connsiteY44" fmla="*/ 4378606 h 5229819"/>
              <a:gd name="connsiteX45" fmla="*/ 3130359 w 3154526"/>
              <a:gd name="connsiteY45" fmla="*/ 4425849 h 5229819"/>
              <a:gd name="connsiteX46" fmla="*/ 3154526 w 3154526"/>
              <a:gd name="connsiteY46" fmla="*/ 4447989 h 5229819"/>
              <a:gd name="connsiteX47" fmla="*/ 3154526 w 3154526"/>
              <a:gd name="connsiteY47" fmla="*/ 4543354 h 5229819"/>
              <a:gd name="connsiteX48" fmla="*/ 3094526 w 3154526"/>
              <a:gd name="connsiteY48" fmla="*/ 4521621 h 5229819"/>
              <a:gd name="connsiteX49" fmla="*/ 2985083 w 3154526"/>
              <a:gd name="connsiteY49" fmla="*/ 4485238 h 5229819"/>
              <a:gd name="connsiteX50" fmla="*/ 2708626 w 3154526"/>
              <a:gd name="connsiteY50" fmla="*/ 4418017 h 5229819"/>
              <a:gd name="connsiteX51" fmla="*/ 2620844 w 3154526"/>
              <a:gd name="connsiteY51" fmla="*/ 4430706 h 5229819"/>
              <a:gd name="connsiteX52" fmla="*/ 2540001 w 3154526"/>
              <a:gd name="connsiteY52" fmla="*/ 4424025 h 5229819"/>
              <a:gd name="connsiteX53" fmla="*/ 1907604 w 3154526"/>
              <a:gd name="connsiteY53" fmla="*/ 4339664 h 5229819"/>
              <a:gd name="connsiteX54" fmla="*/ 1879113 w 3154526"/>
              <a:gd name="connsiteY54" fmla="*/ 4342926 h 5229819"/>
              <a:gd name="connsiteX55" fmla="*/ 1921270 w 3154526"/>
              <a:gd name="connsiteY55" fmla="*/ 4376988 h 5229819"/>
              <a:gd name="connsiteX56" fmla="*/ 2647281 w 3154526"/>
              <a:gd name="connsiteY56" fmla="*/ 4614572 h 5229819"/>
              <a:gd name="connsiteX57" fmla="*/ 3060973 w 3154526"/>
              <a:gd name="connsiteY57" fmla="*/ 4624283 h 5229819"/>
              <a:gd name="connsiteX58" fmla="*/ 3154526 w 3154526"/>
              <a:gd name="connsiteY58" fmla="*/ 4599347 h 5229819"/>
              <a:gd name="connsiteX59" fmla="*/ 3154526 w 3154526"/>
              <a:gd name="connsiteY59" fmla="*/ 4661496 h 5229819"/>
              <a:gd name="connsiteX60" fmla="*/ 3124590 w 3154526"/>
              <a:gd name="connsiteY60" fmla="*/ 4670972 h 5229819"/>
              <a:gd name="connsiteX61" fmla="*/ 2657957 w 3154526"/>
              <a:gd name="connsiteY61" fmla="*/ 4674486 h 5229819"/>
              <a:gd name="connsiteX62" fmla="*/ 1891952 w 3154526"/>
              <a:gd name="connsiteY62" fmla="*/ 4426992 h 5229819"/>
              <a:gd name="connsiteX63" fmla="*/ 1839998 w 3154526"/>
              <a:gd name="connsiteY63" fmla="*/ 4399458 h 5229819"/>
              <a:gd name="connsiteX64" fmla="*/ 1897411 w 3154526"/>
              <a:gd name="connsiteY64" fmla="*/ 4275071 h 5229819"/>
              <a:gd name="connsiteX65" fmla="*/ 2271660 w 3154526"/>
              <a:gd name="connsiteY65" fmla="*/ 4202654 h 5229819"/>
              <a:gd name="connsiteX66" fmla="*/ 2860369 w 3154526"/>
              <a:gd name="connsiteY66" fmla="*/ 4283351 h 5229819"/>
              <a:gd name="connsiteX67" fmla="*/ 2986729 w 3154526"/>
              <a:gd name="connsiteY67" fmla="*/ 4338210 h 5229819"/>
              <a:gd name="connsiteX68" fmla="*/ 2815025 w 3154526"/>
              <a:gd name="connsiteY68" fmla="*/ 4191559 h 5229819"/>
              <a:gd name="connsiteX69" fmla="*/ 2550431 w 3154526"/>
              <a:gd name="connsiteY69" fmla="*/ 3844543 h 5229819"/>
              <a:gd name="connsiteX70" fmla="*/ 2629101 w 3154526"/>
              <a:gd name="connsiteY70" fmla="*/ 3729983 h 5229819"/>
              <a:gd name="connsiteX71" fmla="*/ 2911098 w 3154526"/>
              <a:gd name="connsiteY71" fmla="*/ 3440435 h 5229819"/>
              <a:gd name="connsiteX72" fmla="*/ 2828048 w 3154526"/>
              <a:gd name="connsiteY72" fmla="*/ 3443932 h 5229819"/>
              <a:gd name="connsiteX73" fmla="*/ 2509409 w 3154526"/>
              <a:gd name="connsiteY73" fmla="*/ 3495655 h 5229819"/>
              <a:gd name="connsiteX74" fmla="*/ 2147895 w 3154526"/>
              <a:gd name="connsiteY74" fmla="*/ 3514483 h 5229819"/>
              <a:gd name="connsiteX75" fmla="*/ 2003552 w 3154526"/>
              <a:gd name="connsiteY75" fmla="*/ 3520439 h 5229819"/>
              <a:gd name="connsiteX76" fmla="*/ 2246830 w 3154526"/>
              <a:gd name="connsiteY76" fmla="*/ 3622276 h 5229819"/>
              <a:gd name="connsiteX77" fmla="*/ 2835671 w 3154526"/>
              <a:gd name="connsiteY77" fmla="*/ 3548747 h 5229819"/>
              <a:gd name="connsiteX78" fmla="*/ 2998953 w 3154526"/>
              <a:gd name="connsiteY78" fmla="*/ 3464237 h 5229819"/>
              <a:gd name="connsiteX79" fmla="*/ 2995075 w 3154526"/>
              <a:gd name="connsiteY79" fmla="*/ 3442088 h 5229819"/>
              <a:gd name="connsiteX80" fmla="*/ 2911098 w 3154526"/>
              <a:gd name="connsiteY80" fmla="*/ 3440435 h 5229819"/>
              <a:gd name="connsiteX81" fmla="*/ 2690666 w 3154526"/>
              <a:gd name="connsiteY81" fmla="*/ 3299672 h 5229819"/>
              <a:gd name="connsiteX82" fmla="*/ 2476905 w 3154526"/>
              <a:gd name="connsiteY82" fmla="*/ 3324782 h 5229819"/>
              <a:gd name="connsiteX83" fmla="*/ 2094849 w 3154526"/>
              <a:gd name="connsiteY83" fmla="*/ 3447220 h 5229819"/>
              <a:gd name="connsiteX84" fmla="*/ 2483888 w 3154526"/>
              <a:gd name="connsiteY84" fmla="*/ 3440295 h 5229819"/>
              <a:gd name="connsiteX85" fmla="*/ 3014076 w 3154526"/>
              <a:gd name="connsiteY85" fmla="*/ 3366305 h 5229819"/>
              <a:gd name="connsiteX86" fmla="*/ 2904378 w 3154526"/>
              <a:gd name="connsiteY86" fmla="*/ 3324561 h 5229819"/>
              <a:gd name="connsiteX87" fmla="*/ 2690666 w 3154526"/>
              <a:gd name="connsiteY87" fmla="*/ 3299672 h 5229819"/>
              <a:gd name="connsiteX88" fmla="*/ 2600173 w 3154526"/>
              <a:gd name="connsiteY88" fmla="*/ 3247414 h 5229819"/>
              <a:gd name="connsiteX89" fmla="*/ 3008079 w 3154526"/>
              <a:gd name="connsiteY89" fmla="*/ 3291395 h 5229819"/>
              <a:gd name="connsiteX90" fmla="*/ 3154526 w 3154526"/>
              <a:gd name="connsiteY90" fmla="*/ 3354047 h 5229819"/>
              <a:gd name="connsiteX91" fmla="*/ 3154526 w 3154526"/>
              <a:gd name="connsiteY91" fmla="*/ 3464030 h 5229819"/>
              <a:gd name="connsiteX92" fmla="*/ 3150012 w 3154526"/>
              <a:gd name="connsiteY92" fmla="*/ 3464430 h 5229819"/>
              <a:gd name="connsiteX93" fmla="*/ 3006185 w 3154526"/>
              <a:gd name="connsiteY93" fmla="*/ 3521395 h 5229819"/>
              <a:gd name="connsiteX94" fmla="*/ 2745224 w 3154526"/>
              <a:gd name="connsiteY94" fmla="*/ 3629721 h 5229819"/>
              <a:gd name="connsiteX95" fmla="*/ 2266244 w 3154526"/>
              <a:gd name="connsiteY95" fmla="*/ 3673727 h 5229819"/>
              <a:gd name="connsiteX96" fmla="*/ 1968615 w 3154526"/>
              <a:gd name="connsiteY96" fmla="*/ 3585320 h 5229819"/>
              <a:gd name="connsiteX97" fmla="*/ 1898396 w 3154526"/>
              <a:gd name="connsiteY97" fmla="*/ 3500287 h 5229819"/>
              <a:gd name="connsiteX98" fmla="*/ 1989083 w 3154526"/>
              <a:gd name="connsiteY98" fmla="*/ 3427016 h 5229819"/>
              <a:gd name="connsiteX99" fmla="*/ 2389567 w 3154526"/>
              <a:gd name="connsiteY99" fmla="*/ 3290809 h 5229819"/>
              <a:gd name="connsiteX100" fmla="*/ 2600173 w 3154526"/>
              <a:gd name="connsiteY100" fmla="*/ 3247414 h 5229819"/>
              <a:gd name="connsiteX101" fmla="*/ 2319352 w 3154526"/>
              <a:gd name="connsiteY101" fmla="*/ 2601737 h 5229819"/>
              <a:gd name="connsiteX102" fmla="*/ 2766163 w 3154526"/>
              <a:gd name="connsiteY102" fmla="*/ 2737145 h 5229819"/>
              <a:gd name="connsiteX103" fmla="*/ 2974746 w 3154526"/>
              <a:gd name="connsiteY103" fmla="*/ 2866399 h 5229819"/>
              <a:gd name="connsiteX104" fmla="*/ 3121568 w 3154526"/>
              <a:gd name="connsiteY104" fmla="*/ 2982134 h 5229819"/>
              <a:gd name="connsiteX105" fmla="*/ 3154526 w 3154526"/>
              <a:gd name="connsiteY105" fmla="*/ 3011886 h 5229819"/>
              <a:gd name="connsiteX106" fmla="*/ 3154526 w 3154526"/>
              <a:gd name="connsiteY106" fmla="*/ 3160319 h 5229819"/>
              <a:gd name="connsiteX107" fmla="*/ 3067546 w 3154526"/>
              <a:gd name="connsiteY107" fmla="*/ 3110720 h 5229819"/>
              <a:gd name="connsiteX108" fmla="*/ 2232937 w 3154526"/>
              <a:gd name="connsiteY108" fmla="*/ 2769088 h 5229819"/>
              <a:gd name="connsiteX109" fmla="*/ 2352619 w 3154526"/>
              <a:gd name="connsiteY109" fmla="*/ 2743180 h 5229819"/>
              <a:gd name="connsiteX110" fmla="*/ 2721589 w 3154526"/>
              <a:gd name="connsiteY110" fmla="*/ 2876160 h 5229819"/>
              <a:gd name="connsiteX111" fmla="*/ 3060914 w 3154526"/>
              <a:gd name="connsiteY111" fmla="*/ 3014259 h 5229819"/>
              <a:gd name="connsiteX112" fmla="*/ 2965264 w 3154526"/>
              <a:gd name="connsiteY112" fmla="*/ 2935323 h 5229819"/>
              <a:gd name="connsiteX113" fmla="*/ 2367226 w 3154526"/>
              <a:gd name="connsiteY113" fmla="*/ 2661486 h 5229819"/>
              <a:gd name="connsiteX114" fmla="*/ 2207259 w 3154526"/>
              <a:gd name="connsiteY114" fmla="*/ 2694665 h 5229819"/>
              <a:gd name="connsiteX115" fmla="*/ 2179723 w 3154526"/>
              <a:gd name="connsiteY115" fmla="*/ 2818255 h 5229819"/>
              <a:gd name="connsiteX116" fmla="*/ 2514888 w 3154526"/>
              <a:gd name="connsiteY116" fmla="*/ 3048475 h 5229819"/>
              <a:gd name="connsiteX117" fmla="*/ 3016861 w 3154526"/>
              <a:gd name="connsiteY117" fmla="*/ 3160740 h 5229819"/>
              <a:gd name="connsiteX118" fmla="*/ 3154526 w 3154526"/>
              <a:gd name="connsiteY118" fmla="*/ 3176279 h 5229819"/>
              <a:gd name="connsiteX119" fmla="*/ 3154526 w 3154526"/>
              <a:gd name="connsiteY119" fmla="*/ 3250361 h 5229819"/>
              <a:gd name="connsiteX120" fmla="*/ 3091307 w 3154526"/>
              <a:gd name="connsiteY120" fmla="*/ 3229805 h 5229819"/>
              <a:gd name="connsiteX121" fmla="*/ 2723879 w 3154526"/>
              <a:gd name="connsiteY121" fmla="*/ 3162709 h 5229819"/>
              <a:gd name="connsiteX122" fmla="*/ 2203034 w 3154526"/>
              <a:gd name="connsiteY122" fmla="*/ 2922890 h 5229819"/>
              <a:gd name="connsiteX123" fmla="*/ 2101110 w 3154526"/>
              <a:gd name="connsiteY123" fmla="*/ 2793332 h 5229819"/>
              <a:gd name="connsiteX124" fmla="*/ 2116325 w 3154526"/>
              <a:gd name="connsiteY124" fmla="*/ 2687419 h 5229819"/>
              <a:gd name="connsiteX125" fmla="*/ 2319352 w 3154526"/>
              <a:gd name="connsiteY125" fmla="*/ 2601737 h 5229819"/>
              <a:gd name="connsiteX126" fmla="*/ 1350946 w 3154526"/>
              <a:gd name="connsiteY126" fmla="*/ 1631006 h 5229819"/>
              <a:gd name="connsiteX127" fmla="*/ 1004901 w 3154526"/>
              <a:gd name="connsiteY127" fmla="*/ 1697258 h 5229819"/>
              <a:gd name="connsiteX128" fmla="*/ 955407 w 3154526"/>
              <a:gd name="connsiteY128" fmla="*/ 1725240 h 5229819"/>
              <a:gd name="connsiteX129" fmla="*/ 1056827 w 3154526"/>
              <a:gd name="connsiteY129" fmla="*/ 1829253 h 5229819"/>
              <a:gd name="connsiteX130" fmla="*/ 1626585 w 3154526"/>
              <a:gd name="connsiteY130" fmla="*/ 2030287 h 5229819"/>
              <a:gd name="connsiteX131" fmla="*/ 2214811 w 3154526"/>
              <a:gd name="connsiteY131" fmla="*/ 2140743 h 5229819"/>
              <a:gd name="connsiteX132" fmla="*/ 2475442 w 3154526"/>
              <a:gd name="connsiteY132" fmla="*/ 2220115 h 5229819"/>
              <a:gd name="connsiteX133" fmla="*/ 1255641 w 3154526"/>
              <a:gd name="connsiteY133" fmla="*/ 1766864 h 5229819"/>
              <a:gd name="connsiteX134" fmla="*/ 1305929 w 3154526"/>
              <a:gd name="connsiteY134" fmla="*/ 1722974 h 5229819"/>
              <a:gd name="connsiteX135" fmla="*/ 2002915 w 3154526"/>
              <a:gd name="connsiteY135" fmla="*/ 1923946 h 5229819"/>
              <a:gd name="connsiteX136" fmla="*/ 2449662 w 3154526"/>
              <a:gd name="connsiteY136" fmla="*/ 2126020 h 5229819"/>
              <a:gd name="connsiteX137" fmla="*/ 2505028 w 3154526"/>
              <a:gd name="connsiteY137" fmla="*/ 2142789 h 5229819"/>
              <a:gd name="connsiteX138" fmla="*/ 2446175 w 3154526"/>
              <a:gd name="connsiteY138" fmla="*/ 2082091 h 5229819"/>
              <a:gd name="connsiteX139" fmla="*/ 2312648 w 3154526"/>
              <a:gd name="connsiteY139" fmla="*/ 1997116 h 5229819"/>
              <a:gd name="connsiteX140" fmla="*/ 1350946 w 3154526"/>
              <a:gd name="connsiteY140" fmla="*/ 1631006 h 5229819"/>
              <a:gd name="connsiteX141" fmla="*/ 2656659 w 3154526"/>
              <a:gd name="connsiteY141" fmla="*/ 1238775 h 5229819"/>
              <a:gd name="connsiteX142" fmla="*/ 2625436 w 3154526"/>
              <a:gd name="connsiteY142" fmla="*/ 1397072 h 5229819"/>
              <a:gd name="connsiteX143" fmla="*/ 2875161 w 3154526"/>
              <a:gd name="connsiteY143" fmla="*/ 2321650 h 5229819"/>
              <a:gd name="connsiteX144" fmla="*/ 2925722 w 3154526"/>
              <a:gd name="connsiteY144" fmla="*/ 2392692 h 5229819"/>
              <a:gd name="connsiteX145" fmla="*/ 2811462 w 3154526"/>
              <a:gd name="connsiteY145" fmla="*/ 1947758 h 5229819"/>
              <a:gd name="connsiteX146" fmla="*/ 2718919 w 3154526"/>
              <a:gd name="connsiteY146" fmla="*/ 1497019 h 5229819"/>
              <a:gd name="connsiteX147" fmla="*/ 2753255 w 3154526"/>
              <a:gd name="connsiteY147" fmla="*/ 1529176 h 5229819"/>
              <a:gd name="connsiteX148" fmla="*/ 2881379 w 3154526"/>
              <a:gd name="connsiteY148" fmla="*/ 2022317 h 5229819"/>
              <a:gd name="connsiteX149" fmla="*/ 2996393 w 3154526"/>
              <a:gd name="connsiteY149" fmla="*/ 2365005 h 5229819"/>
              <a:gd name="connsiteX150" fmla="*/ 3100133 w 3154526"/>
              <a:gd name="connsiteY150" fmla="*/ 2512233 h 5229819"/>
              <a:gd name="connsiteX151" fmla="*/ 3079545 w 3154526"/>
              <a:gd name="connsiteY151" fmla="*/ 1967247 h 5229819"/>
              <a:gd name="connsiteX152" fmla="*/ 2899475 w 3154526"/>
              <a:gd name="connsiteY152" fmla="*/ 1449951 h 5229819"/>
              <a:gd name="connsiteX153" fmla="*/ 2656659 w 3154526"/>
              <a:gd name="connsiteY153" fmla="*/ 1238775 h 5229819"/>
              <a:gd name="connsiteX154" fmla="*/ 1367798 w 3154526"/>
              <a:gd name="connsiteY154" fmla="*/ 807514 h 5229819"/>
              <a:gd name="connsiteX155" fmla="*/ 1321670 w 3154526"/>
              <a:gd name="connsiteY155" fmla="*/ 812743 h 5229819"/>
              <a:gd name="connsiteX156" fmla="*/ 1326427 w 3154526"/>
              <a:gd name="connsiteY156" fmla="*/ 995044 h 5229819"/>
              <a:gd name="connsiteX157" fmla="*/ 1646715 w 3154526"/>
              <a:gd name="connsiteY157" fmla="*/ 1403714 h 5229819"/>
              <a:gd name="connsiteX158" fmla="*/ 1699020 w 3154526"/>
              <a:gd name="connsiteY158" fmla="*/ 1462003 h 5229819"/>
              <a:gd name="connsiteX159" fmla="*/ 2128129 w 3154526"/>
              <a:gd name="connsiteY159" fmla="*/ 1776540 h 5229819"/>
              <a:gd name="connsiteX160" fmla="*/ 2153908 w 3154526"/>
              <a:gd name="connsiteY160" fmla="*/ 1776925 h 5229819"/>
              <a:gd name="connsiteX161" fmla="*/ 1447891 w 3154526"/>
              <a:gd name="connsiteY161" fmla="*/ 949010 h 5229819"/>
              <a:gd name="connsiteX162" fmla="*/ 1451500 w 3154526"/>
              <a:gd name="connsiteY162" fmla="*/ 904772 h 5229819"/>
              <a:gd name="connsiteX163" fmla="*/ 1824226 w 3154526"/>
              <a:gd name="connsiteY163" fmla="*/ 1311217 h 5229819"/>
              <a:gd name="connsiteX164" fmla="*/ 2204689 w 3154526"/>
              <a:gd name="connsiteY164" fmla="*/ 1730927 h 5229819"/>
              <a:gd name="connsiteX165" fmla="*/ 1890667 w 3154526"/>
              <a:gd name="connsiteY165" fmla="*/ 1206353 h 5229819"/>
              <a:gd name="connsiteX166" fmla="*/ 1627192 w 3154526"/>
              <a:gd name="connsiteY166" fmla="*/ 933479 h 5229819"/>
              <a:gd name="connsiteX167" fmla="*/ 1367798 w 3154526"/>
              <a:gd name="connsiteY167" fmla="*/ 807514 h 5229819"/>
              <a:gd name="connsiteX168" fmla="*/ 283580 w 3154526"/>
              <a:gd name="connsiteY168" fmla="*/ 681216 h 5229819"/>
              <a:gd name="connsiteX169" fmla="*/ 110348 w 3154526"/>
              <a:gd name="connsiteY169" fmla="*/ 708025 h 5229819"/>
              <a:gd name="connsiteX170" fmla="*/ 85723 w 3154526"/>
              <a:gd name="connsiteY170" fmla="*/ 819576 h 5229819"/>
              <a:gd name="connsiteX171" fmla="*/ 199932 w 3154526"/>
              <a:gd name="connsiteY171" fmla="*/ 893664 h 5229819"/>
              <a:gd name="connsiteX172" fmla="*/ 740736 w 3154526"/>
              <a:gd name="connsiteY172" fmla="*/ 1064235 h 5229819"/>
              <a:gd name="connsiteX173" fmla="*/ 1110528 w 3154526"/>
              <a:gd name="connsiteY173" fmla="*/ 1146285 h 5229819"/>
              <a:gd name="connsiteX174" fmla="*/ 459412 w 3154526"/>
              <a:gd name="connsiteY174" fmla="*/ 885372 h 5229819"/>
              <a:gd name="connsiteX175" fmla="*/ 543138 w 3154526"/>
              <a:gd name="connsiteY175" fmla="*/ 845601 h 5229819"/>
              <a:gd name="connsiteX176" fmla="*/ 910153 w 3154526"/>
              <a:gd name="connsiteY176" fmla="*/ 948610 h 5229819"/>
              <a:gd name="connsiteX177" fmla="*/ 966399 w 3154526"/>
              <a:gd name="connsiteY177" fmla="*/ 962382 h 5229819"/>
              <a:gd name="connsiteX178" fmla="*/ 283580 w 3154526"/>
              <a:gd name="connsiteY178" fmla="*/ 681216 h 5229819"/>
              <a:gd name="connsiteX179" fmla="*/ 1590373 w 3154526"/>
              <a:gd name="connsiteY179" fmla="*/ 207352 h 5229819"/>
              <a:gd name="connsiteX180" fmla="*/ 1849000 w 3154526"/>
              <a:gd name="connsiteY180" fmla="*/ 1052202 h 5229819"/>
              <a:gd name="connsiteX181" fmla="*/ 1897521 w 3154526"/>
              <a:gd name="connsiteY181" fmla="*/ 1104633 h 5229819"/>
              <a:gd name="connsiteX182" fmla="*/ 1590373 w 3154526"/>
              <a:gd name="connsiteY182" fmla="*/ 207352 h 5229819"/>
              <a:gd name="connsiteX183" fmla="*/ 1477590 w 3154526"/>
              <a:gd name="connsiteY183" fmla="*/ 196987 h 5229819"/>
              <a:gd name="connsiteX184" fmla="*/ 1734197 w 3154526"/>
              <a:gd name="connsiteY184" fmla="*/ 915385 h 5229819"/>
              <a:gd name="connsiteX185" fmla="*/ 1477590 w 3154526"/>
              <a:gd name="connsiteY185" fmla="*/ 196987 h 5229819"/>
              <a:gd name="connsiteX186" fmla="*/ 1520807 w 3154526"/>
              <a:gd name="connsiteY186" fmla="*/ 401 h 5229819"/>
              <a:gd name="connsiteX187" fmla="*/ 1959261 w 3154526"/>
              <a:gd name="connsiteY187" fmla="*/ 1004279 h 5229819"/>
              <a:gd name="connsiteX188" fmla="*/ 1999831 w 3154526"/>
              <a:gd name="connsiteY188" fmla="*/ 1233302 h 5229819"/>
              <a:gd name="connsiteX189" fmla="*/ 2119085 w 3154526"/>
              <a:gd name="connsiteY189" fmla="*/ 1423964 h 5229819"/>
              <a:gd name="connsiteX190" fmla="*/ 2335471 w 3154526"/>
              <a:gd name="connsiteY190" fmla="*/ 1850384 h 5229819"/>
              <a:gd name="connsiteX191" fmla="*/ 2392591 w 3154526"/>
              <a:gd name="connsiteY191" fmla="*/ 1951489 h 5229819"/>
              <a:gd name="connsiteX192" fmla="*/ 2748943 w 3154526"/>
              <a:gd name="connsiteY192" fmla="*/ 2303364 h 5229819"/>
              <a:gd name="connsiteX193" fmla="*/ 2806241 w 3154526"/>
              <a:gd name="connsiteY193" fmla="*/ 2339964 h 5229819"/>
              <a:gd name="connsiteX194" fmla="*/ 2679338 w 3154526"/>
              <a:gd name="connsiteY194" fmla="*/ 2010074 h 5229819"/>
              <a:gd name="connsiteX195" fmla="*/ 2606989 w 3154526"/>
              <a:gd name="connsiteY195" fmla="*/ 1775538 h 5229819"/>
              <a:gd name="connsiteX196" fmla="*/ 2582155 w 3154526"/>
              <a:gd name="connsiteY196" fmla="*/ 1309760 h 5229819"/>
              <a:gd name="connsiteX197" fmla="*/ 2592851 w 3154526"/>
              <a:gd name="connsiteY197" fmla="*/ 1261833 h 5229819"/>
              <a:gd name="connsiteX198" fmla="*/ 2718128 w 3154526"/>
              <a:gd name="connsiteY198" fmla="*/ 1210907 h 5229819"/>
              <a:gd name="connsiteX199" fmla="*/ 2951511 w 3154526"/>
              <a:gd name="connsiteY199" fmla="*/ 1441852 h 5229819"/>
              <a:gd name="connsiteX200" fmla="*/ 3144770 w 3154526"/>
              <a:gd name="connsiteY200" fmla="*/ 2025597 h 5229819"/>
              <a:gd name="connsiteX201" fmla="*/ 3154526 w 3154526"/>
              <a:gd name="connsiteY201" fmla="*/ 2110676 h 5229819"/>
              <a:gd name="connsiteX202" fmla="*/ 3154526 w 3154526"/>
              <a:gd name="connsiteY202" fmla="*/ 2821253 h 5229819"/>
              <a:gd name="connsiteX203" fmla="*/ 2760231 w 3154526"/>
              <a:gd name="connsiteY203" fmla="*/ 2387604 h 5229819"/>
              <a:gd name="connsiteX204" fmla="*/ 2690109 w 3154526"/>
              <a:gd name="connsiteY204" fmla="*/ 2343136 h 5229819"/>
              <a:gd name="connsiteX205" fmla="*/ 2584945 w 3154526"/>
              <a:gd name="connsiteY205" fmla="*/ 2319604 h 5229819"/>
              <a:gd name="connsiteX206" fmla="*/ 2476459 w 3154526"/>
              <a:gd name="connsiteY206" fmla="*/ 2274585 h 5229819"/>
              <a:gd name="connsiteX207" fmla="*/ 1635021 w 3154526"/>
              <a:gd name="connsiteY207" fmla="*/ 2080790 h 5229819"/>
              <a:gd name="connsiteX208" fmla="*/ 994284 w 3154526"/>
              <a:gd name="connsiteY208" fmla="*/ 1848426 h 5229819"/>
              <a:gd name="connsiteX209" fmla="*/ 900907 w 3154526"/>
              <a:gd name="connsiteY209" fmla="*/ 1722986 h 5229819"/>
              <a:gd name="connsiteX210" fmla="*/ 1019942 w 3154526"/>
              <a:gd name="connsiteY210" fmla="*/ 1634959 h 5229819"/>
              <a:gd name="connsiteX211" fmla="*/ 1436756 w 3154526"/>
              <a:gd name="connsiteY211" fmla="*/ 1581585 h 5229819"/>
              <a:gd name="connsiteX212" fmla="*/ 1745065 w 3154526"/>
              <a:gd name="connsiteY212" fmla="*/ 1615304 h 5229819"/>
              <a:gd name="connsiteX213" fmla="*/ 1601192 w 3154526"/>
              <a:gd name="connsiteY213" fmla="*/ 1445865 h 5229819"/>
              <a:gd name="connsiteX214" fmla="*/ 1401935 w 3154526"/>
              <a:gd name="connsiteY214" fmla="*/ 1322332 h 5229819"/>
              <a:gd name="connsiteX215" fmla="*/ 1350058 w 3154526"/>
              <a:gd name="connsiteY215" fmla="*/ 1304329 h 5229819"/>
              <a:gd name="connsiteX216" fmla="*/ 1196299 w 3154526"/>
              <a:gd name="connsiteY216" fmla="*/ 1267380 h 5229819"/>
              <a:gd name="connsiteX217" fmla="*/ 1010774 w 3154526"/>
              <a:gd name="connsiteY217" fmla="*/ 1183133 h 5229819"/>
              <a:gd name="connsiteX218" fmla="*/ 762606 w 3154526"/>
              <a:gd name="connsiteY218" fmla="*/ 1122658 h 5229819"/>
              <a:gd name="connsiteX219" fmla="*/ 154893 w 3154526"/>
              <a:gd name="connsiteY219" fmla="*/ 930327 h 5229819"/>
              <a:gd name="connsiteX220" fmla="*/ 41348 w 3154526"/>
              <a:gd name="connsiteY220" fmla="*/ 855682 h 5229819"/>
              <a:gd name="connsiteX221" fmla="*/ 71618 w 3154526"/>
              <a:gd name="connsiteY221" fmla="*/ 669959 h 5229819"/>
              <a:gd name="connsiteX222" fmla="*/ 192882 w 3154526"/>
              <a:gd name="connsiteY222" fmla="*/ 633126 h 5229819"/>
              <a:gd name="connsiteX223" fmla="*/ 753661 w 3154526"/>
              <a:gd name="connsiteY223" fmla="*/ 741211 h 5229819"/>
              <a:gd name="connsiteX224" fmla="*/ 1255776 w 3154526"/>
              <a:gd name="connsiteY224" fmla="*/ 1147472 h 5229819"/>
              <a:gd name="connsiteX225" fmla="*/ 1455766 w 3154526"/>
              <a:gd name="connsiteY225" fmla="*/ 1276598 h 5229819"/>
              <a:gd name="connsiteX226" fmla="*/ 1288932 w 3154526"/>
              <a:gd name="connsiteY226" fmla="*/ 1033280 h 5229819"/>
              <a:gd name="connsiteX227" fmla="*/ 1232411 w 3154526"/>
              <a:gd name="connsiteY227" fmla="*/ 880301 h 5229819"/>
              <a:gd name="connsiteX228" fmla="*/ 1384570 w 3154526"/>
              <a:gd name="connsiteY228" fmla="*/ 733996 h 5229819"/>
              <a:gd name="connsiteX229" fmla="*/ 1507746 w 3154526"/>
              <a:gd name="connsiteY229" fmla="*/ 755398 h 5229819"/>
              <a:gd name="connsiteX230" fmla="*/ 1477350 w 3154526"/>
              <a:gd name="connsiteY230" fmla="*/ 678725 h 5229819"/>
              <a:gd name="connsiteX231" fmla="*/ 1417151 w 3154526"/>
              <a:gd name="connsiteY231" fmla="*/ 168105 h 5229819"/>
              <a:gd name="connsiteX232" fmla="*/ 1520807 w 3154526"/>
              <a:gd name="connsiteY232"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154526" h="5229819">
                <a:moveTo>
                  <a:pt x="2984957" y="4764199"/>
                </a:moveTo>
                <a:cubicBezTo>
                  <a:pt x="3018240" y="4767408"/>
                  <a:pt x="3051712" y="4773969"/>
                  <a:pt x="3085247" y="4783935"/>
                </a:cubicBezTo>
                <a:lnTo>
                  <a:pt x="3154526" y="4805985"/>
                </a:lnTo>
                <a:lnTo>
                  <a:pt x="3154526" y="4854317"/>
                </a:lnTo>
                <a:lnTo>
                  <a:pt x="3077489" y="4835342"/>
                </a:lnTo>
                <a:cubicBezTo>
                  <a:pt x="3033509" y="4827066"/>
                  <a:pt x="2989112" y="4821557"/>
                  <a:pt x="2943802" y="4819637"/>
                </a:cubicBezTo>
                <a:cubicBezTo>
                  <a:pt x="2893293" y="4817421"/>
                  <a:pt x="2839830" y="4831234"/>
                  <a:pt x="2790751" y="4847576"/>
                </a:cubicBezTo>
                <a:cubicBezTo>
                  <a:pt x="2669496" y="4887789"/>
                  <a:pt x="2461044" y="5000040"/>
                  <a:pt x="2434897" y="5031577"/>
                </a:cubicBezTo>
                <a:cubicBezTo>
                  <a:pt x="2484364" y="5038618"/>
                  <a:pt x="2785484" y="4986917"/>
                  <a:pt x="2951768" y="4976098"/>
                </a:cubicBezTo>
                <a:lnTo>
                  <a:pt x="3154526" y="4968709"/>
                </a:lnTo>
                <a:lnTo>
                  <a:pt x="3154526" y="5031765"/>
                </a:lnTo>
                <a:lnTo>
                  <a:pt x="3014835" y="5034301"/>
                </a:lnTo>
                <a:cubicBezTo>
                  <a:pt x="2710439" y="5051677"/>
                  <a:pt x="2441583" y="5097943"/>
                  <a:pt x="2393353" y="5115550"/>
                </a:cubicBezTo>
                <a:cubicBezTo>
                  <a:pt x="2431157" y="5160603"/>
                  <a:pt x="2707409" y="5188478"/>
                  <a:pt x="2867479" y="5174972"/>
                </a:cubicBezTo>
                <a:lnTo>
                  <a:pt x="3154526" y="5146324"/>
                </a:lnTo>
                <a:lnTo>
                  <a:pt x="3154526" y="5195560"/>
                </a:lnTo>
                <a:lnTo>
                  <a:pt x="2893424" y="5222073"/>
                </a:ln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29101" y="3729983"/>
                </a:moveTo>
                <a:cubicBezTo>
                  <a:pt x="2661589" y="3730947"/>
                  <a:pt x="2697073" y="3732787"/>
                  <a:pt x="2725377" y="3746294"/>
                </a:cubicBezTo>
                <a:cubicBezTo>
                  <a:pt x="2822777" y="3791583"/>
                  <a:pt x="2920786" y="3836926"/>
                  <a:pt x="3013384" y="3891324"/>
                </a:cubicBezTo>
                <a:lnTo>
                  <a:pt x="3154526" y="3990464"/>
                </a:lnTo>
                <a:lnTo>
                  <a:pt x="3154526" y="4060395"/>
                </a:lnTo>
                <a:lnTo>
                  <a:pt x="3036403" y="3972021"/>
                </a:lnTo>
                <a:cubicBezTo>
                  <a:pt x="2907615" y="3883525"/>
                  <a:pt x="2779554" y="3819455"/>
                  <a:pt x="2688997" y="3810128"/>
                </a:cubicBezTo>
                <a:cubicBezTo>
                  <a:pt x="2831670" y="3941058"/>
                  <a:pt x="2937046" y="4076752"/>
                  <a:pt x="3092476" y="4164235"/>
                </a:cubicBezTo>
                <a:lnTo>
                  <a:pt x="3154526" y="4207256"/>
                </a:lnTo>
                <a:lnTo>
                  <a:pt x="3154526" y="4417507"/>
                </a:lnTo>
                <a:lnTo>
                  <a:pt x="3087942" y="4378606"/>
                </a:lnTo>
                <a:cubicBezTo>
                  <a:pt x="3102143" y="4394351"/>
                  <a:pt x="3115996" y="4410565"/>
                  <a:pt x="3130359" y="4425849"/>
                </a:cubicBezTo>
                <a:lnTo>
                  <a:pt x="3154526" y="4447989"/>
                </a:lnTo>
                <a:lnTo>
                  <a:pt x="3154526" y="4543354"/>
                </a:lnTo>
                <a:lnTo>
                  <a:pt x="3094526" y="4521621"/>
                </a:lnTo>
                <a:cubicBezTo>
                  <a:pt x="3058315" y="4508467"/>
                  <a:pt x="3021946" y="449579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785895" y="4647295"/>
                  <a:pt x="2924346" y="4650622"/>
                  <a:pt x="3060973" y="4624283"/>
                </a:cubicBezTo>
                <a:lnTo>
                  <a:pt x="3154526" y="4599347"/>
                </a:lnTo>
                <a:lnTo>
                  <a:pt x="3154526" y="4661496"/>
                </a:lnTo>
                <a:lnTo>
                  <a:pt x="3124590" y="4670972"/>
                </a:lnTo>
                <a:cubicBezTo>
                  <a:pt x="2971313" y="4708028"/>
                  <a:pt x="2814417" y="4711286"/>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600173" y="3247414"/>
                </a:moveTo>
                <a:cubicBezTo>
                  <a:pt x="2739107" y="3233347"/>
                  <a:pt x="2875094" y="3248675"/>
                  <a:pt x="3008079" y="3291395"/>
                </a:cubicBezTo>
                <a:lnTo>
                  <a:pt x="3154526" y="3354047"/>
                </a:lnTo>
                <a:lnTo>
                  <a:pt x="3154526" y="3464030"/>
                </a:lnTo>
                <a:lnTo>
                  <a:pt x="3150012" y="3464430"/>
                </a:lnTo>
                <a:cubicBezTo>
                  <a:pt x="3100914" y="3475356"/>
                  <a:pt x="3052436" y="3493594"/>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460502" y="3268829"/>
                  <a:pt x="2530706" y="3254447"/>
                  <a:pt x="2600173" y="3247414"/>
                </a:cubicBezTo>
                <a:close/>
                <a:moveTo>
                  <a:pt x="2319352" y="2601737"/>
                </a:moveTo>
                <a:cubicBezTo>
                  <a:pt x="2479864" y="2611004"/>
                  <a:pt x="2629308" y="2651575"/>
                  <a:pt x="2766163" y="2737145"/>
                </a:cubicBezTo>
                <a:cubicBezTo>
                  <a:pt x="2835451" y="2780619"/>
                  <a:pt x="2910653" y="2816308"/>
                  <a:pt x="2974746" y="2866399"/>
                </a:cubicBezTo>
                <a:cubicBezTo>
                  <a:pt x="3023787" y="2904282"/>
                  <a:pt x="3073991" y="2942035"/>
                  <a:pt x="3121568" y="2982134"/>
                </a:cubicBezTo>
                <a:lnTo>
                  <a:pt x="3154526" y="3011886"/>
                </a:lnTo>
                <a:lnTo>
                  <a:pt x="3154526" y="3160319"/>
                </a:lnTo>
                <a:lnTo>
                  <a:pt x="3067546" y="3110720"/>
                </a:lnTo>
                <a:cubicBezTo>
                  <a:pt x="2761030" y="2947917"/>
                  <a:pt x="2322476" y="2787314"/>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675451" y="3114433"/>
                  <a:pt x="2844900" y="3140546"/>
                  <a:pt x="3016861" y="3160740"/>
                </a:cubicBezTo>
                <a:lnTo>
                  <a:pt x="3154526" y="3176279"/>
                </a:lnTo>
                <a:lnTo>
                  <a:pt x="3154526" y="3250361"/>
                </a:lnTo>
                <a:lnTo>
                  <a:pt x="3091307" y="3229805"/>
                </a:ln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38773" y="1630286"/>
                  <a:pt x="3113633" y="1822140"/>
                  <a:pt x="3144770" y="2025597"/>
                </a:cubicBezTo>
                <a:lnTo>
                  <a:pt x="3154526" y="2110676"/>
                </a:lnTo>
                <a:lnTo>
                  <a:pt x="3154526" y="2821253"/>
                </a:lnTo>
                <a:lnTo>
                  <a:pt x="2760231" y="2387604"/>
                </a:ln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accent4">
              <a:lumMod val="60000"/>
              <a:lumOff val="40000"/>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pic>
        <p:nvPicPr>
          <p:cNvPr id="6" name="Graphic 5">
            <a:extLst>
              <a:ext uri="{FF2B5EF4-FFF2-40B4-BE49-F238E27FC236}">
                <a16:creationId xmlns:a16="http://schemas.microsoft.com/office/drawing/2014/main" id="{7CB19B63-2AAF-E86D-D7F1-B659DB36B5AC}"/>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l="27188"/>
          <a:stretch>
            <a:fillRect/>
          </a:stretch>
        </p:blipFill>
        <p:spPr>
          <a:xfrm>
            <a:off x="-1" y="2673019"/>
            <a:ext cx="1697023" cy="1898712"/>
          </a:xfrm>
          <a:custGeom>
            <a:avLst/>
            <a:gdLst>
              <a:gd name="connsiteX0" fmla="*/ 0 w 1697023"/>
              <a:gd name="connsiteY0" fmla="*/ 0 h 1898712"/>
              <a:gd name="connsiteX1" fmla="*/ 1697023 w 1697023"/>
              <a:gd name="connsiteY1" fmla="*/ 0 h 1898712"/>
              <a:gd name="connsiteX2" fmla="*/ 1697023 w 1697023"/>
              <a:gd name="connsiteY2" fmla="*/ 1898712 h 1898712"/>
              <a:gd name="connsiteX3" fmla="*/ 0 w 1697023"/>
              <a:gd name="connsiteY3" fmla="*/ 1898712 h 1898712"/>
            </a:gdLst>
            <a:ahLst/>
            <a:cxnLst>
              <a:cxn ang="0">
                <a:pos x="connsiteX0" y="connsiteY0"/>
              </a:cxn>
              <a:cxn ang="0">
                <a:pos x="connsiteX1" y="connsiteY1"/>
              </a:cxn>
              <a:cxn ang="0">
                <a:pos x="connsiteX2" y="connsiteY2"/>
              </a:cxn>
              <a:cxn ang="0">
                <a:pos x="connsiteX3" y="connsiteY3"/>
              </a:cxn>
            </a:cxnLst>
            <a:rect l="l" t="t" r="r" b="b"/>
            <a:pathLst>
              <a:path w="1697023" h="1898712">
                <a:moveTo>
                  <a:pt x="0" y="0"/>
                </a:moveTo>
                <a:lnTo>
                  <a:pt x="1697023" y="0"/>
                </a:lnTo>
                <a:lnTo>
                  <a:pt x="1697023" y="1898712"/>
                </a:lnTo>
                <a:lnTo>
                  <a:pt x="0" y="1898712"/>
                </a:lnTo>
                <a:close/>
              </a:path>
            </a:pathLst>
          </a:cu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914400" y="914400"/>
            <a:ext cx="10360152" cy="2843784"/>
          </a:xfrm>
        </p:spPr>
        <p:txBody>
          <a:bodyPr anchor="b" anchorCtr="0"/>
          <a:lstStyle>
            <a:lvl1pPr algn="ctr">
              <a:defRPr sz="4800" cap="none" baseline="0">
                <a:latin typeface="+mj-lt"/>
              </a:defRPr>
            </a:lvl1pPr>
          </a:lstStyle>
          <a:p>
            <a:r>
              <a:rPr lang="en-US"/>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2041114" y="3825875"/>
            <a:ext cx="8109772" cy="2644775"/>
          </a:xfrm>
        </p:spPr>
        <p:txBody>
          <a:bodyPr>
            <a:normAutofit/>
          </a:bodyPr>
          <a:lstStyle>
            <a:lvl1pPr marL="0" indent="0" algn="ctr">
              <a:lnSpc>
                <a:spcPct val="100000"/>
              </a:lnSpc>
              <a:spcBef>
                <a:spcPts val="0"/>
              </a:spcBef>
              <a:buNone/>
              <a:defRPr sz="2400" cap="all" baseline="0"/>
            </a:lvl1pPr>
          </a:lstStyle>
          <a:p>
            <a:pPr lvl="0"/>
            <a:r>
              <a:rPr lang="en-US"/>
              <a:t>Click to add text</a:t>
            </a: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0" y="914400"/>
            <a:ext cx="10360152" cy="914400"/>
          </a:xfrm>
        </p:spPr>
        <p:txBody>
          <a:bodyPr anchor="b" anchorCtr="0"/>
          <a:lstStyle>
            <a:lvl1pPr>
              <a:defRPr sz="3200"/>
            </a:lvl1pPr>
          </a:lstStyle>
          <a:p>
            <a:r>
              <a:rPr lang="en-US"/>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0"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47"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0" y="5879804"/>
            <a:ext cx="4707470"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497" y="1"/>
            <a:ext cx="3179502"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a:p>
        </p:txBody>
      </p:sp>
    </p:spTree>
    <p:extLst>
      <p:ext uri="{BB962C8B-B14F-4D97-AF65-F5344CB8AC3E}">
        <p14:creationId xmlns:p14="http://schemas.microsoft.com/office/powerpoint/2010/main" val="345243351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0" y="914400"/>
            <a:ext cx="10360152" cy="914400"/>
          </a:xfrm>
        </p:spPr>
        <p:txBody>
          <a:bodyPr anchor="b"/>
          <a:lstStyle>
            <a:lvl1pPr>
              <a:defRPr sz="3200"/>
            </a:lvl1pPr>
          </a:lstStyle>
          <a:p>
            <a:r>
              <a:rPr lang="en-US"/>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2"/>
            <a:ext cx="3364992" cy="3904488"/>
          </a:xfrm>
        </p:spPr>
        <p:txBody>
          <a:bodyPr>
            <a:normAutofit/>
          </a:bodyPr>
          <a:lstStyle>
            <a:lvl1pPr marL="228600" indent="-228600">
              <a:buFont typeface="+mj-lt"/>
              <a:buAutoNum type="arabicPeriod"/>
              <a:defRPr sz="2000"/>
            </a:lvl1pPr>
            <a:lvl2pPr marL="685800" indent="-457200">
              <a:spcBef>
                <a:spcPts val="1000"/>
              </a:spcBef>
              <a:buFont typeface="+mj-lt"/>
              <a:buAutoNum type="alphaLcPeriod"/>
              <a:defRPr sz="2000"/>
            </a:lvl2pPr>
            <a:lvl3pPr marL="914400" indent="-457200">
              <a:spcBef>
                <a:spcPts val="1000"/>
              </a:spcBef>
              <a:buFont typeface="+mj-lt"/>
              <a:buAutoNum type="arabicParenR"/>
              <a:defRPr sz="2000"/>
            </a:lvl3pPr>
            <a:lvl4pPr marL="1143000" indent="-457200">
              <a:spcBef>
                <a:spcPts val="1000"/>
              </a:spcBef>
              <a:buFont typeface="+mj-lt"/>
              <a:buAutoNum type="alphaLcParenR"/>
              <a:defRPr sz="2000"/>
            </a:lvl4pPr>
            <a:lvl5pPr marL="11430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2"/>
            <a:ext cx="6537960"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a:p>
        </p:txBody>
      </p:sp>
    </p:spTree>
    <p:extLst>
      <p:ext uri="{BB962C8B-B14F-4D97-AF65-F5344CB8AC3E}">
        <p14:creationId xmlns:p14="http://schemas.microsoft.com/office/powerpoint/2010/main" val="402716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 uri="{C183D7F6-B498-43B3-948B-1728B52AA6E4}">
                <adec:decorative xmlns:adec="http://schemas.microsoft.com/office/drawing/2017/decorative" val="1"/>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0" name="Freeform: Shape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userDrawn="1"/>
        </p:nvSpPr>
        <p:spPr>
          <a:xfrm rot="5400000">
            <a:off x="7072129" y="3184875"/>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p:nvPr>
        </p:nvSpPr>
        <p:spPr>
          <a:xfrm>
            <a:off x="914400" y="914400"/>
            <a:ext cx="7534656" cy="914400"/>
          </a:xfrm>
        </p:spPr>
        <p:txBody>
          <a:bodyPr anchor="b" anchorCtr="0"/>
          <a:lstStyle>
            <a:lvl1pPr>
              <a:defRPr sz="3200"/>
            </a:lvl1pPr>
          </a:lstStyle>
          <a:p>
            <a:endParaRPr lang="en-US"/>
          </a:p>
        </p:txBody>
      </p:sp>
      <p:sp>
        <p:nvSpPr>
          <p:cNvPr id="3" name="Content Placeholder 6">
            <a:extLst>
              <a:ext uri="{FF2B5EF4-FFF2-40B4-BE49-F238E27FC236}">
                <a16:creationId xmlns:a16="http://schemas.microsoft.com/office/drawing/2014/main" id="{2A01A65B-D54F-AD53-7320-5D272BEC11D3}"/>
              </a:ext>
            </a:extLst>
          </p:cNvPr>
          <p:cNvSpPr>
            <a:spLocks noGrp="1"/>
          </p:cNvSpPr>
          <p:nvPr>
            <p:ph sz="quarter" idx="12"/>
          </p:nvPr>
        </p:nvSpPr>
        <p:spPr>
          <a:xfrm>
            <a:off x="914399" y="2039111"/>
            <a:ext cx="5650992"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724DBE4-044A-67D8-93C0-EB245AFBB297}"/>
              </a:ext>
            </a:extLst>
          </p:cNvPr>
          <p:cNvSpPr>
            <a:spLocks noGrp="1"/>
          </p:cNvSpPr>
          <p:nvPr>
            <p:ph type="pic" sz="quarter" idx="10"/>
          </p:nvPr>
        </p:nvSpPr>
        <p:spPr>
          <a:xfrm>
            <a:off x="7623125" y="-20757"/>
            <a:ext cx="4589511" cy="6555026"/>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chemeClr val="accent3"/>
          </a:solidFill>
          <a:ln>
            <a:noFill/>
          </a:ln>
        </p:spPr>
        <p:txBody>
          <a:bodyPr lIns="182880" tIns="274320" rIns="274320">
            <a:normAutofit/>
          </a:bodyPr>
          <a:lstStyle>
            <a:lvl1pPr marL="0" indent="0" algn="r">
              <a:buNone/>
              <a:defRPr sz="2000"/>
            </a:lvl1pPr>
          </a:lstStyle>
          <a:p>
            <a:r>
              <a:rPr lang="en-US"/>
              <a:t>Click icon to add picture</a:t>
            </a:r>
          </a:p>
        </p:txBody>
      </p:sp>
      <p:sp>
        <p:nvSpPr>
          <p:cNvPr id="6" name="Slide Number Placeholder 5">
            <a:extLst>
              <a:ext uri="{FF2B5EF4-FFF2-40B4-BE49-F238E27FC236}">
                <a16:creationId xmlns:a16="http://schemas.microsoft.com/office/drawing/2014/main" id="{2FA893C5-3725-2BF8-B201-6C4123C13131}"/>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endParaRPr lang="en-US"/>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a:p>
        </p:txBody>
      </p:sp>
      <p:cxnSp>
        <p:nvCxnSpPr>
          <p:cNvPr id="8" name="Straight Connector 7">
            <a:extLst>
              <a:ext uri="{FF2B5EF4-FFF2-40B4-BE49-F238E27FC236}">
                <a16:creationId xmlns:a16="http://schemas.microsoft.com/office/drawing/2014/main" id="{AA994521-4157-D242-5242-0C3BD99E8EA8}"/>
              </a:ext>
            </a:extLst>
          </p:cNvPr>
          <p:cNvCxnSpPr>
            <a:cxnSpLocks/>
            <a:endCxn id="6" idx="1"/>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51" r:id="rId4"/>
    <p:sldLayoutId id="2147483676" r:id="rId5"/>
    <p:sldLayoutId id="2147483661" r:id="rId6"/>
    <p:sldLayoutId id="2147483670" r:id="rId7"/>
    <p:sldLayoutId id="2147483678" r:id="rId8"/>
    <p:sldLayoutId id="2147483664" r:id="rId9"/>
    <p:sldLayoutId id="2147483680" r:id="rId10"/>
    <p:sldLayoutId id="2147483681" r:id="rId11"/>
    <p:sldLayoutId id="2147483682" r:id="rId12"/>
    <p:sldLayoutId id="2147483666" r:id="rId13"/>
    <p:sldLayoutId id="2147483654" r:id="rId14"/>
  </p:sldLayoutIdLst>
  <p:hf hdr="0" ftr="0" dt="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2719-D5D9-FEC2-B9D6-942BD02028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5A4A65-E8B8-40CF-7ABD-97EA8FA97521}"/>
              </a:ext>
            </a:extLst>
          </p:cNvPr>
          <p:cNvSpPr>
            <a:spLocks noGrp="1"/>
          </p:cNvSpPr>
          <p:nvPr>
            <p:ph type="title"/>
          </p:nvPr>
        </p:nvSpPr>
        <p:spPr>
          <a:xfrm>
            <a:off x="5166805" y="1117600"/>
            <a:ext cx="6821424" cy="3538728"/>
          </a:xfrm>
        </p:spPr>
        <p:txBody>
          <a:bodyPr vert="horz" lIns="91440" tIns="45720" rIns="91440" bIns="45720" rtlCol="0" anchor="b">
            <a:normAutofit/>
          </a:bodyPr>
          <a:lstStyle/>
          <a:p>
            <a:pPr algn="ctr"/>
            <a:r>
              <a:rPr lang="en-US" sz="4400" b="1" kern="1200">
                <a:latin typeface="+mj-lt"/>
                <a:ea typeface="+mj-ea"/>
                <a:cs typeface="+mj-cs"/>
              </a:rPr>
              <a:t>Teaching and Learning </a:t>
            </a:r>
            <a:br>
              <a:rPr lang="en-US" sz="4400" b="1"/>
            </a:br>
            <a:r>
              <a:rPr lang="en-US" sz="4400" b="1" kern="1200">
                <a:latin typeface="+mj-lt"/>
                <a:ea typeface="+mj-ea"/>
                <a:cs typeface="+mj-cs"/>
              </a:rPr>
              <a:t>to </a:t>
            </a:r>
            <a:br>
              <a:rPr lang="en-US" sz="4400" b="1" kern="1200"/>
            </a:br>
            <a:r>
              <a:rPr lang="en-US" sz="4400" b="1" kern="1200">
                <a:latin typeface="+mj-lt"/>
                <a:ea typeface="+mj-ea"/>
                <a:cs typeface="+mj-cs"/>
              </a:rPr>
              <a:t>Improve Provision and Practice for Students with SEND</a:t>
            </a:r>
            <a:endParaRPr lang="en-US" sz="4400" kern="1200">
              <a:latin typeface="+mj-lt"/>
            </a:endParaRPr>
          </a:p>
        </p:txBody>
      </p:sp>
      <p:pic>
        <p:nvPicPr>
          <p:cNvPr id="6" name="Picture 5" descr="A person and children sitting at a table with papers&#10;&#10;Description automatically generated">
            <a:extLst>
              <a:ext uri="{FF2B5EF4-FFF2-40B4-BE49-F238E27FC236}">
                <a16:creationId xmlns:a16="http://schemas.microsoft.com/office/drawing/2014/main" id="{48AACF31-64B5-EBEF-3FDD-5AB9EA634AE0}"/>
              </a:ext>
            </a:extLst>
          </p:cNvPr>
          <p:cNvPicPr>
            <a:picLocks noChangeAspect="1"/>
          </p:cNvPicPr>
          <p:nvPr/>
        </p:nvPicPr>
        <p:blipFill rotWithShape="1">
          <a:blip r:embed="rId3"/>
          <a:srcRect l="569" t="615" r="28734" b="-462"/>
          <a:stretch/>
        </p:blipFill>
        <p:spPr>
          <a:xfrm>
            <a:off x="-1" y="261780"/>
            <a:ext cx="5055086" cy="6586082"/>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noFill/>
        </p:spPr>
      </p:pic>
      <p:sp>
        <p:nvSpPr>
          <p:cNvPr id="4" name="TextBox 3">
            <a:extLst>
              <a:ext uri="{FF2B5EF4-FFF2-40B4-BE49-F238E27FC236}">
                <a16:creationId xmlns:a16="http://schemas.microsoft.com/office/drawing/2014/main" id="{C1233FBE-D02E-B36C-C8F7-1C2A23211F24}"/>
              </a:ext>
            </a:extLst>
          </p:cNvPr>
          <p:cNvSpPr txBox="1"/>
          <p:nvPr/>
        </p:nvSpPr>
        <p:spPr>
          <a:xfrm>
            <a:off x="9464484" y="6205728"/>
            <a:ext cx="5449824" cy="128016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pPr>
            <a:r>
              <a:rPr lang="en-US" sz="2400" b="0" cap="all" baseline="0"/>
              <a:t>Paola Saliba</a:t>
            </a:r>
          </a:p>
        </p:txBody>
      </p:sp>
    </p:spTree>
    <p:extLst>
      <p:ext uri="{BB962C8B-B14F-4D97-AF65-F5344CB8AC3E}">
        <p14:creationId xmlns:p14="http://schemas.microsoft.com/office/powerpoint/2010/main" val="1338167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A3D95EF-8A67-7F71-37EF-9EB02511B163}"/>
              </a:ext>
            </a:extLst>
          </p:cNvPr>
          <p:cNvSpPr>
            <a:spLocks noGrp="1"/>
          </p:cNvSpPr>
          <p:nvPr>
            <p:ph type="title"/>
          </p:nvPr>
        </p:nvSpPr>
        <p:spPr>
          <a:xfrm>
            <a:off x="1661621" y="4269048"/>
            <a:ext cx="9505790" cy="2843784"/>
          </a:xfrm>
        </p:spPr>
        <p:txBody>
          <a:bodyPr anchor="b"/>
          <a:lstStyle/>
          <a:p>
            <a:pPr algn="l"/>
            <a:r>
              <a:rPr lang="en-US" sz="2200">
                <a:ea typeface="+mj-lt"/>
                <a:cs typeface="+mj-lt"/>
              </a:rPr>
              <a:t> Differentiated instruction is a teaching approach that recognizes that students have different learning needs and adjusts instruction and interventions accordingly. </a:t>
            </a:r>
            <a:br>
              <a:rPr lang="en-US" sz="2200">
                <a:ea typeface="+mj-lt"/>
                <a:cs typeface="+mj-lt"/>
              </a:rPr>
            </a:br>
            <a:br>
              <a:rPr lang="en-US" sz="2200">
                <a:ea typeface="+mj-lt"/>
                <a:cs typeface="+mj-lt"/>
              </a:rPr>
            </a:br>
            <a:r>
              <a:rPr lang="en-US" sz="2200">
                <a:ea typeface="+mj-lt"/>
                <a:cs typeface="+mj-lt"/>
              </a:rPr>
              <a:t>It's all about tailoring the content, process, and assignments to match each student's readiness, interests, and learning style. This way, every student, including those with special educational needs, can have access to meaningful and challenging learning experiences. </a:t>
            </a:r>
            <a:br>
              <a:rPr lang="en-US" sz="2200">
                <a:ea typeface="+mj-lt"/>
                <a:cs typeface="+mj-lt"/>
              </a:rPr>
            </a:br>
            <a:br>
              <a:rPr lang="en-US" sz="2200">
                <a:ea typeface="+mj-lt"/>
                <a:cs typeface="+mj-lt"/>
              </a:rPr>
            </a:br>
            <a:endParaRPr lang="en-US" sz="2200">
              <a:ea typeface="+mj-lt"/>
              <a:cs typeface="+mj-lt"/>
            </a:endParaRPr>
          </a:p>
        </p:txBody>
      </p:sp>
      <p:pic>
        <p:nvPicPr>
          <p:cNvPr id="4" name="Picture 3" descr="A group of children standing in front of a sign&#10;&#10;Description automatically generated">
            <a:extLst>
              <a:ext uri="{FF2B5EF4-FFF2-40B4-BE49-F238E27FC236}">
                <a16:creationId xmlns:a16="http://schemas.microsoft.com/office/drawing/2014/main" id="{A5A30DA0-3654-8425-0D72-11A7B1662340}"/>
              </a:ext>
            </a:extLst>
          </p:cNvPr>
          <p:cNvPicPr>
            <a:picLocks noChangeAspect="1"/>
          </p:cNvPicPr>
          <p:nvPr/>
        </p:nvPicPr>
        <p:blipFill>
          <a:blip r:embed="rId3"/>
          <a:stretch>
            <a:fillRect/>
          </a:stretch>
        </p:blipFill>
        <p:spPr>
          <a:xfrm>
            <a:off x="4847298" y="134389"/>
            <a:ext cx="3532802" cy="3434080"/>
          </a:xfrm>
          <a:prstGeom prst="rect">
            <a:avLst/>
          </a:prstGeom>
        </p:spPr>
      </p:pic>
      <p:sp>
        <p:nvSpPr>
          <p:cNvPr id="3" name="Slide Number Placeholder 2">
            <a:extLst>
              <a:ext uri="{FF2B5EF4-FFF2-40B4-BE49-F238E27FC236}">
                <a16:creationId xmlns:a16="http://schemas.microsoft.com/office/drawing/2014/main" id="{E5854A7A-E835-C34C-DBB6-FE5DA7C0D485}"/>
              </a:ext>
            </a:extLst>
          </p:cNvPr>
          <p:cNvSpPr txBox="1">
            <a:spLocks/>
          </p:cNvSpPr>
          <p:nvPr/>
        </p:nvSpPr>
        <p:spPr>
          <a:xfrm>
            <a:off x="11353800" y="5879804"/>
            <a:ext cx="661416" cy="89589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FB4751-880F-D840-AAA9-3A15815CC996}" type="slidenum">
              <a:rPr lang="en-US" sz="2400" dirty="0" smtClean="0">
                <a:latin typeface="Sagona Book"/>
              </a:rPr>
              <a:pPr/>
              <a:t>10</a:t>
            </a:fld>
            <a:endParaRPr lang="en-US" sz="2400" dirty="0">
              <a:latin typeface="Sagona Book"/>
            </a:endParaRPr>
          </a:p>
        </p:txBody>
      </p:sp>
    </p:spTree>
    <p:extLst>
      <p:ext uri="{BB962C8B-B14F-4D97-AF65-F5344CB8AC3E}">
        <p14:creationId xmlns:p14="http://schemas.microsoft.com/office/powerpoint/2010/main" val="1096717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A3D95EF-8A67-7F71-37EF-9EB02511B163}"/>
              </a:ext>
            </a:extLst>
          </p:cNvPr>
          <p:cNvSpPr>
            <a:spLocks noGrp="1"/>
          </p:cNvSpPr>
          <p:nvPr>
            <p:ph type="title"/>
          </p:nvPr>
        </p:nvSpPr>
        <p:spPr>
          <a:xfrm>
            <a:off x="4059381" y="3588329"/>
            <a:ext cx="7473790" cy="2843784"/>
          </a:xfrm>
        </p:spPr>
        <p:txBody>
          <a:bodyPr anchor="b"/>
          <a:lstStyle/>
          <a:p>
            <a:pPr algn="l"/>
            <a:r>
              <a:rPr lang="en-US" sz="2200" dirty="0">
                <a:ea typeface="+mj-lt"/>
                <a:cs typeface="+mj-lt"/>
              </a:rPr>
              <a:t> </a:t>
            </a:r>
            <a:br>
              <a:rPr lang="en-US" sz="2200" dirty="0">
                <a:ea typeface="+mj-lt"/>
                <a:cs typeface="+mj-lt"/>
              </a:rPr>
            </a:br>
            <a:br>
              <a:rPr lang="en-US" sz="2200" dirty="0">
                <a:ea typeface="+mj-lt"/>
                <a:cs typeface="+mj-lt"/>
              </a:rPr>
            </a:br>
            <a:r>
              <a:rPr lang="en-US" sz="2200" dirty="0">
                <a:ea typeface="+mj-lt"/>
                <a:cs typeface="+mj-lt"/>
              </a:rPr>
              <a:t>Techniques like </a:t>
            </a:r>
            <a:r>
              <a:rPr lang="en-US" sz="2200" u="sng" dirty="0">
                <a:ea typeface="+mj-lt"/>
                <a:cs typeface="+mj-lt"/>
              </a:rPr>
              <a:t>flexible grouping, choice boards, and tiered assignments </a:t>
            </a:r>
            <a:r>
              <a:rPr lang="en-US" sz="2200" dirty="0">
                <a:ea typeface="+mj-lt"/>
                <a:cs typeface="+mj-lt"/>
              </a:rPr>
              <a:t>allow teachers to provide instruction that meets the unique needs of each student.</a:t>
            </a:r>
            <a:br>
              <a:rPr lang="en-US" sz="2200" dirty="0">
                <a:ea typeface="+mj-lt"/>
                <a:cs typeface="+mj-lt"/>
              </a:rPr>
            </a:br>
            <a:br>
              <a:rPr lang="en-US" sz="2200" dirty="0">
                <a:ea typeface="+mj-lt"/>
                <a:cs typeface="+mj-lt"/>
              </a:rPr>
            </a:br>
            <a:r>
              <a:rPr lang="en-US" sz="2200" dirty="0">
                <a:ea typeface="+mj-lt"/>
                <a:cs typeface="+mj-lt"/>
              </a:rPr>
              <a:t>Using programs like </a:t>
            </a:r>
            <a:r>
              <a:rPr lang="en-US" sz="2200" b="1" dirty="0" err="1">
                <a:ea typeface="+mj-lt"/>
                <a:cs typeface="+mj-lt"/>
              </a:rPr>
              <a:t>MiniLit</a:t>
            </a:r>
            <a:r>
              <a:rPr lang="en-US" sz="2200" dirty="0">
                <a:ea typeface="+mj-lt"/>
                <a:cs typeface="+mj-lt"/>
              </a:rPr>
              <a:t> and </a:t>
            </a:r>
            <a:r>
              <a:rPr lang="en-US" sz="2200" b="1" dirty="0">
                <a:ea typeface="+mj-lt"/>
                <a:cs typeface="+mj-lt"/>
              </a:rPr>
              <a:t>Toe by Toe</a:t>
            </a:r>
            <a:r>
              <a:rPr lang="en-US" sz="2200" dirty="0">
                <a:ea typeface="+mj-lt"/>
                <a:cs typeface="+mj-lt"/>
              </a:rPr>
              <a:t>, students can be grouped by their current skill levels. One group might focus on phonemic awareness with </a:t>
            </a:r>
            <a:r>
              <a:rPr lang="en-US" sz="2200" dirty="0" err="1">
                <a:ea typeface="+mj-lt"/>
                <a:cs typeface="+mj-lt"/>
              </a:rPr>
              <a:t>MiniLit</a:t>
            </a:r>
            <a:r>
              <a:rPr lang="en-US" sz="2200" dirty="0">
                <a:ea typeface="+mj-lt"/>
                <a:cs typeface="+mj-lt"/>
              </a:rPr>
              <a:t>, another on blending sounds with Toe by Toe, and a third on reading simple sentences using </a:t>
            </a:r>
            <a:r>
              <a:rPr lang="en-US" sz="2200" dirty="0" err="1">
                <a:ea typeface="+mj-lt"/>
                <a:cs typeface="+mj-lt"/>
              </a:rPr>
              <a:t>MiniLit's</a:t>
            </a:r>
            <a:r>
              <a:rPr lang="en-US" sz="2200" dirty="0">
                <a:ea typeface="+mj-lt"/>
                <a:cs typeface="+mj-lt"/>
              </a:rPr>
              <a:t> structured reading activities. These groups can shift as students improve, keeping instruction relevant and effective.</a:t>
            </a:r>
            <a:br>
              <a:rPr lang="en-US" sz="2200" dirty="0">
                <a:ea typeface="+mj-lt"/>
                <a:cs typeface="+mj-lt"/>
              </a:rPr>
            </a:br>
            <a:br>
              <a:rPr lang="en-US" sz="2200" dirty="0">
                <a:ea typeface="+mj-lt"/>
                <a:cs typeface="+mj-lt"/>
              </a:rPr>
            </a:br>
            <a:br>
              <a:rPr lang="en-US" sz="2200" dirty="0">
                <a:ea typeface="+mj-lt"/>
                <a:cs typeface="+mj-lt"/>
              </a:rPr>
            </a:br>
            <a:r>
              <a:rPr lang="en-US" sz="2200" dirty="0">
                <a:ea typeface="+mj-lt"/>
                <a:cs typeface="+mj-lt"/>
              </a:rPr>
              <a:t> </a:t>
            </a:r>
            <a:br>
              <a:rPr lang="en-US" sz="2200" dirty="0">
                <a:ea typeface="+mj-lt"/>
                <a:cs typeface="+mj-lt"/>
              </a:rPr>
            </a:br>
            <a:r>
              <a:rPr lang="en-US" sz="2200" dirty="0">
                <a:ea typeface="+mj-lt"/>
                <a:cs typeface="+mj-lt"/>
              </a:rPr>
              <a:t>- Research consistently shows that differentiated instruction boosts student engagement, achievement, and motivation (Tomlinson, 2017). So, it's a great opportunity for everyone involved.</a:t>
            </a:r>
            <a:endParaRPr lang="en-US" sz="2200" b="1" dirty="0">
              <a:ea typeface="+mj-lt"/>
              <a:cs typeface="+mj-lt"/>
            </a:endParaRPr>
          </a:p>
        </p:txBody>
      </p:sp>
      <p:sp>
        <p:nvSpPr>
          <p:cNvPr id="3" name="Slide Number Placeholder 2">
            <a:extLst>
              <a:ext uri="{FF2B5EF4-FFF2-40B4-BE49-F238E27FC236}">
                <a16:creationId xmlns:a16="http://schemas.microsoft.com/office/drawing/2014/main" id="{96431FE7-299B-BC24-3F1E-C222BB461CE6}"/>
              </a:ext>
            </a:extLst>
          </p:cNvPr>
          <p:cNvSpPr txBox="1">
            <a:spLocks/>
          </p:cNvSpPr>
          <p:nvPr/>
        </p:nvSpPr>
        <p:spPr>
          <a:xfrm>
            <a:off x="11190514" y="6249918"/>
            <a:ext cx="661416" cy="89589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FB4751-880F-D840-AAA9-3A15815CC996}" type="slidenum">
              <a:rPr lang="en-US" sz="2400" dirty="0" smtClean="0">
                <a:latin typeface="Sagona Book"/>
              </a:rPr>
              <a:pPr/>
              <a:t>11</a:t>
            </a:fld>
            <a:endParaRPr lang="en-US" dirty="0">
              <a:latin typeface="Sagona Book"/>
            </a:endParaRPr>
          </a:p>
        </p:txBody>
      </p:sp>
      <p:pic>
        <p:nvPicPr>
          <p:cNvPr id="4" name="Picture 3" descr="A group of children sitting on the floor reading a book&#10;&#10;Description automatically generated">
            <a:extLst>
              <a:ext uri="{FF2B5EF4-FFF2-40B4-BE49-F238E27FC236}">
                <a16:creationId xmlns:a16="http://schemas.microsoft.com/office/drawing/2014/main" id="{E8199768-2064-5018-8EA8-83649ADF0BBC}"/>
              </a:ext>
            </a:extLst>
          </p:cNvPr>
          <p:cNvPicPr>
            <a:picLocks noChangeAspect="1"/>
          </p:cNvPicPr>
          <p:nvPr/>
        </p:nvPicPr>
        <p:blipFill rotWithShape="1">
          <a:blip r:embed="rId3"/>
          <a:srcRect l="2991" t="8584" r="4860" b="6878"/>
          <a:stretch/>
        </p:blipFill>
        <p:spPr>
          <a:xfrm>
            <a:off x="136478" y="3730831"/>
            <a:ext cx="3928999" cy="2705669"/>
          </a:xfrm>
          <a:prstGeom prst="ellipse">
            <a:avLst/>
          </a:prstGeom>
          <a:ln>
            <a:noFill/>
          </a:ln>
          <a:effectLst>
            <a:softEdge rad="112500"/>
          </a:effectLst>
        </p:spPr>
      </p:pic>
      <p:pic>
        <p:nvPicPr>
          <p:cNvPr id="5" name="Picture 4" descr="A child writing on a yellow board&#10;&#10;Description automatically generated">
            <a:extLst>
              <a:ext uri="{FF2B5EF4-FFF2-40B4-BE49-F238E27FC236}">
                <a16:creationId xmlns:a16="http://schemas.microsoft.com/office/drawing/2014/main" id="{4B7FDBD3-EF8F-16B6-47F4-66CAF2FD8776}"/>
              </a:ext>
            </a:extLst>
          </p:cNvPr>
          <p:cNvPicPr>
            <a:picLocks noChangeAspect="1"/>
          </p:cNvPicPr>
          <p:nvPr/>
        </p:nvPicPr>
        <p:blipFill>
          <a:blip r:embed="rId4"/>
          <a:stretch>
            <a:fillRect/>
          </a:stretch>
        </p:blipFill>
        <p:spPr>
          <a:xfrm>
            <a:off x="141514" y="517071"/>
            <a:ext cx="3918858" cy="2623457"/>
          </a:xfrm>
          <a:prstGeom prst="ellipse">
            <a:avLst/>
          </a:prstGeom>
          <a:ln>
            <a:noFill/>
          </a:ln>
          <a:effectLst>
            <a:softEdge rad="112500"/>
          </a:effectLst>
        </p:spPr>
      </p:pic>
    </p:spTree>
    <p:extLst>
      <p:ext uri="{BB962C8B-B14F-4D97-AF65-F5344CB8AC3E}">
        <p14:creationId xmlns:p14="http://schemas.microsoft.com/office/powerpoint/2010/main" val="420363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C3D84F4-B585-C87F-DA6D-DA6ECA627064}"/>
              </a:ext>
            </a:extLst>
          </p:cNvPr>
          <p:cNvSpPr>
            <a:spLocks noGrp="1"/>
          </p:cNvSpPr>
          <p:nvPr>
            <p:ph type="title"/>
          </p:nvPr>
        </p:nvSpPr>
        <p:spPr>
          <a:xfrm>
            <a:off x="925286" y="544286"/>
            <a:ext cx="7534656" cy="914400"/>
          </a:xfrm>
        </p:spPr>
        <p:txBody>
          <a:bodyPr/>
          <a:lstStyle/>
          <a:p>
            <a:r>
              <a:rPr lang="en-US" b="1">
                <a:ea typeface="+mj-lt"/>
                <a:cs typeface="+mj-lt"/>
              </a:rPr>
              <a:t>Multisensory Learning</a:t>
            </a:r>
            <a:endParaRPr lang="en-US"/>
          </a:p>
        </p:txBody>
      </p:sp>
      <p:sp>
        <p:nvSpPr>
          <p:cNvPr id="14" name="Content Placeholder 13">
            <a:extLst>
              <a:ext uri="{FF2B5EF4-FFF2-40B4-BE49-F238E27FC236}">
                <a16:creationId xmlns:a16="http://schemas.microsoft.com/office/drawing/2014/main" id="{F4A3718F-D67C-255A-4B64-BA379609FCD0}"/>
              </a:ext>
            </a:extLst>
          </p:cNvPr>
          <p:cNvSpPr>
            <a:spLocks noGrp="1"/>
          </p:cNvSpPr>
          <p:nvPr>
            <p:ph sz="quarter" idx="12"/>
          </p:nvPr>
        </p:nvSpPr>
        <p:spPr>
          <a:xfrm>
            <a:off x="468085" y="1712539"/>
            <a:ext cx="6706906" cy="3850060"/>
          </a:xfrm>
        </p:spPr>
        <p:txBody>
          <a:bodyPr vert="horz" lIns="91440" tIns="45720" rIns="91440" bIns="45720" rtlCol="0" anchor="t">
            <a:noAutofit/>
          </a:bodyPr>
          <a:lstStyle/>
          <a:p>
            <a:r>
              <a:rPr lang="en-US" sz="2400" dirty="0">
                <a:solidFill>
                  <a:srgbClr val="000000"/>
                </a:solidFill>
              </a:rPr>
              <a:t>Multisensory learning engages multiple senses simultaneously, enhancing memory and understanding. This approach is particularly beneficial for students with SEND as it accommodates diverse learning styles and strengths. Activities such as using sand trays, painting, and phonics songs provide tactile, visual, and auditory experiences that reinforce learning.</a:t>
            </a:r>
          </a:p>
          <a:p>
            <a:endParaRPr lang="en-US" sz="2400" dirty="0">
              <a:solidFill>
                <a:srgbClr val="000000"/>
              </a:solidFill>
            </a:endParaRPr>
          </a:p>
          <a:p>
            <a:r>
              <a:rPr lang="en-US" sz="2400" dirty="0">
                <a:solidFill>
                  <a:srgbClr val="000000"/>
                </a:solidFill>
              </a:rPr>
              <a:t>Multisensory learning has been associated with improved retention, comprehension, and academic performance for students with and without disabilities (Dyslexia International, 2020).</a:t>
            </a:r>
            <a:endParaRPr lang="en-US" dirty="0">
              <a:solidFill>
                <a:srgbClr val="000000"/>
              </a:solidFill>
            </a:endParaRPr>
          </a:p>
        </p:txBody>
      </p:sp>
      <p:pic>
        <p:nvPicPr>
          <p:cNvPr id="6" name="Picture 5" descr="A group of boys playing in a classroom&#10;&#10;Description automatically generated">
            <a:extLst>
              <a:ext uri="{FF2B5EF4-FFF2-40B4-BE49-F238E27FC236}">
                <a16:creationId xmlns:a16="http://schemas.microsoft.com/office/drawing/2014/main" id="{572B93C6-01B2-2F36-61E0-154D5C1DF426}"/>
              </a:ext>
            </a:extLst>
          </p:cNvPr>
          <p:cNvPicPr>
            <a:picLocks noChangeAspect="1"/>
          </p:cNvPicPr>
          <p:nvPr/>
        </p:nvPicPr>
        <p:blipFill rotWithShape="1">
          <a:blip r:embed="rId3"/>
          <a:srcRect l="19287" t="1590" r="28137" b="-1944"/>
          <a:stretch/>
        </p:blipFill>
        <p:spPr>
          <a:xfrm>
            <a:off x="7623125" y="-20757"/>
            <a:ext cx="4595114" cy="6578192"/>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noFill/>
          <a:ln>
            <a:noFill/>
          </a:ln>
        </p:spPr>
      </p:pic>
      <p:sp>
        <p:nvSpPr>
          <p:cNvPr id="2" name="Slide Number Placeholder 1">
            <a:extLst>
              <a:ext uri="{FF2B5EF4-FFF2-40B4-BE49-F238E27FC236}">
                <a16:creationId xmlns:a16="http://schemas.microsoft.com/office/drawing/2014/main" id="{F35BAC3D-60A1-816B-5C79-2E8B6D9806E9}"/>
              </a:ext>
            </a:extLst>
          </p:cNvPr>
          <p:cNvSpPr>
            <a:spLocks noGrp="1"/>
          </p:cNvSpPr>
          <p:nvPr>
            <p:ph type="sldNum" sz="quarter" idx="4"/>
          </p:nvPr>
        </p:nvSpPr>
        <p:spPr>
          <a:xfrm>
            <a:off x="11353800" y="5879804"/>
            <a:ext cx="661416" cy="895899"/>
          </a:xfrm>
        </p:spPr>
        <p:txBody>
          <a:bodyPr anchor="ctr">
            <a:normAutofit/>
          </a:bodyPr>
          <a:lstStyle/>
          <a:p>
            <a:pPr>
              <a:spcAft>
                <a:spcPts val="600"/>
              </a:spcAft>
            </a:pPr>
            <a:fld id="{58FB4751-880F-D840-AAA9-3A15815CC996}" type="slidenum">
              <a:rPr lang="en-US" smtClean="0"/>
              <a:pPr>
                <a:spcAft>
                  <a:spcPts val="600"/>
                </a:spcAft>
              </a:pPr>
              <a:t>12</a:t>
            </a:fld>
            <a:endParaRPr lang="en-US"/>
          </a:p>
        </p:txBody>
      </p:sp>
    </p:spTree>
    <p:extLst>
      <p:ext uri="{BB962C8B-B14F-4D97-AF65-F5344CB8AC3E}">
        <p14:creationId xmlns:p14="http://schemas.microsoft.com/office/powerpoint/2010/main" val="4230106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kids playing with toys&#10;&#10;Description automatically generated">
            <a:extLst>
              <a:ext uri="{FF2B5EF4-FFF2-40B4-BE49-F238E27FC236}">
                <a16:creationId xmlns:a16="http://schemas.microsoft.com/office/drawing/2014/main" id="{A8FC7016-5B64-AD05-1EEC-DAB30251BF4E}"/>
              </a:ext>
            </a:extLst>
          </p:cNvPr>
          <p:cNvPicPr>
            <a:picLocks noChangeAspect="1"/>
          </p:cNvPicPr>
          <p:nvPr/>
        </p:nvPicPr>
        <p:blipFill>
          <a:blip r:embed="rId3"/>
          <a:stretch>
            <a:fillRect/>
          </a:stretch>
        </p:blipFill>
        <p:spPr>
          <a:xfrm>
            <a:off x="8929255" y="3299691"/>
            <a:ext cx="2589645" cy="3295073"/>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AF012FDC-7484-2B3B-E496-144348256B81}"/>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13</a:t>
            </a:fld>
            <a:endParaRPr lang="en-US"/>
          </a:p>
        </p:txBody>
      </p:sp>
      <p:pic>
        <p:nvPicPr>
          <p:cNvPr id="9" name="Picture 8" descr="A group of children sitting on the floor&#10;&#10;Description automatically generated">
            <a:extLst>
              <a:ext uri="{FF2B5EF4-FFF2-40B4-BE49-F238E27FC236}">
                <a16:creationId xmlns:a16="http://schemas.microsoft.com/office/drawing/2014/main" id="{B022E94D-E06A-7200-D215-CD9D69394AFA}"/>
              </a:ext>
            </a:extLst>
          </p:cNvPr>
          <p:cNvPicPr>
            <a:picLocks noChangeAspect="1"/>
          </p:cNvPicPr>
          <p:nvPr/>
        </p:nvPicPr>
        <p:blipFill>
          <a:blip r:embed="rId4"/>
          <a:stretch>
            <a:fillRect/>
          </a:stretch>
        </p:blipFill>
        <p:spPr>
          <a:xfrm>
            <a:off x="3803072" y="124691"/>
            <a:ext cx="4574308" cy="3306618"/>
          </a:xfrm>
          <a:prstGeom prst="rect">
            <a:avLst/>
          </a:prstGeom>
          <a:ln>
            <a:noFill/>
          </a:ln>
          <a:effectLst>
            <a:softEdge rad="112500"/>
          </a:effectLst>
        </p:spPr>
      </p:pic>
      <p:pic>
        <p:nvPicPr>
          <p:cNvPr id="10" name="Picture 9" descr="A child sitting at a table with a plastic bag&#10;&#10;Description automatically generated">
            <a:extLst>
              <a:ext uri="{FF2B5EF4-FFF2-40B4-BE49-F238E27FC236}">
                <a16:creationId xmlns:a16="http://schemas.microsoft.com/office/drawing/2014/main" id="{5506ADF9-7F63-0DB5-55F0-AA32A222C20E}"/>
              </a:ext>
            </a:extLst>
          </p:cNvPr>
          <p:cNvPicPr>
            <a:picLocks noChangeAspect="1"/>
          </p:cNvPicPr>
          <p:nvPr/>
        </p:nvPicPr>
        <p:blipFill>
          <a:blip r:embed="rId5"/>
          <a:stretch>
            <a:fillRect/>
          </a:stretch>
        </p:blipFill>
        <p:spPr>
          <a:xfrm>
            <a:off x="8935027" y="142008"/>
            <a:ext cx="2601192" cy="3629891"/>
          </a:xfrm>
          <a:prstGeom prst="rect">
            <a:avLst/>
          </a:prstGeom>
          <a:ln>
            <a:noFill/>
          </a:ln>
          <a:effectLst>
            <a:softEdge rad="112500"/>
          </a:effectLst>
        </p:spPr>
      </p:pic>
      <p:pic>
        <p:nvPicPr>
          <p:cNvPr id="14" name="Picture 13" descr="A group of boys playing in a classroom&#10;&#10;Description automatically generated">
            <a:extLst>
              <a:ext uri="{FF2B5EF4-FFF2-40B4-BE49-F238E27FC236}">
                <a16:creationId xmlns:a16="http://schemas.microsoft.com/office/drawing/2014/main" id="{BF7A3C0E-ED73-264D-3D2D-A58F41F9FDD3}"/>
              </a:ext>
            </a:extLst>
          </p:cNvPr>
          <p:cNvPicPr>
            <a:picLocks noChangeAspect="1"/>
          </p:cNvPicPr>
          <p:nvPr/>
        </p:nvPicPr>
        <p:blipFill>
          <a:blip r:embed="rId6"/>
          <a:stretch>
            <a:fillRect/>
          </a:stretch>
        </p:blipFill>
        <p:spPr>
          <a:xfrm>
            <a:off x="3797300" y="3432464"/>
            <a:ext cx="4585854" cy="3329708"/>
          </a:xfrm>
          <a:prstGeom prst="rect">
            <a:avLst/>
          </a:prstGeom>
          <a:ln>
            <a:noFill/>
          </a:ln>
          <a:effectLst>
            <a:softEdge rad="112500"/>
          </a:effectLst>
        </p:spPr>
      </p:pic>
      <p:pic>
        <p:nvPicPr>
          <p:cNvPr id="15" name="Picture 14" descr="A person and a child in a classroom&#10;&#10;Description automatically generated">
            <a:extLst>
              <a:ext uri="{FF2B5EF4-FFF2-40B4-BE49-F238E27FC236}">
                <a16:creationId xmlns:a16="http://schemas.microsoft.com/office/drawing/2014/main" id="{56E9CC91-62B5-1773-9DDF-70D0469FF4CF}"/>
              </a:ext>
            </a:extLst>
          </p:cNvPr>
          <p:cNvPicPr>
            <a:picLocks noChangeAspect="1"/>
          </p:cNvPicPr>
          <p:nvPr/>
        </p:nvPicPr>
        <p:blipFill>
          <a:blip r:embed="rId7"/>
          <a:stretch>
            <a:fillRect/>
          </a:stretch>
        </p:blipFill>
        <p:spPr>
          <a:xfrm>
            <a:off x="316346" y="2733964"/>
            <a:ext cx="2924464" cy="3860800"/>
          </a:xfrm>
          <a:prstGeom prst="rect">
            <a:avLst/>
          </a:prstGeom>
          <a:ln>
            <a:noFill/>
          </a:ln>
          <a:effectLst>
            <a:softEdge rad="112500"/>
          </a:effectLst>
        </p:spPr>
      </p:pic>
      <p:pic>
        <p:nvPicPr>
          <p:cNvPr id="17" name="Picture 16" descr="A child playing with soapy water&#10;&#10;Description automatically generated">
            <a:extLst>
              <a:ext uri="{FF2B5EF4-FFF2-40B4-BE49-F238E27FC236}">
                <a16:creationId xmlns:a16="http://schemas.microsoft.com/office/drawing/2014/main" id="{A1E4C113-67B1-215F-A374-F6AFFE6370E1}"/>
              </a:ext>
            </a:extLst>
          </p:cNvPr>
          <p:cNvPicPr>
            <a:picLocks noChangeAspect="1"/>
          </p:cNvPicPr>
          <p:nvPr/>
        </p:nvPicPr>
        <p:blipFill>
          <a:blip r:embed="rId8"/>
          <a:stretch>
            <a:fillRect/>
          </a:stretch>
        </p:blipFill>
        <p:spPr>
          <a:xfrm>
            <a:off x="315768" y="136237"/>
            <a:ext cx="2924464" cy="3849255"/>
          </a:xfrm>
          <a:prstGeom prst="rect">
            <a:avLst/>
          </a:prstGeom>
          <a:ln>
            <a:noFill/>
          </a:ln>
          <a:effectLst>
            <a:softEdge rad="112500"/>
          </a:effectLst>
        </p:spPr>
      </p:pic>
    </p:spTree>
    <p:extLst>
      <p:ext uri="{BB962C8B-B14F-4D97-AF65-F5344CB8AC3E}">
        <p14:creationId xmlns:p14="http://schemas.microsoft.com/office/powerpoint/2010/main" val="3748348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C3A604C-7F23-42EB-A949-0DBAD2996BA7}"/>
              </a:ext>
            </a:extLst>
          </p:cNvPr>
          <p:cNvSpPr>
            <a:spLocks noGrp="1"/>
          </p:cNvSpPr>
          <p:nvPr>
            <p:ph type="title"/>
          </p:nvPr>
        </p:nvSpPr>
        <p:spPr>
          <a:xfrm>
            <a:off x="914400" y="914400"/>
            <a:ext cx="7534656" cy="914400"/>
          </a:xfrm>
        </p:spPr>
        <p:txBody>
          <a:bodyPr/>
          <a:lstStyle/>
          <a:p>
            <a:r>
              <a:rPr lang="en-US" sz="2800" b="1">
                <a:ea typeface="+mj-lt"/>
                <a:cs typeface="+mj-lt"/>
              </a:rPr>
              <a:t>Positive Behavior Interventions and Supports (PBIS)</a:t>
            </a:r>
            <a:endParaRPr lang="en-US" sz="4000"/>
          </a:p>
        </p:txBody>
      </p:sp>
      <p:sp>
        <p:nvSpPr>
          <p:cNvPr id="17" name="Content Placeholder 16">
            <a:extLst>
              <a:ext uri="{FF2B5EF4-FFF2-40B4-BE49-F238E27FC236}">
                <a16:creationId xmlns:a16="http://schemas.microsoft.com/office/drawing/2014/main" id="{2F3CEF66-C6D7-C765-24E7-1DCFB38FE51A}"/>
              </a:ext>
            </a:extLst>
          </p:cNvPr>
          <p:cNvSpPr>
            <a:spLocks noGrp="1"/>
          </p:cNvSpPr>
          <p:nvPr>
            <p:ph sz="quarter" idx="12"/>
          </p:nvPr>
        </p:nvSpPr>
        <p:spPr>
          <a:xfrm>
            <a:off x="914399" y="2039111"/>
            <a:ext cx="5650992" cy="4720916"/>
          </a:xfrm>
        </p:spPr>
        <p:txBody>
          <a:bodyPr vert="horz" lIns="91440" tIns="45720" rIns="91440" bIns="45720" rtlCol="0" anchor="t">
            <a:normAutofit/>
          </a:bodyPr>
          <a:lstStyle/>
          <a:p>
            <a:r>
              <a:rPr lang="en-US" sz="2400" dirty="0">
                <a:solidFill>
                  <a:srgbClr val="000000"/>
                </a:solidFill>
              </a:rPr>
              <a:t>PBIS is a proactive framework for improving behavior and school climate by teaching and reinforcing positive behaviors. It involves establishing clear expectations, implementing consistent routines, and providing positive reinforcement.</a:t>
            </a:r>
            <a:endParaRPr lang="en-US" dirty="0">
              <a:solidFill>
                <a:srgbClr val="000000"/>
              </a:solidFill>
            </a:endParaRPr>
          </a:p>
          <a:p>
            <a:endParaRPr lang="en-US" sz="2400" dirty="0">
              <a:solidFill>
                <a:srgbClr val="000000"/>
              </a:solidFill>
            </a:endParaRPr>
          </a:p>
          <a:p>
            <a:endParaRPr lang="en-US" sz="2400" dirty="0">
              <a:solidFill>
                <a:srgbClr val="000000"/>
              </a:solidFill>
            </a:endParaRPr>
          </a:p>
          <a:p>
            <a:r>
              <a:rPr lang="en-US" sz="2400" dirty="0">
                <a:solidFill>
                  <a:srgbClr val="000000"/>
                </a:solidFill>
              </a:rPr>
              <a:t>PBIS has been shown to reduce disciplinary issues, improve social-emotional skills, and enhance academic outcomes for students with SEND (Horner et al., 2009).</a:t>
            </a:r>
            <a:endParaRPr lang="en-US" dirty="0">
              <a:solidFill>
                <a:srgbClr val="000000"/>
              </a:solidFill>
            </a:endParaRPr>
          </a:p>
        </p:txBody>
      </p:sp>
      <p:pic>
        <p:nvPicPr>
          <p:cNvPr id="6" name="Picture 5" descr="A person giving a thumbs up to a child&#10;&#10;Description automatically generated">
            <a:extLst>
              <a:ext uri="{FF2B5EF4-FFF2-40B4-BE49-F238E27FC236}">
                <a16:creationId xmlns:a16="http://schemas.microsoft.com/office/drawing/2014/main" id="{308FEFB5-DE64-94EB-52DA-13B48C8A008E}"/>
              </a:ext>
            </a:extLst>
          </p:cNvPr>
          <p:cNvPicPr>
            <a:picLocks noChangeAspect="1"/>
          </p:cNvPicPr>
          <p:nvPr/>
        </p:nvPicPr>
        <p:blipFill rotWithShape="1">
          <a:blip r:embed="rId3"/>
          <a:srcRect l="34039" t="-628" r="33698" b="3693"/>
          <a:stretch/>
        </p:blipFill>
        <p:spPr>
          <a:xfrm>
            <a:off x="7623125" y="-4151"/>
            <a:ext cx="4572533" cy="6354186"/>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noFill/>
          <a:ln>
            <a:noFill/>
          </a:ln>
        </p:spPr>
      </p:pic>
      <p:sp>
        <p:nvSpPr>
          <p:cNvPr id="2" name="Slide Number Placeholder 1">
            <a:extLst>
              <a:ext uri="{FF2B5EF4-FFF2-40B4-BE49-F238E27FC236}">
                <a16:creationId xmlns:a16="http://schemas.microsoft.com/office/drawing/2014/main" id="{F35BAC3D-60A1-816B-5C79-2E8B6D9806E9}"/>
              </a:ext>
            </a:extLst>
          </p:cNvPr>
          <p:cNvSpPr>
            <a:spLocks noGrp="1"/>
          </p:cNvSpPr>
          <p:nvPr>
            <p:ph type="sldNum" sz="quarter" idx="4"/>
          </p:nvPr>
        </p:nvSpPr>
        <p:spPr>
          <a:xfrm>
            <a:off x="11353800" y="5879804"/>
            <a:ext cx="661416" cy="895899"/>
          </a:xfrm>
        </p:spPr>
        <p:txBody>
          <a:bodyPr anchor="ctr">
            <a:normAutofit/>
          </a:bodyPr>
          <a:lstStyle/>
          <a:p>
            <a:pPr>
              <a:spcAft>
                <a:spcPts val="600"/>
              </a:spcAft>
            </a:pPr>
            <a:fld id="{58FB4751-880F-D840-AAA9-3A15815CC996}" type="slidenum">
              <a:rPr lang="en-US" smtClean="0"/>
              <a:pPr>
                <a:spcAft>
                  <a:spcPts val="600"/>
                </a:spcAft>
              </a:pPr>
              <a:t>14</a:t>
            </a:fld>
            <a:endParaRPr lang="en-US"/>
          </a:p>
        </p:txBody>
      </p:sp>
    </p:spTree>
    <p:extLst>
      <p:ext uri="{BB962C8B-B14F-4D97-AF65-F5344CB8AC3E}">
        <p14:creationId xmlns:p14="http://schemas.microsoft.com/office/powerpoint/2010/main" val="3054512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6E3FD31-D19A-BFEB-821F-C00103830DC9}"/>
              </a:ext>
            </a:extLst>
          </p:cNvPr>
          <p:cNvSpPr>
            <a:spLocks noGrp="1"/>
          </p:cNvSpPr>
          <p:nvPr>
            <p:ph type="title"/>
          </p:nvPr>
        </p:nvSpPr>
        <p:spPr>
          <a:xfrm>
            <a:off x="675720" y="5307074"/>
            <a:ext cx="10455407" cy="1141513"/>
          </a:xfrm>
        </p:spPr>
        <p:txBody>
          <a:bodyPr/>
          <a:lstStyle/>
          <a:p>
            <a:r>
              <a:rPr lang="en-US" sz="3000">
                <a:latin typeface="Segoe UI"/>
                <a:cs typeface="Segoe UI"/>
              </a:rPr>
              <a:t>Assistive Technology</a:t>
            </a:r>
            <a:br>
              <a:rPr lang="en-US" sz="3000">
                <a:latin typeface="Segoe UI"/>
                <a:cs typeface="Segoe UI"/>
              </a:rPr>
            </a:br>
            <a:br>
              <a:rPr lang="en-US" sz="3000">
                <a:latin typeface="Segoe UI"/>
                <a:cs typeface="Segoe UI"/>
              </a:rPr>
            </a:br>
            <a:r>
              <a:rPr lang="en-US" sz="2000">
                <a:ea typeface="+mj-lt"/>
                <a:cs typeface="+mj-lt"/>
              </a:rPr>
              <a:t>Tools and device­s have been cre­ated specifically for students with disabilitie­s and specialized educational ne­eds (SEND). These tackle­ many areas, from l</a:t>
            </a:r>
            <a:r>
              <a:rPr lang="en-US" sz="2000" b="1" i="1">
                <a:ea typeface="+mj-lt"/>
                <a:cs typeface="+mj-lt"/>
              </a:rPr>
              <a:t>earning impairments to physical, se­nsory, or cognitive challenges</a:t>
            </a:r>
            <a:r>
              <a:rPr lang="en-US" sz="2000">
                <a:ea typeface="+mj-lt"/>
                <a:cs typeface="+mj-lt"/>
              </a:rPr>
              <a:t>. For instance­, communication aids such as </a:t>
            </a:r>
            <a:r>
              <a:rPr lang="en-US" sz="2000" b="1" i="1">
                <a:ea typeface="+mj-lt"/>
                <a:cs typeface="+mj-lt"/>
              </a:rPr>
              <a:t>speech-gene­rating devices and communication boards</a:t>
            </a:r>
            <a:r>
              <a:rPr lang="en-US" sz="2000">
                <a:ea typeface="+mj-lt"/>
                <a:cs typeface="+mj-lt"/>
              </a:rPr>
              <a:t> are e­xperiencing vast usage. Compute­r access is facilitated with specialty software­ and hardware that adapt to the user's ne­eds. </a:t>
            </a:r>
            <a:br>
              <a:rPr lang="en-US" sz="2000">
                <a:ea typeface="+mj-lt"/>
                <a:cs typeface="+mj-lt"/>
              </a:rPr>
            </a:br>
            <a:r>
              <a:rPr lang="en-US" sz="2000" b="1" i="1">
                <a:ea typeface="+mj-lt"/>
                <a:cs typeface="+mj-lt"/>
              </a:rPr>
              <a:t>Screen re­aders</a:t>
            </a:r>
            <a:r>
              <a:rPr lang="en-US" sz="2000">
                <a:ea typeface="+mj-lt"/>
                <a:cs typeface="+mj-lt"/>
              </a:rPr>
              <a:t> and </a:t>
            </a:r>
            <a:r>
              <a:rPr lang="en-US" sz="2000" b="1" i="1">
                <a:ea typeface="+mj-lt"/>
                <a:cs typeface="+mj-lt"/>
              </a:rPr>
              <a:t>Braille device­s </a:t>
            </a:r>
            <a:r>
              <a:rPr lang="en-US" sz="2000">
                <a:ea typeface="+mj-lt"/>
                <a:cs typeface="+mj-lt"/>
              </a:rPr>
              <a:t>are important for visually impaired students, while­ </a:t>
            </a:r>
            <a:r>
              <a:rPr lang="en-US" sz="2000" b="1" i="1">
                <a:ea typeface="+mj-lt"/>
                <a:cs typeface="+mj-lt"/>
              </a:rPr>
              <a:t>hearing aids</a:t>
            </a:r>
            <a:r>
              <a:rPr lang="en-US" sz="2000">
                <a:ea typeface="+mj-lt"/>
                <a:cs typeface="+mj-lt"/>
              </a:rPr>
              <a:t> and captioning services are­ vital for students with hearing difficulties. Custom-made­ educational software offer a pe­rsonalized touch, while environme­ntal controls give ownership, impacting both cognitive and e­motional aspects. </a:t>
            </a:r>
            <a:br>
              <a:rPr lang="en-US" sz="2000">
                <a:ea typeface="+mj-lt"/>
                <a:cs typeface="+mj-lt"/>
              </a:rPr>
            </a:br>
            <a:r>
              <a:rPr lang="en-US" sz="2000">
                <a:ea typeface="+mj-lt"/>
                <a:cs typeface="+mj-lt"/>
              </a:rPr>
              <a:t>Granting the free­dom to control their environment can le­ad to academic success for Special Educational Ne­eds and Disabilities (SEND) students.</a:t>
            </a:r>
            <a:endParaRPr lang="en-US" sz="2000">
              <a:latin typeface="Segoe UI"/>
              <a:cs typeface="Segoe UI"/>
            </a:endParaRPr>
          </a:p>
          <a:p>
            <a:endParaRPr lang="en-US" sz="3000">
              <a:latin typeface="Segoe UI"/>
              <a:cs typeface="Segoe UI"/>
            </a:endParaRPr>
          </a:p>
        </p:txBody>
      </p:sp>
      <p:sp>
        <p:nvSpPr>
          <p:cNvPr id="3" name="Content Placeholder 2">
            <a:extLst>
              <a:ext uri="{FF2B5EF4-FFF2-40B4-BE49-F238E27FC236}">
                <a16:creationId xmlns:a16="http://schemas.microsoft.com/office/drawing/2014/main" id="{CF3ADB94-FC21-07C5-1FC9-E729C5DEDFC6}"/>
              </a:ext>
            </a:extLst>
          </p:cNvPr>
          <p:cNvSpPr>
            <a:spLocks noGrp="1"/>
          </p:cNvSpPr>
          <p:nvPr>
            <p:ph sz="quarter" idx="12"/>
          </p:nvPr>
        </p:nvSpPr>
        <p:spPr>
          <a:xfrm>
            <a:off x="914399" y="2039111"/>
            <a:ext cx="2816352" cy="3840480"/>
          </a:xfrm>
        </p:spPr>
        <p:txBody>
          <a:bodyPr vert="horz" lIns="91440" tIns="45720" rIns="91440" bIns="45720" rtlCol="0" anchor="t">
            <a:normAutofit/>
          </a:bodyPr>
          <a:lstStyle/>
          <a:p>
            <a:endParaRPr lang="en-US"/>
          </a:p>
          <a:p>
            <a:endParaRPr lang="en-US"/>
          </a:p>
        </p:txBody>
      </p:sp>
      <p:sp>
        <p:nvSpPr>
          <p:cNvPr id="5" name="Slide Number Placeholder 4">
            <a:extLst>
              <a:ext uri="{FF2B5EF4-FFF2-40B4-BE49-F238E27FC236}">
                <a16:creationId xmlns:a16="http://schemas.microsoft.com/office/drawing/2014/main" id="{7F576313-F1C8-57CB-82F6-54BC07D3B9F4}"/>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15</a:t>
            </a:fld>
            <a:endParaRPr lang="en-US"/>
          </a:p>
        </p:txBody>
      </p:sp>
      <p:pic>
        <p:nvPicPr>
          <p:cNvPr id="2" name="Picture 1" descr="A close-up of a hearing aid&#10;&#10;Description automatically generated">
            <a:extLst>
              <a:ext uri="{FF2B5EF4-FFF2-40B4-BE49-F238E27FC236}">
                <a16:creationId xmlns:a16="http://schemas.microsoft.com/office/drawing/2014/main" id="{2527951C-739D-9ED6-BAC5-4F5E80A094C6}"/>
              </a:ext>
            </a:extLst>
          </p:cNvPr>
          <p:cNvPicPr>
            <a:picLocks noChangeAspect="1"/>
          </p:cNvPicPr>
          <p:nvPr/>
        </p:nvPicPr>
        <p:blipFill>
          <a:blip r:embed="rId2"/>
          <a:stretch>
            <a:fillRect/>
          </a:stretch>
        </p:blipFill>
        <p:spPr>
          <a:xfrm>
            <a:off x="8417037" y="-427"/>
            <a:ext cx="3593408" cy="2487023"/>
          </a:xfrm>
          <a:prstGeom prst="ellipse">
            <a:avLst/>
          </a:prstGeom>
          <a:ln>
            <a:noFill/>
          </a:ln>
          <a:effectLst>
            <a:softEdge rad="112500"/>
          </a:effectLst>
        </p:spPr>
      </p:pic>
    </p:spTree>
    <p:extLst>
      <p:ext uri="{BB962C8B-B14F-4D97-AF65-F5344CB8AC3E}">
        <p14:creationId xmlns:p14="http://schemas.microsoft.com/office/powerpoint/2010/main" val="537809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6E3FD31-D19A-BFEB-821F-C00103830DC9}"/>
              </a:ext>
            </a:extLst>
          </p:cNvPr>
          <p:cNvSpPr>
            <a:spLocks noGrp="1"/>
          </p:cNvSpPr>
          <p:nvPr>
            <p:ph type="title"/>
          </p:nvPr>
        </p:nvSpPr>
        <p:spPr>
          <a:xfrm>
            <a:off x="686763" y="5715683"/>
            <a:ext cx="10455407" cy="1141513"/>
          </a:xfrm>
        </p:spPr>
        <p:txBody>
          <a:bodyPr/>
          <a:lstStyle/>
          <a:p>
            <a:pPr>
              <a:spcBef>
                <a:spcPts val="1000"/>
              </a:spcBef>
            </a:pPr>
            <a:r>
              <a:rPr lang="en-US" sz="3000">
                <a:latin typeface="Segoe UI"/>
                <a:cs typeface="Segoe UI"/>
              </a:rPr>
              <a:t>Collaborative Team Teaching</a:t>
            </a:r>
            <a:endParaRPr lang="en-US"/>
          </a:p>
          <a:p>
            <a:br>
              <a:rPr lang="en-US" sz="3000">
                <a:latin typeface="Segoe UI"/>
                <a:cs typeface="Segoe UI"/>
              </a:rPr>
            </a:br>
            <a:br>
              <a:rPr lang="en-US" sz="3000">
                <a:latin typeface="Segoe UI"/>
                <a:cs typeface="Segoe UI"/>
              </a:rPr>
            </a:br>
            <a:r>
              <a:rPr lang="en-US" sz="2000">
                <a:solidFill>
                  <a:srgbClr val="505A47"/>
                </a:solidFill>
                <a:ea typeface="+mj-lt"/>
                <a:cs typeface="+mj-lt"/>
              </a:rPr>
              <a:t>Collaborative team teaching concerning Special Educational Needs and Disabilities (SEND) implies a connection between foundational education teachers and specialized education teachers to give direction in an inclusive classroom environment. </a:t>
            </a:r>
            <a:br>
              <a:rPr lang="en-US" sz="2000">
                <a:solidFill>
                  <a:srgbClr val="505A47"/>
                </a:solidFill>
                <a:ea typeface="+mj-lt"/>
                <a:cs typeface="+mj-lt"/>
              </a:rPr>
            </a:br>
            <a:r>
              <a:rPr lang="en-US" sz="2000">
                <a:solidFill>
                  <a:srgbClr val="505A47"/>
                </a:solidFill>
                <a:ea typeface="+mj-lt"/>
                <a:cs typeface="+mj-lt"/>
              </a:rPr>
              <a:t>This method harnesses the skills of the two teachers to fulfill different students' needs, setting a situation where everyone can access the curriculum. By </a:t>
            </a:r>
            <a:r>
              <a:rPr lang="en-US" sz="2000" b="1" i="1">
                <a:solidFill>
                  <a:srgbClr val="505A47"/>
                </a:solidFill>
                <a:ea typeface="+mj-lt"/>
                <a:cs typeface="+mj-lt"/>
              </a:rPr>
              <a:t>co-planning, co-teaching, and co-assessing</a:t>
            </a:r>
            <a:r>
              <a:rPr lang="en-US" sz="2000">
                <a:solidFill>
                  <a:srgbClr val="505A47"/>
                </a:solidFill>
                <a:ea typeface="+mj-lt"/>
                <a:cs typeface="+mj-lt"/>
              </a:rPr>
              <a:t>, teachers can provide differentiated instruction and support, ensuring that students with SEND receive individualized attention while remaining integrated with their peers. This collaboration fosters a more inclusive educational experience, enhancing learning outcomes for all students.</a:t>
            </a:r>
          </a:p>
          <a:p>
            <a:endParaRPr lang="en-US" sz="3000">
              <a:latin typeface="Segoe UI"/>
              <a:cs typeface="Segoe UI"/>
            </a:endParaRPr>
          </a:p>
          <a:p>
            <a:endParaRPr lang="en-US" sz="3000">
              <a:latin typeface="Segoe UI"/>
              <a:cs typeface="Segoe UI"/>
            </a:endParaRPr>
          </a:p>
        </p:txBody>
      </p:sp>
      <p:sp>
        <p:nvSpPr>
          <p:cNvPr id="3" name="Content Placeholder 2">
            <a:extLst>
              <a:ext uri="{FF2B5EF4-FFF2-40B4-BE49-F238E27FC236}">
                <a16:creationId xmlns:a16="http://schemas.microsoft.com/office/drawing/2014/main" id="{CF3ADB94-FC21-07C5-1FC9-E729C5DEDFC6}"/>
              </a:ext>
            </a:extLst>
          </p:cNvPr>
          <p:cNvSpPr>
            <a:spLocks noGrp="1"/>
          </p:cNvSpPr>
          <p:nvPr>
            <p:ph sz="quarter" idx="12"/>
          </p:nvPr>
        </p:nvSpPr>
        <p:spPr>
          <a:xfrm>
            <a:off x="914399" y="2039111"/>
            <a:ext cx="2816352" cy="3840480"/>
          </a:xfrm>
        </p:spPr>
        <p:txBody>
          <a:bodyPr vert="horz" lIns="91440" tIns="45720" rIns="91440" bIns="45720" rtlCol="0" anchor="t">
            <a:normAutofit/>
          </a:bodyPr>
          <a:lstStyle/>
          <a:p>
            <a:endParaRPr lang="en-US"/>
          </a:p>
          <a:p>
            <a:endParaRPr lang="en-US"/>
          </a:p>
        </p:txBody>
      </p:sp>
      <p:sp>
        <p:nvSpPr>
          <p:cNvPr id="5" name="Slide Number Placeholder 4">
            <a:extLst>
              <a:ext uri="{FF2B5EF4-FFF2-40B4-BE49-F238E27FC236}">
                <a16:creationId xmlns:a16="http://schemas.microsoft.com/office/drawing/2014/main" id="{7F576313-F1C8-57CB-82F6-54BC07D3B9F4}"/>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16</a:t>
            </a:fld>
            <a:endParaRPr lang="en-US"/>
          </a:p>
        </p:txBody>
      </p:sp>
      <p:pic>
        <p:nvPicPr>
          <p:cNvPr id="4" name="Picture 3" descr="A group of people in a classroom&#10;&#10;Description automatically generated">
            <a:extLst>
              <a:ext uri="{FF2B5EF4-FFF2-40B4-BE49-F238E27FC236}">
                <a16:creationId xmlns:a16="http://schemas.microsoft.com/office/drawing/2014/main" id="{BEE36EBD-3DE5-4EA8-5019-656DB1F66840}"/>
              </a:ext>
            </a:extLst>
          </p:cNvPr>
          <p:cNvPicPr>
            <a:picLocks noChangeAspect="1"/>
          </p:cNvPicPr>
          <p:nvPr/>
        </p:nvPicPr>
        <p:blipFill>
          <a:blip r:embed="rId2"/>
          <a:stretch>
            <a:fillRect/>
          </a:stretch>
        </p:blipFill>
        <p:spPr>
          <a:xfrm>
            <a:off x="6891131" y="2761"/>
            <a:ext cx="5124174" cy="2887870"/>
          </a:xfrm>
          <a:prstGeom prst="ellipse">
            <a:avLst/>
          </a:prstGeom>
          <a:ln>
            <a:noFill/>
          </a:ln>
          <a:effectLst>
            <a:softEdge rad="112500"/>
          </a:effectLst>
        </p:spPr>
      </p:pic>
    </p:spTree>
    <p:extLst>
      <p:ext uri="{BB962C8B-B14F-4D97-AF65-F5344CB8AC3E}">
        <p14:creationId xmlns:p14="http://schemas.microsoft.com/office/powerpoint/2010/main" val="660801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098360A-5AFC-95B1-6E56-9EA93AD187CE}"/>
              </a:ext>
            </a:extLst>
          </p:cNvPr>
          <p:cNvSpPr/>
          <p:nvPr/>
        </p:nvSpPr>
        <p:spPr>
          <a:xfrm>
            <a:off x="380975" y="1536308"/>
            <a:ext cx="11440160" cy="4734560"/>
          </a:xfrm>
          <a:prstGeom prst="roundRect">
            <a:avLst/>
          </a:prstGeom>
          <a:solidFill>
            <a:schemeClr val="tx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517108-D8C6-9851-3245-1FBAC2192A10}"/>
              </a:ext>
            </a:extLst>
          </p:cNvPr>
          <p:cNvSpPr>
            <a:spLocks noGrp="1"/>
          </p:cNvSpPr>
          <p:nvPr>
            <p:ph type="ctrTitle"/>
          </p:nvPr>
        </p:nvSpPr>
        <p:spPr>
          <a:xfrm>
            <a:off x="915924" y="1026160"/>
            <a:ext cx="10360152" cy="1798320"/>
          </a:xfrm>
        </p:spPr>
        <p:txBody>
          <a:bodyPr/>
          <a:lstStyle/>
          <a:p>
            <a:r>
              <a:rPr lang="en-US" sz="2800" b="1">
                <a:ea typeface="+mj-lt"/>
                <a:cs typeface="+mj-lt"/>
              </a:rPr>
              <a:t>Evidence-Based Practices Overview</a:t>
            </a:r>
            <a:br>
              <a:rPr lang="en-US" sz="2800" b="1">
                <a:ea typeface="+mj-lt"/>
                <a:cs typeface="+mj-lt"/>
              </a:rPr>
            </a:br>
            <a:br>
              <a:rPr lang="en-US" sz="2800" b="1">
                <a:ea typeface="+mj-lt"/>
                <a:cs typeface="+mj-lt"/>
              </a:rPr>
            </a:br>
            <a:endParaRPr lang="en-US" sz="2800" b="1"/>
          </a:p>
          <a:p>
            <a:r>
              <a:rPr lang="en-US" sz="2000" i="1">
                <a:solidFill>
                  <a:srgbClr val="000000"/>
                </a:solidFill>
                <a:ea typeface="+mj-lt"/>
                <a:cs typeface="+mj-lt"/>
              </a:rPr>
              <a:t>To be able to assist students with special educational needs, we need to follow the strategies which have been researched and validated to be the most effective ones.</a:t>
            </a:r>
            <a:br>
              <a:rPr lang="en-US" sz="2000">
                <a:solidFill>
                  <a:srgbClr val="000000"/>
                </a:solidFill>
                <a:ea typeface="+mj-lt"/>
                <a:cs typeface="+mj-lt"/>
              </a:rPr>
            </a:br>
            <a:br>
              <a:rPr lang="en-US" sz="2000">
                <a:ea typeface="+mj-lt"/>
                <a:cs typeface="+mj-lt"/>
              </a:rPr>
            </a:br>
            <a:r>
              <a:rPr lang="en-US" sz="2000">
                <a:solidFill>
                  <a:srgbClr val="000000"/>
                </a:solidFill>
                <a:ea typeface="+mj-lt"/>
                <a:cs typeface="+mj-lt"/>
              </a:rPr>
              <a:t> </a:t>
            </a:r>
            <a:endParaRPr lang="en-US" sz="2000">
              <a:solidFill>
                <a:srgbClr val="000000"/>
              </a:solidFill>
            </a:endParaRPr>
          </a:p>
        </p:txBody>
      </p:sp>
      <p:sp>
        <p:nvSpPr>
          <p:cNvPr id="3" name="TextBox 2">
            <a:extLst>
              <a:ext uri="{FF2B5EF4-FFF2-40B4-BE49-F238E27FC236}">
                <a16:creationId xmlns:a16="http://schemas.microsoft.com/office/drawing/2014/main" id="{5CA7FC7D-8974-1892-261B-701F359F8C64}"/>
              </a:ext>
            </a:extLst>
          </p:cNvPr>
          <p:cNvSpPr txBox="1"/>
          <p:nvPr/>
        </p:nvSpPr>
        <p:spPr>
          <a:xfrm>
            <a:off x="518160" y="2702560"/>
            <a:ext cx="1096264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solidFill>
                  <a:srgbClr val="000000"/>
                </a:solidFill>
                <a:latin typeface="Sagona Book"/>
              </a:rPr>
              <a:t>Differentiated instruction is a method that permits teachers to adjust their teaching methods according to the diverse needs of students. </a:t>
            </a:r>
            <a:endParaRPr lang="en-US">
              <a:solidFill>
                <a:srgbClr val="000000"/>
              </a:solidFill>
              <a:latin typeface="Gill Sans Nova Light"/>
            </a:endParaRPr>
          </a:p>
          <a:p>
            <a:pPr marL="342900" indent="-342900">
              <a:buFont typeface="Arial"/>
              <a:buChar char="•"/>
            </a:pPr>
            <a:r>
              <a:rPr lang="en-US" sz="2000">
                <a:solidFill>
                  <a:srgbClr val="000000"/>
                </a:solidFill>
                <a:latin typeface="Sagona Book"/>
              </a:rPr>
              <a:t>Students who are multisensory learners use a combination of their sensory organs in their learning activities, which makes it easier for them to understand and keep in mind their ideas. </a:t>
            </a:r>
            <a:endParaRPr lang="en-US">
              <a:solidFill>
                <a:srgbClr val="000000"/>
              </a:solidFill>
              <a:latin typeface="Gill Sans Nova Light"/>
            </a:endParaRPr>
          </a:p>
          <a:p>
            <a:pPr marL="342900" indent="-342900">
              <a:buFont typeface="Arial"/>
              <a:buChar char="•"/>
            </a:pPr>
            <a:r>
              <a:rPr lang="en-US" sz="2000">
                <a:solidFill>
                  <a:srgbClr val="000000"/>
                </a:solidFill>
                <a:latin typeface="Sagona Book"/>
              </a:rPr>
              <a:t>Positive Behaviors Interventions and Support (PBIS) are behaviors that are learned and demonstrated to control in order to cure the faulty behavior. </a:t>
            </a:r>
            <a:endParaRPr lang="en-US">
              <a:solidFill>
                <a:srgbClr val="000000"/>
              </a:solidFill>
              <a:latin typeface="Gill Sans Nova Light"/>
            </a:endParaRPr>
          </a:p>
          <a:p>
            <a:pPr marL="342900" indent="-342900">
              <a:buFont typeface="Arial"/>
              <a:buChar char="•"/>
            </a:pPr>
            <a:r>
              <a:rPr lang="en-US" sz="2000">
                <a:solidFill>
                  <a:srgbClr val="000000"/>
                </a:solidFill>
                <a:latin typeface="Sagona Book"/>
              </a:rPr>
              <a:t>Assistive technology consists of those devices that can be a support in different ways for the learning issues of students. </a:t>
            </a:r>
            <a:endParaRPr lang="en-US">
              <a:solidFill>
                <a:srgbClr val="000000"/>
              </a:solidFill>
              <a:latin typeface="Gill Sans Nova Light"/>
            </a:endParaRPr>
          </a:p>
          <a:p>
            <a:pPr marL="342900" indent="-342900">
              <a:buFont typeface="Arial"/>
              <a:buChar char="•"/>
            </a:pPr>
            <a:r>
              <a:rPr lang="en-US" sz="2000">
                <a:solidFill>
                  <a:srgbClr val="000000"/>
                </a:solidFill>
                <a:latin typeface="Sagona Book"/>
              </a:rPr>
              <a:t>Co-teaching means that general education teachers and special education teachers together work in such a way to assure students of necessary support.​</a:t>
            </a:r>
            <a:endParaRPr lang="en-US">
              <a:solidFill>
                <a:srgbClr val="000000"/>
              </a:solidFill>
            </a:endParaRPr>
          </a:p>
        </p:txBody>
      </p:sp>
      <p:sp>
        <p:nvSpPr>
          <p:cNvPr id="5" name="TextBox 4">
            <a:extLst>
              <a:ext uri="{FF2B5EF4-FFF2-40B4-BE49-F238E27FC236}">
                <a16:creationId xmlns:a16="http://schemas.microsoft.com/office/drawing/2014/main" id="{B88BC528-2E3E-E587-2372-4991D3B021DB}"/>
              </a:ext>
            </a:extLst>
          </p:cNvPr>
          <p:cNvSpPr txBox="1"/>
          <p:nvPr/>
        </p:nvSpPr>
        <p:spPr>
          <a:xfrm>
            <a:off x="11038114" y="6270171"/>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agona Book"/>
              </a:rPr>
              <a:t>17</a:t>
            </a:r>
            <a:endParaRPr lang="en-US" dirty="0"/>
          </a:p>
        </p:txBody>
      </p:sp>
    </p:spTree>
    <p:extLst>
      <p:ext uri="{BB962C8B-B14F-4D97-AF65-F5344CB8AC3E}">
        <p14:creationId xmlns:p14="http://schemas.microsoft.com/office/powerpoint/2010/main" val="62191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5827205" y="914400"/>
            <a:ext cx="5449824" cy="3538728"/>
          </a:xfrm>
        </p:spPr>
        <p:txBody>
          <a:bodyPr anchor="b">
            <a:normAutofit/>
          </a:bodyPr>
          <a:lstStyle/>
          <a:p>
            <a:pPr algn="ctr"/>
            <a:r>
              <a:rPr lang="en-US" b="1"/>
              <a:t>Improving Literacy</a:t>
            </a:r>
            <a:endParaRPr lang="en-US"/>
          </a:p>
        </p:txBody>
      </p:sp>
      <p:pic>
        <p:nvPicPr>
          <p:cNvPr id="7" name="Picture 6" descr="A person sitting at a whiteboard&#10;&#10;Description automatically generated">
            <a:extLst>
              <a:ext uri="{FF2B5EF4-FFF2-40B4-BE49-F238E27FC236}">
                <a16:creationId xmlns:a16="http://schemas.microsoft.com/office/drawing/2014/main" id="{9A031FA3-A2A7-4D8D-1A93-20F8C325E71D}"/>
              </a:ext>
            </a:extLst>
          </p:cNvPr>
          <p:cNvPicPr>
            <a:picLocks noChangeAspect="1"/>
          </p:cNvPicPr>
          <p:nvPr/>
        </p:nvPicPr>
        <p:blipFill rotWithShape="1">
          <a:blip r:embed="rId3"/>
          <a:srcRect l="28385" t="-503" r="28945" b="502"/>
          <a:stretch/>
        </p:blipFill>
        <p:spPr>
          <a:xfrm>
            <a:off x="-1" y="261780"/>
            <a:ext cx="5048618" cy="659610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noFill/>
        </p:spPr>
      </p:pic>
    </p:spTree>
    <p:extLst>
      <p:ext uri="{BB962C8B-B14F-4D97-AF65-F5344CB8AC3E}">
        <p14:creationId xmlns:p14="http://schemas.microsoft.com/office/powerpoint/2010/main" val="785773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5044F7-BD97-2FDE-4E33-A565BCF0EFEC}"/>
              </a:ext>
            </a:extLst>
          </p:cNvPr>
          <p:cNvSpPr>
            <a:spLocks noGrp="1"/>
          </p:cNvSpPr>
          <p:nvPr>
            <p:ph type="title"/>
          </p:nvPr>
        </p:nvSpPr>
        <p:spPr>
          <a:xfrm>
            <a:off x="386080" y="2794000"/>
            <a:ext cx="7534656" cy="914400"/>
          </a:xfrm>
        </p:spPr>
        <p:txBody>
          <a:bodyPr/>
          <a:lstStyle/>
          <a:p>
            <a:pPr algn="ctr"/>
            <a:r>
              <a:rPr lang="en-US" b="1"/>
              <a:t>Techniques</a:t>
            </a:r>
            <a:br>
              <a:rPr lang="en-US" b="1"/>
            </a:br>
            <a:br>
              <a:rPr lang="en-US" b="1"/>
            </a:br>
            <a:r>
              <a:rPr lang="en-US" sz="2000">
                <a:ea typeface="+mj-lt"/>
                <a:cs typeface="+mj-lt"/>
              </a:rPr>
              <a:t>Improving literacy is fundamental in education, especially for students with Special Educational Needs and Disabilities (SEND), as strong reading and writing skills are essential for their academic success and lifelong learning. By implementing effective literacy techniques tailored to the unique needs of SEND students, teachers can significantly enhance their abilities in these areas</a:t>
            </a:r>
            <a:r>
              <a:rPr lang="en-US" sz="2000" i="1">
                <a:ea typeface="+mj-lt"/>
                <a:cs typeface="+mj-lt"/>
              </a:rPr>
              <a:t>.</a:t>
            </a:r>
            <a:r>
              <a:rPr lang="en-US" sz="2000">
                <a:ea typeface="+mj-lt"/>
                <a:cs typeface="+mj-lt"/>
              </a:rPr>
              <a:t> </a:t>
            </a:r>
            <a:br>
              <a:rPr lang="en-US" sz="2000">
                <a:ea typeface="+mj-lt"/>
                <a:cs typeface="+mj-lt"/>
              </a:rPr>
            </a:br>
            <a:br>
              <a:rPr lang="en-US" sz="2000">
                <a:ea typeface="+mj-lt"/>
                <a:cs typeface="+mj-lt"/>
              </a:rPr>
            </a:br>
            <a:r>
              <a:rPr lang="en-US" sz="2000">
                <a:ea typeface="+mj-lt"/>
                <a:cs typeface="+mj-lt"/>
              </a:rPr>
              <a:t>Some proven methods would be ;</a:t>
            </a:r>
            <a:endParaRPr lang="en-US" sz="2000"/>
          </a:p>
        </p:txBody>
      </p:sp>
      <p:sp>
        <p:nvSpPr>
          <p:cNvPr id="3" name="Content Placeholder 2">
            <a:extLst>
              <a:ext uri="{FF2B5EF4-FFF2-40B4-BE49-F238E27FC236}">
                <a16:creationId xmlns:a16="http://schemas.microsoft.com/office/drawing/2014/main" id="{DE597F60-88E2-C430-D52B-6604405AD55C}"/>
              </a:ext>
            </a:extLst>
          </p:cNvPr>
          <p:cNvSpPr>
            <a:spLocks noGrp="1"/>
          </p:cNvSpPr>
          <p:nvPr>
            <p:ph sz="quarter" idx="12"/>
          </p:nvPr>
        </p:nvSpPr>
        <p:spPr>
          <a:xfrm>
            <a:off x="782319" y="3756151"/>
            <a:ext cx="6067552" cy="2776728"/>
          </a:xfrm>
        </p:spPr>
        <p:txBody>
          <a:bodyPr vert="horz" lIns="91440" tIns="45720" rIns="91440" bIns="45720" rtlCol="0" anchor="t">
            <a:normAutofit lnSpcReduction="10000"/>
          </a:bodyPr>
          <a:lstStyle/>
          <a:p>
            <a:endParaRPr lang="en-US" sz="3200">
              <a:latin typeface="Segoe UI"/>
              <a:cs typeface="Segoe UI"/>
            </a:endParaRPr>
          </a:p>
          <a:p>
            <a:pPr>
              <a:buFont typeface="Wingdings" panose="020B0604020202020204" pitchFamily="34" charset="0"/>
              <a:buChar char="Ø"/>
            </a:pPr>
            <a:r>
              <a:rPr lang="en-US" sz="3200">
                <a:latin typeface="Segoe UI"/>
                <a:cs typeface="Segoe UI"/>
              </a:rPr>
              <a:t>Phonemic awareness activities</a:t>
            </a:r>
          </a:p>
          <a:p>
            <a:pPr>
              <a:buFont typeface="Wingdings" panose="020B0604020202020204" pitchFamily="34" charset="0"/>
              <a:buChar char="Ø"/>
            </a:pPr>
            <a:r>
              <a:rPr lang="en-US" sz="3200">
                <a:latin typeface="Segoe UI"/>
                <a:cs typeface="Segoe UI"/>
              </a:rPr>
              <a:t>Guided reading</a:t>
            </a:r>
          </a:p>
          <a:p>
            <a:pPr marL="457200" indent="-457200">
              <a:buFont typeface="Wingdings" panose="020B0604020202020204" pitchFamily="34" charset="0"/>
              <a:buChar char="Ø"/>
            </a:pPr>
            <a:r>
              <a:rPr lang="en-US" sz="3200">
                <a:latin typeface="Segoe UI"/>
                <a:cs typeface="Segoe UI"/>
              </a:rPr>
              <a:t>Writing workshops</a:t>
            </a:r>
          </a:p>
          <a:p>
            <a:pPr>
              <a:buFont typeface="Wingdings" panose="020B0604020202020204" pitchFamily="34" charset="0"/>
              <a:buChar char="Ø"/>
            </a:pPr>
            <a:r>
              <a:rPr lang="en-US" sz="3200">
                <a:latin typeface="Segoe UI"/>
                <a:cs typeface="Segoe UI"/>
              </a:rPr>
              <a:t>Vocabulary building exercises</a:t>
            </a:r>
          </a:p>
          <a:p>
            <a:pPr marL="457200" indent="-457200">
              <a:buFont typeface="Wingdings" panose="020B0604020202020204" pitchFamily="34" charset="0"/>
              <a:buChar char="Ø"/>
            </a:pPr>
            <a:endParaRPr lang="en-US" sz="3200">
              <a:latin typeface="Segoe UI"/>
              <a:cs typeface="Segoe UI"/>
            </a:endParaRPr>
          </a:p>
          <a:p>
            <a:endParaRPr lang="en-US"/>
          </a:p>
        </p:txBody>
      </p:sp>
      <p:sp>
        <p:nvSpPr>
          <p:cNvPr id="4" name="Slide Number Placeholder 2">
            <a:extLst>
              <a:ext uri="{FF2B5EF4-FFF2-40B4-BE49-F238E27FC236}">
                <a16:creationId xmlns:a16="http://schemas.microsoft.com/office/drawing/2014/main" id="{4C7FF742-5C07-D975-8E85-CABE37ED72BE}"/>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19</a:t>
            </a:fld>
            <a:endParaRPr lang="en-US"/>
          </a:p>
        </p:txBody>
      </p:sp>
      <p:pic>
        <p:nvPicPr>
          <p:cNvPr id="9" name="Picture Placeholder 8" descr="A child sitting at a table with letters and numbers&#10;&#10;Description automatically generated">
            <a:extLst>
              <a:ext uri="{FF2B5EF4-FFF2-40B4-BE49-F238E27FC236}">
                <a16:creationId xmlns:a16="http://schemas.microsoft.com/office/drawing/2014/main" id="{C07E24EA-081D-AA38-4D9A-5359F4F4390C}"/>
              </a:ext>
            </a:extLst>
          </p:cNvPr>
          <p:cNvPicPr>
            <a:picLocks noGrp="1" noChangeAspect="1"/>
          </p:cNvPicPr>
          <p:nvPr>
            <p:ph type="pic" sz="quarter" idx="10"/>
          </p:nvPr>
        </p:nvPicPr>
        <p:blipFill>
          <a:blip r:embed="rId3"/>
          <a:srcRect l="3322" r="3322"/>
          <a:stretch/>
        </p:blipFill>
        <p:spPr/>
      </p:pic>
    </p:spTree>
    <p:extLst>
      <p:ext uri="{BB962C8B-B14F-4D97-AF65-F5344CB8AC3E}">
        <p14:creationId xmlns:p14="http://schemas.microsoft.com/office/powerpoint/2010/main" val="4164505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46C7B-D29F-368C-FEEC-CDFA125F8E5C}"/>
              </a:ext>
            </a:extLst>
          </p:cNvPr>
          <p:cNvSpPr>
            <a:spLocks noGrp="1"/>
          </p:cNvSpPr>
          <p:nvPr>
            <p:ph type="title"/>
          </p:nvPr>
        </p:nvSpPr>
        <p:spPr>
          <a:xfrm>
            <a:off x="1001467" y="995218"/>
            <a:ext cx="5641848" cy="5029200"/>
          </a:xfrm>
        </p:spPr>
        <p:txBody>
          <a:bodyPr/>
          <a:lstStyle/>
          <a:p>
            <a:r>
              <a:rPr lang="en-US" b="1">
                <a:solidFill>
                  <a:schemeClr val="tx1"/>
                </a:solidFill>
              </a:rPr>
              <a:t>Objectives</a:t>
            </a:r>
          </a:p>
        </p:txBody>
      </p:sp>
      <p:graphicFrame>
        <p:nvGraphicFramePr>
          <p:cNvPr id="6" name="Table 4">
            <a:extLst>
              <a:ext uri="{FF2B5EF4-FFF2-40B4-BE49-F238E27FC236}">
                <a16:creationId xmlns:a16="http://schemas.microsoft.com/office/drawing/2014/main" id="{0D6FB95E-6987-A57C-3663-3FD6F6FAC24E}"/>
              </a:ext>
            </a:extLst>
          </p:cNvPr>
          <p:cNvGraphicFramePr>
            <a:graphicFrameLocks noGrp="1"/>
          </p:cNvGraphicFramePr>
          <p:nvPr>
            <p:ph idx="1"/>
            <p:extLst>
              <p:ext uri="{D42A27DB-BD31-4B8C-83A1-F6EECF244321}">
                <p14:modId xmlns:p14="http://schemas.microsoft.com/office/powerpoint/2010/main" val="89662887"/>
              </p:ext>
            </p:extLst>
          </p:nvPr>
        </p:nvGraphicFramePr>
        <p:xfrm>
          <a:off x="6977970" y="511629"/>
          <a:ext cx="4190999" cy="5975475"/>
        </p:xfrm>
        <a:graphic>
          <a:graphicData uri="http://schemas.openxmlformats.org/drawingml/2006/table">
            <a:tbl>
              <a:tblPr firstRow="1" bandRow="1"/>
              <a:tblGrid>
                <a:gridCol w="4190999">
                  <a:extLst>
                    <a:ext uri="{9D8B030D-6E8A-4147-A177-3AD203B41FA5}">
                      <a16:colId xmlns:a16="http://schemas.microsoft.com/office/drawing/2014/main" val="1563570424"/>
                    </a:ext>
                  </a:extLst>
                </a:gridCol>
              </a:tblGrid>
              <a:tr h="782798">
                <a:tc>
                  <a:txBody>
                    <a:bodyPr/>
                    <a:lstStyle/>
                    <a:p>
                      <a:pPr marL="0" marR="0" lvl="0" indent="0" algn="r">
                        <a:lnSpc>
                          <a:spcPct val="100000"/>
                        </a:lnSpc>
                        <a:spcBef>
                          <a:spcPts val="0"/>
                        </a:spcBef>
                        <a:spcAft>
                          <a:spcPts val="0"/>
                        </a:spcAft>
                        <a:buNone/>
                      </a:pPr>
                      <a:r>
                        <a:rPr lang="en-US" sz="2400" b="1" i="0" u="none" strike="noStrike" noProof="0" dirty="0">
                          <a:solidFill>
                            <a:schemeClr val="tx1"/>
                          </a:solidFill>
                        </a:rPr>
                        <a:t>Understand common challenges faced by students with SEND</a:t>
                      </a:r>
                      <a:endParaRPr lang="en-US" sz="2400" b="1" dirty="0">
                        <a:solidFill>
                          <a:schemeClr val="tx1"/>
                        </a:solidFill>
                        <a:latin typeface="+mn-lt"/>
                        <a:cs typeface="Gill Sans Light"/>
                      </a:endParaRPr>
                    </a:p>
                    <a:p>
                      <a:pPr algn="r"/>
                      <a:r>
                        <a:rPr lang="en-US" sz="2400" b="1" dirty="0">
                          <a:solidFill>
                            <a:schemeClr val="tx1"/>
                          </a:solidFill>
                          <a:latin typeface="+mj-lt"/>
                        </a:rPr>
                        <a:t>4</a:t>
                      </a: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979008">
                <a:tc>
                  <a:txBody>
                    <a:bodyPr/>
                    <a:lstStyle/>
                    <a:p>
                      <a:pPr lvl="0" algn="r">
                        <a:buNone/>
                      </a:pPr>
                      <a:r>
                        <a:rPr lang="en-US" sz="2400" b="1" i="0" u="none" strike="noStrike" noProof="0" dirty="0">
                          <a:solidFill>
                            <a:schemeClr val="tx1"/>
                          </a:solidFill>
                          <a:latin typeface="Gill Sans Nova Light"/>
                        </a:rPr>
                        <a:t>Explore evidence-based strategies to enhance teaching and learning</a:t>
                      </a:r>
                      <a:endParaRPr lang="en-US" sz="2400" b="1" dirty="0">
                        <a:solidFill>
                          <a:schemeClr val="tx1"/>
                        </a:solidFill>
                      </a:endParaRPr>
                    </a:p>
                    <a:p>
                      <a:pPr marL="0" algn="r" defTabSz="914400" rtl="0" eaLnBrk="1" latinLnBrk="0" hangingPunct="1"/>
                      <a:r>
                        <a:rPr lang="en-US" sz="2400" b="1" kern="1200" dirty="0">
                          <a:solidFill>
                            <a:schemeClr val="tx1"/>
                          </a:solidFill>
                          <a:latin typeface="+mj-lt"/>
                          <a:ea typeface="+mn-ea"/>
                          <a:cs typeface="+mn-cs"/>
                        </a:rPr>
                        <a:t>8</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998987">
                <a:tc>
                  <a:txBody>
                    <a:bodyPr/>
                    <a:lstStyle/>
                    <a:p>
                      <a:pPr lvl="0" algn="r">
                        <a:buNone/>
                      </a:pPr>
                      <a:r>
                        <a:rPr lang="en-US" sz="2400" b="1" i="0" u="none" strike="noStrike" noProof="0" dirty="0">
                          <a:solidFill>
                            <a:schemeClr val="tx1"/>
                          </a:solidFill>
                          <a:latin typeface="Gill Sans Nova Light"/>
                        </a:rPr>
                        <a:t>Learn techniques to improve literacy, attention, focus, and behavior</a:t>
                      </a:r>
                      <a:endParaRPr lang="en-US" sz="2400" b="1" dirty="0">
                        <a:solidFill>
                          <a:schemeClr val="tx1"/>
                        </a:solidFill>
                      </a:endParaRPr>
                    </a:p>
                    <a:p>
                      <a:pPr marL="0" algn="r" defTabSz="914400" rtl="0" eaLnBrk="1" latinLnBrk="0" hangingPunct="1"/>
                      <a:r>
                        <a:rPr lang="en-US" sz="2400" b="1" kern="1200" dirty="0">
                          <a:solidFill>
                            <a:schemeClr val="tx1"/>
                          </a:solidFill>
                          <a:latin typeface="+mj-lt"/>
                          <a:ea typeface="+mn-ea"/>
                          <a:cs typeface="+mn-cs"/>
                        </a:rPr>
                        <a:t>18</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959028">
                <a:tc>
                  <a:txBody>
                    <a:bodyPr/>
                    <a:lstStyle/>
                    <a:p>
                      <a:pPr marL="0" marR="0" lvl="0" indent="0" algn="r">
                        <a:lnSpc>
                          <a:spcPct val="100000"/>
                        </a:lnSpc>
                        <a:spcBef>
                          <a:spcPts val="0"/>
                        </a:spcBef>
                        <a:spcAft>
                          <a:spcPts val="0"/>
                        </a:spcAft>
                        <a:buNone/>
                      </a:pPr>
                      <a:r>
                        <a:rPr lang="en-US" sz="2400" b="1" i="0" u="none" strike="noStrike" noProof="0" dirty="0">
                          <a:solidFill>
                            <a:schemeClr val="tx1"/>
                          </a:solidFill>
                          <a:latin typeface="Gill Sans Nova Light"/>
                        </a:rPr>
                        <a:t>Discuss individualized priorities and how to address them</a:t>
                      </a:r>
                      <a:endParaRPr lang="en-US" sz="2400" b="1" dirty="0">
                        <a:solidFill>
                          <a:schemeClr val="tx1"/>
                        </a:solidFill>
                      </a:endParaRPr>
                    </a:p>
                    <a:p>
                      <a:pPr marL="0" algn="r" rtl="0" eaLnBrk="1" latinLnBrk="0" hangingPunct="1"/>
                      <a:r>
                        <a:rPr lang="en-US" sz="2400" b="1" kern="1200" dirty="0">
                          <a:solidFill>
                            <a:schemeClr val="tx1"/>
                          </a:solidFill>
                          <a:latin typeface="+mj-lt"/>
                          <a:ea typeface="+mn-ea"/>
                          <a:cs typeface="+mn-cs"/>
                        </a:rPr>
                        <a:t>23</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854835">
                <a:tc>
                  <a:txBody>
                    <a:bodyPr/>
                    <a:lstStyle/>
                    <a:p>
                      <a:pPr marL="0" algn="r" rtl="0" eaLnBrk="1" latinLnBrk="0" hangingPunct="1"/>
                      <a:r>
                        <a:rPr lang="en-US" sz="2400" b="1" kern="1200" dirty="0">
                          <a:solidFill>
                            <a:schemeClr val="tx1"/>
                          </a:solidFill>
                          <a:latin typeface="Gill Sans Nova Light"/>
                          <a:ea typeface="+mn-ea"/>
                          <a:cs typeface="+mn-cs"/>
                        </a:rPr>
                        <a:t>Case Study</a:t>
                      </a:r>
                    </a:p>
                    <a:p>
                      <a:pPr marL="0" lvl="0" algn="r">
                        <a:buNone/>
                      </a:pPr>
                      <a:r>
                        <a:rPr lang="en-US" sz="2400" b="1" i="0" u="none" strike="noStrike" kern="1200" noProof="0" dirty="0">
                          <a:solidFill>
                            <a:schemeClr val="tx1"/>
                          </a:solidFill>
                          <a:latin typeface="Sagona Book"/>
                        </a:rPr>
                        <a:t>27</a:t>
                      </a:r>
                      <a:endParaRPr lang="en-US" dirty="0">
                        <a:latin typeface="Sagona Book"/>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586478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139994-4FCB-80F7-5FB1-BF1CA332D9CE}"/>
              </a:ext>
            </a:extLst>
          </p:cNvPr>
          <p:cNvSpPr>
            <a:spLocks noGrp="1"/>
          </p:cNvSpPr>
          <p:nvPr>
            <p:ph type="sldNum" sz="quarter" idx="4"/>
          </p:nvPr>
        </p:nvSpPr>
        <p:spPr/>
        <p:txBody>
          <a:bodyPr/>
          <a:lstStyle/>
          <a:p>
            <a:fld id="{58FB4751-880F-D840-AAA9-3A15815CC996}" type="slidenum">
              <a:rPr lang="en-US" smtClean="0"/>
              <a:pPr/>
              <a:t>20</a:t>
            </a:fld>
            <a:endParaRPr lang="en-US"/>
          </a:p>
        </p:txBody>
      </p:sp>
      <p:sp>
        <p:nvSpPr>
          <p:cNvPr id="4" name="TextBox 3">
            <a:extLst>
              <a:ext uri="{FF2B5EF4-FFF2-40B4-BE49-F238E27FC236}">
                <a16:creationId xmlns:a16="http://schemas.microsoft.com/office/drawing/2014/main" id="{5660EBDE-FA12-5843-578F-213E8487EEC9}"/>
              </a:ext>
            </a:extLst>
          </p:cNvPr>
          <p:cNvSpPr txBox="1"/>
          <p:nvPr/>
        </p:nvSpPr>
        <p:spPr>
          <a:xfrm>
            <a:off x="497840" y="477520"/>
            <a:ext cx="10850880" cy="6032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00"/>
                </a:solidFill>
              </a:rPr>
              <a:t>Improving literacy for students with SEND involves targeted interventions that address specific challenges in reading and writing. Having a Phonemic awareness activities will help students understand the relationship between sounds and letters, through different strategies such as </a:t>
            </a:r>
            <a:r>
              <a:rPr lang="en-US" sz="2400" i="1" dirty="0">
                <a:solidFill>
                  <a:srgbClr val="000000"/>
                </a:solidFill>
                <a:ea typeface="+mn-lt"/>
                <a:cs typeface="+mn-lt"/>
              </a:rPr>
              <a:t>Multisensory Learning</a:t>
            </a:r>
            <a:r>
              <a:rPr lang="en-US" sz="2400" dirty="0">
                <a:solidFill>
                  <a:srgbClr val="000000"/>
                </a:solidFill>
                <a:ea typeface="+mn-lt"/>
                <a:cs typeface="+mn-lt"/>
              </a:rPr>
              <a:t>, </a:t>
            </a:r>
            <a:r>
              <a:rPr lang="en-US" sz="2400" i="1" dirty="0">
                <a:solidFill>
                  <a:srgbClr val="000000"/>
                </a:solidFill>
                <a:ea typeface="+mn-lt"/>
                <a:cs typeface="+mn-lt"/>
              </a:rPr>
              <a:t>Differentiated Instruction</a:t>
            </a:r>
            <a:r>
              <a:rPr lang="en-US" sz="2400" dirty="0">
                <a:solidFill>
                  <a:srgbClr val="000000"/>
                </a:solidFill>
                <a:ea typeface="+mn-lt"/>
                <a:cs typeface="+mn-lt"/>
              </a:rPr>
              <a:t>, </a:t>
            </a:r>
            <a:r>
              <a:rPr lang="en-US" sz="2400" i="1" dirty="0">
                <a:solidFill>
                  <a:srgbClr val="000000"/>
                </a:solidFill>
                <a:ea typeface="+mn-lt"/>
                <a:cs typeface="+mn-lt"/>
              </a:rPr>
              <a:t>pull-out interventions</a:t>
            </a:r>
            <a:r>
              <a:rPr lang="en-US" sz="2400" dirty="0">
                <a:solidFill>
                  <a:srgbClr val="000000"/>
                </a:solidFill>
                <a:ea typeface="+mn-lt"/>
                <a:cs typeface="+mn-lt"/>
              </a:rPr>
              <a:t> to implement programs</a:t>
            </a:r>
            <a:r>
              <a:rPr lang="en-US" sz="2400" dirty="0">
                <a:solidFill>
                  <a:srgbClr val="000000"/>
                </a:solidFill>
              </a:rPr>
              <a:t> like </a:t>
            </a:r>
            <a:r>
              <a:rPr lang="en-US" sz="2400" i="1" dirty="0">
                <a:solidFill>
                  <a:srgbClr val="000000"/>
                </a:solidFill>
              </a:rPr>
              <a:t>TBT</a:t>
            </a:r>
            <a:r>
              <a:rPr lang="en-US" sz="2400" dirty="0">
                <a:solidFill>
                  <a:srgbClr val="000000"/>
                </a:solidFill>
              </a:rPr>
              <a:t>, </a:t>
            </a:r>
            <a:r>
              <a:rPr lang="en-US" sz="2400" i="1" err="1">
                <a:solidFill>
                  <a:srgbClr val="000000"/>
                </a:solidFill>
              </a:rPr>
              <a:t>Minilit</a:t>
            </a:r>
            <a:r>
              <a:rPr lang="en-US" sz="2400" dirty="0">
                <a:solidFill>
                  <a:srgbClr val="000000"/>
                </a:solidFill>
              </a:rPr>
              <a:t>,</a:t>
            </a:r>
            <a:r>
              <a:rPr lang="en-US" sz="2400" i="1" dirty="0">
                <a:solidFill>
                  <a:srgbClr val="000000"/>
                </a:solidFill>
              </a:rPr>
              <a:t> RWI</a:t>
            </a:r>
            <a:r>
              <a:rPr lang="en-US" sz="2400" dirty="0">
                <a:solidFill>
                  <a:srgbClr val="000000"/>
                </a:solidFill>
              </a:rPr>
              <a:t> which is crucial for reading.</a:t>
            </a:r>
            <a:endParaRPr lang="en-US" dirty="0">
              <a:solidFill>
                <a:srgbClr val="000000"/>
              </a:solidFill>
            </a:endParaRPr>
          </a:p>
          <a:p>
            <a:endParaRPr lang="en-US" dirty="0">
              <a:solidFill>
                <a:srgbClr val="000000"/>
              </a:solidFill>
            </a:endParaRPr>
          </a:p>
          <a:p>
            <a:r>
              <a:rPr lang="en-US" sz="2400" dirty="0">
                <a:solidFill>
                  <a:srgbClr val="000000"/>
                </a:solidFill>
              </a:rPr>
              <a:t>Having a daily </a:t>
            </a:r>
            <a:r>
              <a:rPr lang="en-US" sz="2400" u="sng" dirty="0">
                <a:solidFill>
                  <a:srgbClr val="000000"/>
                </a:solidFill>
              </a:rPr>
              <a:t>Guided reading sessions</a:t>
            </a:r>
            <a:r>
              <a:rPr lang="en-US" sz="2400" dirty="0">
                <a:solidFill>
                  <a:srgbClr val="000000"/>
                </a:solidFill>
              </a:rPr>
              <a:t> provide opportunities for students to practice reading with support from the teacher. </a:t>
            </a:r>
            <a:r>
              <a:rPr lang="en-US" sz="2400" u="sng" dirty="0">
                <a:solidFill>
                  <a:srgbClr val="000000"/>
                </a:solidFill>
              </a:rPr>
              <a:t>Writing workshops</a:t>
            </a:r>
            <a:r>
              <a:rPr lang="en-US" sz="2400" dirty="0">
                <a:solidFill>
                  <a:srgbClr val="000000"/>
                </a:solidFill>
              </a:rPr>
              <a:t> offer a structured approach to developing writing skills, while </a:t>
            </a:r>
            <a:r>
              <a:rPr lang="en-US" sz="2400" u="sng" dirty="0">
                <a:solidFill>
                  <a:srgbClr val="000000"/>
                </a:solidFill>
              </a:rPr>
              <a:t>vocabulary building exercises</a:t>
            </a:r>
            <a:r>
              <a:rPr lang="en-US" sz="2400" dirty="0">
                <a:solidFill>
                  <a:srgbClr val="000000"/>
                </a:solidFill>
              </a:rPr>
              <a:t> help students expand their language knowledge and improve comprehension. </a:t>
            </a:r>
            <a:endParaRPr lang="en-US" dirty="0">
              <a:solidFill>
                <a:srgbClr val="000000"/>
              </a:solidFill>
            </a:endParaRPr>
          </a:p>
          <a:p>
            <a:endParaRPr lang="en-US" sz="2400">
              <a:solidFill>
                <a:schemeClr val="bg2">
                  <a:lumMod val="10000"/>
                </a:schemeClr>
              </a:solidFill>
            </a:endParaRPr>
          </a:p>
          <a:p>
            <a:endParaRPr lang="en-US" sz="2400">
              <a:solidFill>
                <a:schemeClr val="bg2">
                  <a:lumMod val="10000"/>
                </a:schemeClr>
              </a:solidFill>
            </a:endParaRPr>
          </a:p>
          <a:p>
            <a:endParaRPr lang="en-US" sz="2400">
              <a:solidFill>
                <a:schemeClr val="bg2">
                  <a:lumMod val="10000"/>
                </a:schemeClr>
              </a:solidFill>
            </a:endParaRPr>
          </a:p>
          <a:p>
            <a:r>
              <a:rPr lang="en-US" sz="2000" b="1" dirty="0">
                <a:solidFill>
                  <a:schemeClr val="bg2">
                    <a:lumMod val="10000"/>
                  </a:schemeClr>
                </a:solidFill>
              </a:rPr>
              <a:t>Evidence:</a:t>
            </a:r>
          </a:p>
          <a:p>
            <a:r>
              <a:rPr lang="en-US" sz="2000" b="1" dirty="0">
                <a:solidFill>
                  <a:schemeClr val="bg2">
                    <a:lumMod val="10000"/>
                  </a:schemeClr>
                </a:solidFill>
              </a:rPr>
              <a:t>The National Reading Panel (2000) emphasized the importance of systematic phonics instruction for early reading success. By incorporating these evidence-based techniques into literacy instruction, teachers can help students with SEND develop strong reading and writing skills. </a:t>
            </a:r>
          </a:p>
        </p:txBody>
      </p:sp>
    </p:spTree>
    <p:extLst>
      <p:ext uri="{BB962C8B-B14F-4D97-AF65-F5344CB8AC3E}">
        <p14:creationId xmlns:p14="http://schemas.microsoft.com/office/powerpoint/2010/main" val="1259703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4212-1403-BC54-31FE-629FBB3BEBE4}"/>
              </a:ext>
            </a:extLst>
          </p:cNvPr>
          <p:cNvSpPr>
            <a:spLocks noGrp="1"/>
          </p:cNvSpPr>
          <p:nvPr>
            <p:ph type="title"/>
          </p:nvPr>
        </p:nvSpPr>
        <p:spPr>
          <a:xfrm>
            <a:off x="914400" y="914400"/>
            <a:ext cx="5641848" cy="5029200"/>
          </a:xfrm>
        </p:spPr>
        <p:txBody>
          <a:bodyPr anchor="ctr">
            <a:normAutofit/>
          </a:bodyPr>
          <a:lstStyle/>
          <a:p>
            <a:pPr algn="ctr"/>
            <a:r>
              <a:rPr lang="en-US" b="1"/>
              <a:t>Enhancing Attention and Focus</a:t>
            </a:r>
            <a:endParaRPr lang="en-US"/>
          </a:p>
        </p:txBody>
      </p:sp>
      <p:pic>
        <p:nvPicPr>
          <p:cNvPr id="4" name="Picture 3">
            <a:extLst>
              <a:ext uri="{FF2B5EF4-FFF2-40B4-BE49-F238E27FC236}">
                <a16:creationId xmlns:a16="http://schemas.microsoft.com/office/drawing/2014/main" id="{99770827-6F1F-962C-EF11-B5AE623A76ED}"/>
              </a:ext>
            </a:extLst>
          </p:cNvPr>
          <p:cNvPicPr>
            <a:picLocks noChangeAspect="1"/>
          </p:cNvPicPr>
          <p:nvPr/>
        </p:nvPicPr>
        <p:blipFill rotWithShape="1">
          <a:blip r:embed="rId2"/>
          <a:srcRect l="5555" t="8596" r="6641" b="7368"/>
          <a:stretch/>
        </p:blipFill>
        <p:spPr>
          <a:xfrm>
            <a:off x="7794486" y="300192"/>
            <a:ext cx="4388246" cy="553568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noFill/>
        </p:spPr>
      </p:pic>
    </p:spTree>
    <p:extLst>
      <p:ext uri="{BB962C8B-B14F-4D97-AF65-F5344CB8AC3E}">
        <p14:creationId xmlns:p14="http://schemas.microsoft.com/office/powerpoint/2010/main" val="2537696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7A44E-16AC-3751-8A32-7CB153627ABB}"/>
              </a:ext>
            </a:extLst>
          </p:cNvPr>
          <p:cNvSpPr>
            <a:spLocks noGrp="1"/>
          </p:cNvSpPr>
          <p:nvPr>
            <p:ph type="title"/>
          </p:nvPr>
        </p:nvSpPr>
        <p:spPr>
          <a:xfrm>
            <a:off x="579120" y="436880"/>
            <a:ext cx="10360152" cy="914400"/>
          </a:xfrm>
        </p:spPr>
        <p:txBody>
          <a:bodyPr/>
          <a:lstStyle/>
          <a:p>
            <a:r>
              <a:rPr lang="en-US" sz="4000" b="1"/>
              <a:t>Strategies that can be used</a:t>
            </a:r>
          </a:p>
        </p:txBody>
      </p:sp>
      <p:sp>
        <p:nvSpPr>
          <p:cNvPr id="3" name="Content Placeholder 2">
            <a:extLst>
              <a:ext uri="{FF2B5EF4-FFF2-40B4-BE49-F238E27FC236}">
                <a16:creationId xmlns:a16="http://schemas.microsoft.com/office/drawing/2014/main" id="{3135B160-DA07-FDF2-E967-CAF60C8F4E4B}"/>
              </a:ext>
            </a:extLst>
          </p:cNvPr>
          <p:cNvSpPr>
            <a:spLocks noGrp="1"/>
          </p:cNvSpPr>
          <p:nvPr>
            <p:ph sz="quarter" idx="11"/>
          </p:nvPr>
        </p:nvSpPr>
        <p:spPr>
          <a:xfrm>
            <a:off x="579120" y="1561592"/>
            <a:ext cx="4576953" cy="3877055"/>
          </a:xfrm>
        </p:spPr>
        <p:txBody>
          <a:bodyPr vert="horz" lIns="91440" tIns="45720" rIns="91440" bIns="45720" rtlCol="0" anchor="t">
            <a:normAutofit/>
          </a:bodyPr>
          <a:lstStyle/>
          <a:p>
            <a:pPr marL="171450" indent="-171450">
              <a:buFont typeface="Wingdings" panose="020B0604020202020204" pitchFamily="34" charset="0"/>
              <a:buChar char="Ø"/>
            </a:pPr>
            <a:r>
              <a:rPr lang="en-US" sz="2400">
                <a:solidFill>
                  <a:schemeClr val="bg2">
                    <a:lumMod val="25000"/>
                  </a:schemeClr>
                </a:solidFill>
                <a:latin typeface="Segoe UI"/>
                <a:cs typeface="Segoe UI"/>
              </a:rPr>
              <a:t>Break tasks into manageable chunks</a:t>
            </a:r>
            <a:endParaRPr lang="en-US" sz="2400">
              <a:solidFill>
                <a:schemeClr val="bg2">
                  <a:lumMod val="25000"/>
                </a:schemeClr>
              </a:solidFill>
            </a:endParaRPr>
          </a:p>
          <a:p>
            <a:pPr marL="171450" indent="-171450">
              <a:buFont typeface="Wingdings" panose="020B0604020202020204" pitchFamily="34" charset="0"/>
              <a:buChar char="Ø"/>
            </a:pPr>
            <a:r>
              <a:rPr lang="en-US" sz="2400">
                <a:solidFill>
                  <a:schemeClr val="bg2">
                    <a:lumMod val="25000"/>
                  </a:schemeClr>
                </a:solidFill>
                <a:latin typeface="Segoe UI"/>
                <a:cs typeface="Segoe UI"/>
              </a:rPr>
              <a:t> Use visual schedules and timers</a:t>
            </a:r>
          </a:p>
          <a:p>
            <a:pPr marL="171450" indent="-171450">
              <a:buFont typeface="Wingdings" panose="020B0604020202020204" pitchFamily="34" charset="0"/>
              <a:buChar char="Ø"/>
            </a:pPr>
            <a:r>
              <a:rPr lang="en-US" sz="2400">
                <a:solidFill>
                  <a:schemeClr val="bg2">
                    <a:lumMod val="25000"/>
                  </a:schemeClr>
                </a:solidFill>
                <a:latin typeface="Segoe UI"/>
                <a:cs typeface="Segoe UI"/>
              </a:rPr>
              <a:t>Incorporate movement breaks</a:t>
            </a:r>
          </a:p>
          <a:p>
            <a:pPr marL="171450" indent="-171450">
              <a:buFont typeface="Wingdings" panose="020B0604020202020204" pitchFamily="34" charset="0"/>
              <a:buChar char="Ø"/>
            </a:pPr>
            <a:r>
              <a:rPr lang="en-US" sz="2400">
                <a:solidFill>
                  <a:schemeClr val="bg2">
                    <a:lumMod val="25000"/>
                  </a:schemeClr>
                </a:solidFill>
                <a:latin typeface="Segoe UI"/>
                <a:cs typeface="Segoe UI"/>
              </a:rPr>
              <a:t>Teach self-monitoring techniques</a:t>
            </a:r>
          </a:p>
          <a:p>
            <a:pPr marL="171450" indent="-171450">
              <a:buFont typeface="Wingdings" panose="020B0604020202020204" pitchFamily="34" charset="0"/>
              <a:buChar char="Ø"/>
            </a:pPr>
            <a:r>
              <a:rPr lang="en-US" sz="2400" b="1">
                <a:solidFill>
                  <a:schemeClr val="bg2">
                    <a:lumMod val="25000"/>
                  </a:schemeClr>
                </a:solidFill>
                <a:ea typeface="+mn-lt"/>
                <a:cs typeface="+mn-lt"/>
              </a:rPr>
              <a:t>Mindfulness and Relaxation Techniques</a:t>
            </a:r>
            <a:endParaRPr lang="en-US" sz="2400" b="1">
              <a:solidFill>
                <a:schemeClr val="bg2">
                  <a:lumMod val="25000"/>
                </a:schemeClr>
              </a:solidFill>
              <a:latin typeface="Segoe UI"/>
              <a:cs typeface="Segoe UI"/>
            </a:endParaRPr>
          </a:p>
          <a:p>
            <a:endParaRPr lang="en-US"/>
          </a:p>
        </p:txBody>
      </p:sp>
      <p:sp>
        <p:nvSpPr>
          <p:cNvPr id="4" name="Content Placeholder 3">
            <a:extLst>
              <a:ext uri="{FF2B5EF4-FFF2-40B4-BE49-F238E27FC236}">
                <a16:creationId xmlns:a16="http://schemas.microsoft.com/office/drawing/2014/main" id="{4EBC36E9-78C7-B39A-EDE5-9613CBF39944}"/>
              </a:ext>
            </a:extLst>
          </p:cNvPr>
          <p:cNvSpPr>
            <a:spLocks noGrp="1"/>
          </p:cNvSpPr>
          <p:nvPr>
            <p:ph sz="quarter" idx="12"/>
          </p:nvPr>
        </p:nvSpPr>
        <p:spPr>
          <a:xfrm>
            <a:off x="6022467" y="1561592"/>
            <a:ext cx="5653913" cy="3856735"/>
          </a:xfrm>
        </p:spPr>
        <p:txBody>
          <a:bodyPr vert="horz" lIns="91440" tIns="45720" rIns="91440" bIns="45720" rtlCol="0" anchor="t">
            <a:noAutofit/>
          </a:bodyPr>
          <a:lstStyle/>
          <a:p>
            <a:r>
              <a:rPr lang="en-US" b="1">
                <a:ea typeface="+mn-lt"/>
                <a:cs typeface="+mn-lt"/>
              </a:rPr>
              <a:t>To help students with Special Educational Needs and Disabilities (SEND) stay focused, several practical strategies can be really effective. Breaking tasks into smaller, manageable chunks makes assignments feel less daunting. Visual schedules and timers give clear expectations and help with time management. Movement breaks are great for letting students release energy and then come back to their work refreshed. Teaching self-monitoring techniques allows students to track their own focus and progress, fostering independence. Lastly, mindfulness and relaxation techniques, like deep breathing exercises, can help students manage stress and stay calm, improving their overall focus throughout the day.</a:t>
            </a:r>
            <a:endParaRPr lang="en-US" b="1"/>
          </a:p>
        </p:txBody>
      </p:sp>
      <p:sp>
        <p:nvSpPr>
          <p:cNvPr id="5" name="Slide Number Placeholder 4">
            <a:extLst>
              <a:ext uri="{FF2B5EF4-FFF2-40B4-BE49-F238E27FC236}">
                <a16:creationId xmlns:a16="http://schemas.microsoft.com/office/drawing/2014/main" id="{CA62506E-2053-A08F-491B-F26AFE85D54C}"/>
              </a:ext>
            </a:extLst>
          </p:cNvPr>
          <p:cNvSpPr>
            <a:spLocks noGrp="1"/>
          </p:cNvSpPr>
          <p:nvPr>
            <p:ph type="sldNum" sz="quarter" idx="4"/>
          </p:nvPr>
        </p:nvSpPr>
        <p:spPr/>
        <p:txBody>
          <a:bodyPr/>
          <a:lstStyle/>
          <a:p>
            <a:fld id="{58FB4751-880F-D840-AAA9-3A15815CC996}" type="slidenum">
              <a:rPr lang="en-US" smtClean="0"/>
              <a:pPr/>
              <a:t>22</a:t>
            </a:fld>
            <a:endParaRPr lang="en-US"/>
          </a:p>
        </p:txBody>
      </p:sp>
      <p:sp>
        <p:nvSpPr>
          <p:cNvPr id="6" name="TextBox 5">
            <a:extLst>
              <a:ext uri="{FF2B5EF4-FFF2-40B4-BE49-F238E27FC236}">
                <a16:creationId xmlns:a16="http://schemas.microsoft.com/office/drawing/2014/main" id="{6BD365FE-0AA3-A269-C266-59F1C994AD64}"/>
              </a:ext>
            </a:extLst>
          </p:cNvPr>
          <p:cNvSpPr txBox="1"/>
          <p:nvPr/>
        </p:nvSpPr>
        <p:spPr>
          <a:xfrm>
            <a:off x="355600" y="5648960"/>
            <a:ext cx="112979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2">
                    <a:lumMod val="25000"/>
                  </a:schemeClr>
                </a:solidFill>
              </a:rPr>
              <a:t>Evidence:</a:t>
            </a:r>
          </a:p>
          <a:p>
            <a:r>
              <a:rPr lang="en-US" sz="2000" b="1">
                <a:solidFill>
                  <a:schemeClr val="bg2">
                    <a:lumMod val="25000"/>
                  </a:schemeClr>
                </a:solidFill>
              </a:rPr>
              <a:t>- ADHD students benefit from structured, predictable routines and frequent breaks (</a:t>
            </a:r>
            <a:r>
              <a:rPr lang="en-US" sz="2000" b="1" err="1">
                <a:solidFill>
                  <a:schemeClr val="bg2">
                    <a:lumMod val="25000"/>
                  </a:schemeClr>
                </a:solidFill>
              </a:rPr>
              <a:t>DuPaul</a:t>
            </a:r>
            <a:r>
              <a:rPr lang="en-US" sz="2000" b="1">
                <a:solidFill>
                  <a:schemeClr val="bg2">
                    <a:lumMod val="25000"/>
                  </a:schemeClr>
                </a:solidFill>
              </a:rPr>
              <a:t> &amp; Stoner, 2003). </a:t>
            </a:r>
          </a:p>
        </p:txBody>
      </p:sp>
    </p:spTree>
    <p:extLst>
      <p:ext uri="{BB962C8B-B14F-4D97-AF65-F5344CB8AC3E}">
        <p14:creationId xmlns:p14="http://schemas.microsoft.com/office/powerpoint/2010/main" val="3743310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1648A-9A9D-0D7F-5327-95D49A89C0AD}"/>
              </a:ext>
            </a:extLst>
          </p:cNvPr>
          <p:cNvSpPr>
            <a:spLocks noGrp="1"/>
          </p:cNvSpPr>
          <p:nvPr>
            <p:ph type="title"/>
          </p:nvPr>
        </p:nvSpPr>
        <p:spPr>
          <a:xfrm>
            <a:off x="5816319" y="1240971"/>
            <a:ext cx="5449824" cy="3538728"/>
          </a:xfrm>
        </p:spPr>
        <p:txBody>
          <a:bodyPr anchor="b">
            <a:normAutofit/>
          </a:bodyPr>
          <a:lstStyle/>
          <a:p>
            <a:pPr algn="ctr"/>
            <a:r>
              <a:rPr lang="en-US" b="1" dirty="0">
                <a:ea typeface="+mj-lt"/>
                <a:cs typeface="+mj-lt"/>
              </a:rPr>
              <a:t>Addressing Behavioral Challenges</a:t>
            </a:r>
            <a:endParaRPr lang="en-US" dirty="0"/>
          </a:p>
        </p:txBody>
      </p:sp>
      <p:pic>
        <p:nvPicPr>
          <p:cNvPr id="4" name="Picture 3" descr="A child holding a stuffed animal&#10;&#10;Description automatically generated">
            <a:extLst>
              <a:ext uri="{FF2B5EF4-FFF2-40B4-BE49-F238E27FC236}">
                <a16:creationId xmlns:a16="http://schemas.microsoft.com/office/drawing/2014/main" id="{D67D69F5-98E1-E368-B68F-25344E21854D}"/>
              </a:ext>
            </a:extLst>
          </p:cNvPr>
          <p:cNvPicPr>
            <a:picLocks noChangeAspect="1"/>
          </p:cNvPicPr>
          <p:nvPr/>
        </p:nvPicPr>
        <p:blipFill rotWithShape="1">
          <a:blip r:embed="rId2"/>
          <a:srcRect t="11530" b="161"/>
          <a:stretch/>
        </p:blipFill>
        <p:spPr>
          <a:xfrm>
            <a:off x="-1" y="275876"/>
            <a:ext cx="5276892" cy="6576491"/>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noFill/>
        </p:spPr>
      </p:pic>
    </p:spTree>
    <p:extLst>
      <p:ext uri="{BB962C8B-B14F-4D97-AF65-F5344CB8AC3E}">
        <p14:creationId xmlns:p14="http://schemas.microsoft.com/office/powerpoint/2010/main" val="3393079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703F-2C65-24DC-96D2-9BB4A92BA2D3}"/>
              </a:ext>
            </a:extLst>
          </p:cNvPr>
          <p:cNvSpPr>
            <a:spLocks noGrp="1"/>
          </p:cNvSpPr>
          <p:nvPr>
            <p:ph type="title"/>
          </p:nvPr>
        </p:nvSpPr>
        <p:spPr>
          <a:xfrm>
            <a:off x="314960" y="243840"/>
            <a:ext cx="10360152" cy="914400"/>
          </a:xfrm>
        </p:spPr>
        <p:txBody>
          <a:bodyPr/>
          <a:lstStyle/>
          <a:p>
            <a:r>
              <a:rPr lang="en-US" sz="4000" b="1">
                <a:ea typeface="+mj-lt"/>
                <a:cs typeface="+mj-lt"/>
              </a:rPr>
              <a:t>Strategies that can be used</a:t>
            </a:r>
            <a:endParaRPr lang="en-US"/>
          </a:p>
        </p:txBody>
      </p:sp>
      <p:sp>
        <p:nvSpPr>
          <p:cNvPr id="3" name="Content Placeholder 2">
            <a:extLst>
              <a:ext uri="{FF2B5EF4-FFF2-40B4-BE49-F238E27FC236}">
                <a16:creationId xmlns:a16="http://schemas.microsoft.com/office/drawing/2014/main" id="{15C5ABDB-4C22-C4C4-5CFB-CF0AE327C08B}"/>
              </a:ext>
            </a:extLst>
          </p:cNvPr>
          <p:cNvSpPr>
            <a:spLocks noGrp="1"/>
          </p:cNvSpPr>
          <p:nvPr>
            <p:ph sz="quarter" idx="11"/>
          </p:nvPr>
        </p:nvSpPr>
        <p:spPr>
          <a:xfrm>
            <a:off x="314960" y="1368552"/>
            <a:ext cx="4576953" cy="3877055"/>
          </a:xfrm>
        </p:spPr>
        <p:txBody>
          <a:bodyPr vert="horz" lIns="91440" tIns="45720" rIns="91440" bIns="45720" rtlCol="0" anchor="t">
            <a:normAutofit/>
          </a:bodyPr>
          <a:lstStyle/>
          <a:p>
            <a:pPr marL="171450" indent="-171450">
              <a:buFont typeface="Wingdings" panose="020B0604020202020204" pitchFamily="34" charset="0"/>
              <a:buChar char="Ø"/>
            </a:pPr>
            <a:endParaRPr lang="en-US" sz="2400">
              <a:solidFill>
                <a:schemeClr val="bg2">
                  <a:lumMod val="25000"/>
                </a:schemeClr>
              </a:solidFill>
              <a:latin typeface="Segoe UI"/>
              <a:cs typeface="Segoe UI"/>
            </a:endParaRPr>
          </a:p>
          <a:p>
            <a:pPr marL="171450" indent="-171450">
              <a:buFont typeface="Wingdings" panose="020B0604020202020204" pitchFamily="34" charset="0"/>
              <a:buChar char="Ø"/>
            </a:pPr>
            <a:r>
              <a:rPr lang="en-US" sz="2400" dirty="0">
                <a:solidFill>
                  <a:schemeClr val="bg2">
                    <a:lumMod val="25000"/>
                  </a:schemeClr>
                </a:solidFill>
                <a:latin typeface="Segoe UI"/>
                <a:cs typeface="Segoe UI"/>
              </a:rPr>
              <a:t>Functional Behavior Assessments (FBAs)</a:t>
            </a:r>
            <a:endParaRPr lang="en-US" sz="2400" dirty="0">
              <a:solidFill>
                <a:schemeClr val="bg2">
                  <a:lumMod val="25000"/>
                </a:schemeClr>
              </a:solidFill>
            </a:endParaRPr>
          </a:p>
          <a:p>
            <a:pPr marL="171450" indent="-171450">
              <a:buFont typeface="Wingdings" panose="020B0604020202020204" pitchFamily="34" charset="0"/>
              <a:buChar char="Ø"/>
            </a:pPr>
            <a:r>
              <a:rPr lang="en-US" sz="2400" dirty="0">
                <a:solidFill>
                  <a:schemeClr val="bg2">
                    <a:lumMod val="25000"/>
                  </a:schemeClr>
                </a:solidFill>
                <a:latin typeface="Segoe UI"/>
                <a:cs typeface="Segoe UI"/>
              </a:rPr>
              <a:t>Social stories</a:t>
            </a:r>
          </a:p>
          <a:p>
            <a:pPr marL="171450" indent="-171450">
              <a:buFont typeface="Wingdings" panose="020B0604020202020204" pitchFamily="34" charset="0"/>
              <a:buChar char="Ø"/>
            </a:pPr>
            <a:r>
              <a:rPr lang="en-US" sz="2400" dirty="0">
                <a:solidFill>
                  <a:schemeClr val="bg2">
                    <a:lumMod val="25000"/>
                  </a:schemeClr>
                </a:solidFill>
                <a:latin typeface="Segoe UI"/>
                <a:cs typeface="Segoe UI"/>
              </a:rPr>
              <a:t>Teaching coping skills</a:t>
            </a:r>
          </a:p>
          <a:p>
            <a:pPr marL="171450" indent="-171450">
              <a:buFont typeface="Wingdings" panose="020B0604020202020204" pitchFamily="34" charset="0"/>
              <a:buChar char="Ø"/>
            </a:pPr>
            <a:r>
              <a:rPr lang="en-US" sz="2400" dirty="0">
                <a:solidFill>
                  <a:schemeClr val="bg2">
                    <a:lumMod val="25000"/>
                  </a:schemeClr>
                </a:solidFill>
                <a:latin typeface="Segoe UI"/>
                <a:cs typeface="Segoe UI"/>
              </a:rPr>
              <a:t>Establishing a calm-down corner</a:t>
            </a:r>
          </a:p>
          <a:p>
            <a:pPr marL="171450" indent="-171450">
              <a:buFont typeface="Wingdings" panose="020B0604020202020204" pitchFamily="34" charset="0"/>
              <a:buChar char="Ø"/>
            </a:pPr>
            <a:r>
              <a:rPr lang="en-US" sz="2400" dirty="0">
                <a:solidFill>
                  <a:schemeClr val="bg2">
                    <a:lumMod val="25000"/>
                  </a:schemeClr>
                </a:solidFill>
                <a:latin typeface="Segoe UI"/>
                <a:ea typeface="+mn-lt"/>
                <a:cs typeface="+mn-lt"/>
              </a:rPr>
              <a:t>Regular Check-Ins</a:t>
            </a:r>
            <a:endParaRPr lang="en-US" sz="2400" dirty="0">
              <a:solidFill>
                <a:schemeClr val="bg2">
                  <a:lumMod val="25000"/>
                </a:schemeClr>
              </a:solidFill>
              <a:latin typeface="Segoe UI"/>
              <a:cs typeface="Segoe UI"/>
            </a:endParaRPr>
          </a:p>
          <a:p>
            <a:pPr marL="171450" indent="-171450">
              <a:buFont typeface="Wingdings" panose="020B0604020202020204" pitchFamily="34" charset="0"/>
              <a:buChar char="Ø"/>
            </a:pPr>
            <a:r>
              <a:rPr lang="en-US" sz="2400" dirty="0">
                <a:solidFill>
                  <a:schemeClr val="bg2">
                    <a:lumMod val="25000"/>
                  </a:schemeClr>
                </a:solidFill>
                <a:latin typeface="Segoe UI"/>
                <a:ea typeface="+mn-lt"/>
                <a:cs typeface="+mn-lt"/>
              </a:rPr>
              <a:t>Positive Reinforcement</a:t>
            </a:r>
            <a:endParaRPr lang="en-US" sz="2400" dirty="0">
              <a:solidFill>
                <a:schemeClr val="bg2">
                  <a:lumMod val="25000"/>
                </a:schemeClr>
              </a:solidFill>
              <a:latin typeface="Segoe UI"/>
              <a:cs typeface="Segoe UI"/>
            </a:endParaRPr>
          </a:p>
          <a:p>
            <a:pPr marL="171450" indent="-171450">
              <a:buFont typeface="Wingdings" panose="020B0604020202020204" pitchFamily="34" charset="0"/>
              <a:buChar char="Ø"/>
            </a:pPr>
            <a:endParaRPr lang="en-US" sz="2400">
              <a:solidFill>
                <a:srgbClr val="473626"/>
              </a:solidFill>
              <a:latin typeface="Segoe UI"/>
              <a:cs typeface="Segoe UI"/>
            </a:endParaRPr>
          </a:p>
          <a:p>
            <a:endParaRPr lang="en-US"/>
          </a:p>
        </p:txBody>
      </p:sp>
      <p:sp>
        <p:nvSpPr>
          <p:cNvPr id="4" name="Content Placeholder 3">
            <a:extLst>
              <a:ext uri="{FF2B5EF4-FFF2-40B4-BE49-F238E27FC236}">
                <a16:creationId xmlns:a16="http://schemas.microsoft.com/office/drawing/2014/main" id="{7FA95AD9-F98B-70E9-83F4-3702E076051F}"/>
              </a:ext>
            </a:extLst>
          </p:cNvPr>
          <p:cNvSpPr>
            <a:spLocks noGrp="1"/>
          </p:cNvSpPr>
          <p:nvPr>
            <p:ph sz="quarter" idx="12"/>
          </p:nvPr>
        </p:nvSpPr>
        <p:spPr>
          <a:xfrm>
            <a:off x="4691507" y="1368552"/>
            <a:ext cx="6995033" cy="3877055"/>
          </a:xfrm>
        </p:spPr>
        <p:txBody>
          <a:bodyPr vert="horz" lIns="91440" tIns="45720" rIns="91440" bIns="45720" rtlCol="0" anchor="t">
            <a:noAutofit/>
          </a:bodyPr>
          <a:lstStyle/>
          <a:p>
            <a:r>
              <a:rPr lang="en-US">
                <a:latin typeface="Segoe UI"/>
                <a:ea typeface="+mn-lt"/>
                <a:cs typeface="+mn-lt"/>
              </a:rPr>
              <a:t>To support SEND students in managing behavioral challenges effectively, a variety of practical strategies can be implemented. Conducting Functional Behavior Assessments (FBAs) helps pinpoint the underlying reasons for behaviors, guiding personalized intervention plans. Social stories offer narratives that teach appropriate social behaviors in different situations, helping students understand and apply these skills. Teaching coping skills equips students with effective strategies to handle frustration and anxiety, promoting self-regulation. Establishing a calm-down corner provides a dedicated space where students can go to regain composure and refocus. Regular check-ins with students allow for monitoring progress, addressing concerns, and reinforcing positive behaviors. Positive reinforcement, such as praise and rewards, motivates students to consistently exhibit desired behaviors, fostering a supportive learning environment tailored to their needs.</a:t>
            </a:r>
            <a:endParaRPr lang="en-US">
              <a:latin typeface="Segoe UI"/>
              <a:cs typeface="Segoe UI"/>
            </a:endParaRPr>
          </a:p>
        </p:txBody>
      </p:sp>
      <p:sp>
        <p:nvSpPr>
          <p:cNvPr id="5" name="Slide Number Placeholder 4">
            <a:extLst>
              <a:ext uri="{FF2B5EF4-FFF2-40B4-BE49-F238E27FC236}">
                <a16:creationId xmlns:a16="http://schemas.microsoft.com/office/drawing/2014/main" id="{6E60CA07-CDD5-C92A-1F15-E65DE057C2E8}"/>
              </a:ext>
            </a:extLst>
          </p:cNvPr>
          <p:cNvSpPr>
            <a:spLocks noGrp="1"/>
          </p:cNvSpPr>
          <p:nvPr>
            <p:ph type="sldNum" sz="quarter" idx="4"/>
          </p:nvPr>
        </p:nvSpPr>
        <p:spPr/>
        <p:txBody>
          <a:bodyPr/>
          <a:lstStyle/>
          <a:p>
            <a:fld id="{58FB4751-880F-D840-AAA9-3A15815CC996}" type="slidenum">
              <a:rPr lang="en-US" smtClean="0"/>
              <a:pPr/>
              <a:t>24</a:t>
            </a:fld>
            <a:endParaRPr lang="en-US"/>
          </a:p>
        </p:txBody>
      </p:sp>
    </p:spTree>
    <p:extLst>
      <p:ext uri="{BB962C8B-B14F-4D97-AF65-F5344CB8AC3E}">
        <p14:creationId xmlns:p14="http://schemas.microsoft.com/office/powerpoint/2010/main" val="1611695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74A4-16F0-16A8-3C39-AA4485280417}"/>
              </a:ext>
            </a:extLst>
          </p:cNvPr>
          <p:cNvSpPr>
            <a:spLocks noGrp="1"/>
          </p:cNvSpPr>
          <p:nvPr>
            <p:ph type="title"/>
          </p:nvPr>
        </p:nvSpPr>
        <p:spPr/>
        <p:txBody>
          <a:bodyPr/>
          <a:lstStyle/>
          <a:p>
            <a:pPr algn="ctr"/>
            <a:r>
              <a:rPr lang="en-US" sz="5400" b="1" dirty="0">
                <a:solidFill>
                  <a:schemeClr val="bg2">
                    <a:lumMod val="25000"/>
                  </a:schemeClr>
                </a:solidFill>
                <a:ea typeface="+mj-lt"/>
                <a:cs typeface="+mj-lt"/>
              </a:rPr>
              <a:t>Individual Priorities</a:t>
            </a:r>
            <a:endParaRPr lang="en-US" sz="5400" b="1">
              <a:solidFill>
                <a:schemeClr val="bg2">
                  <a:lumMod val="25000"/>
                </a:schemeClr>
              </a:solidFill>
            </a:endParaRPr>
          </a:p>
        </p:txBody>
      </p:sp>
      <p:pic>
        <p:nvPicPr>
          <p:cNvPr id="4" name="Picture Placeholder 3" descr="A person sitting at a table with a person behind her&#10;&#10;Description automatically generated">
            <a:extLst>
              <a:ext uri="{FF2B5EF4-FFF2-40B4-BE49-F238E27FC236}">
                <a16:creationId xmlns:a16="http://schemas.microsoft.com/office/drawing/2014/main" id="{3BE27D11-8465-559B-EA4A-AE9F49864D44}"/>
              </a:ext>
            </a:extLst>
          </p:cNvPr>
          <p:cNvPicPr>
            <a:picLocks noGrp="1" noChangeAspect="1"/>
          </p:cNvPicPr>
          <p:nvPr>
            <p:ph type="pic" idx="1"/>
          </p:nvPr>
        </p:nvPicPr>
        <p:blipFill>
          <a:blip r:embed="rId2"/>
          <a:srcRect l="22747" r="22747"/>
          <a:stretch/>
        </p:blipFill>
        <p:spPr/>
      </p:pic>
    </p:spTree>
    <p:extLst>
      <p:ext uri="{BB962C8B-B14F-4D97-AF65-F5344CB8AC3E}">
        <p14:creationId xmlns:p14="http://schemas.microsoft.com/office/powerpoint/2010/main" val="2522999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3166-7D16-1DE8-9702-5F0BC79C0044}"/>
              </a:ext>
            </a:extLst>
          </p:cNvPr>
          <p:cNvSpPr>
            <a:spLocks noGrp="1"/>
          </p:cNvSpPr>
          <p:nvPr>
            <p:ph type="title"/>
          </p:nvPr>
        </p:nvSpPr>
        <p:spPr/>
        <p:txBody>
          <a:bodyPr/>
          <a:lstStyle/>
          <a:p>
            <a:pPr algn="ctr"/>
            <a:r>
              <a:rPr lang="en-US" sz="2400" b="1" dirty="0">
                <a:ea typeface="+mj-lt"/>
                <a:cs typeface="+mj-lt"/>
              </a:rPr>
              <a:t>Personalized plans ensure that every student receives the support and resources they need to thrive. Here are some key strategies for creating and maintaining individualized plans.</a:t>
            </a:r>
            <a:endParaRPr lang="en-US" sz="2400" b="1" dirty="0"/>
          </a:p>
        </p:txBody>
      </p:sp>
      <p:pic>
        <p:nvPicPr>
          <p:cNvPr id="6" name="Content Placeholder 5" descr="A poster with text on it&#10;&#10;Description automatically generated">
            <a:extLst>
              <a:ext uri="{FF2B5EF4-FFF2-40B4-BE49-F238E27FC236}">
                <a16:creationId xmlns:a16="http://schemas.microsoft.com/office/drawing/2014/main" id="{A7DE7381-E662-94F0-03F5-CCA54FE0C340}"/>
              </a:ext>
            </a:extLst>
          </p:cNvPr>
          <p:cNvPicPr>
            <a:picLocks noGrp="1" noChangeAspect="1"/>
          </p:cNvPicPr>
          <p:nvPr>
            <p:ph sz="quarter" idx="12"/>
          </p:nvPr>
        </p:nvPicPr>
        <p:blipFill>
          <a:blip r:embed="rId2"/>
          <a:stretch>
            <a:fillRect/>
          </a:stretch>
        </p:blipFill>
        <p:spPr>
          <a:xfrm>
            <a:off x="730842" y="1901951"/>
            <a:ext cx="3183467" cy="4114800"/>
          </a:xfrm>
        </p:spPr>
      </p:pic>
      <p:sp>
        <p:nvSpPr>
          <p:cNvPr id="4" name="Content Placeholder 3">
            <a:extLst>
              <a:ext uri="{FF2B5EF4-FFF2-40B4-BE49-F238E27FC236}">
                <a16:creationId xmlns:a16="http://schemas.microsoft.com/office/drawing/2014/main" id="{65564CC6-1AD3-09C2-A0A1-1A9105260F9D}"/>
              </a:ext>
            </a:extLst>
          </p:cNvPr>
          <p:cNvSpPr>
            <a:spLocks noGrp="1"/>
          </p:cNvSpPr>
          <p:nvPr>
            <p:ph sz="quarter" idx="13"/>
          </p:nvPr>
        </p:nvSpPr>
        <p:spPr/>
        <p:txBody>
          <a:bodyPr vert="horz" lIns="91440" tIns="45720" rIns="91440" bIns="45720" rtlCol="0" anchor="t">
            <a:normAutofit lnSpcReduction="10000"/>
          </a:bodyPr>
          <a:lstStyle/>
          <a:p>
            <a:r>
              <a:rPr lang="en-US" b="1" dirty="0">
                <a:solidFill>
                  <a:schemeClr val="bg2">
                    <a:lumMod val="10000"/>
                  </a:schemeClr>
                </a:solidFill>
                <a:ea typeface="+mn-lt"/>
                <a:cs typeface="+mn-lt"/>
              </a:rPr>
              <a:t>Develop Individualized Education Plans (IEPs):</a:t>
            </a:r>
            <a:r>
              <a:rPr lang="en-US" b="1" dirty="0">
                <a:ea typeface="+mn-lt"/>
                <a:cs typeface="+mn-lt"/>
              </a:rPr>
              <a:t> Create tailored education plans that address each student's unique needs, strengths, and areas for improvement.</a:t>
            </a:r>
            <a:endParaRPr lang="en-US" b="1"/>
          </a:p>
          <a:p>
            <a:r>
              <a:rPr lang="en-US" b="1" dirty="0">
                <a:solidFill>
                  <a:schemeClr val="bg2">
                    <a:lumMod val="10000"/>
                  </a:schemeClr>
                </a:solidFill>
                <a:ea typeface="+mn-lt"/>
                <a:cs typeface="+mn-lt"/>
              </a:rPr>
              <a:t>Set Specific, Measurable Goals:</a:t>
            </a:r>
            <a:r>
              <a:rPr lang="en-US" b="1" dirty="0">
                <a:ea typeface="+mn-lt"/>
                <a:cs typeface="+mn-lt"/>
              </a:rPr>
              <a:t> Establish clear, achievable objectives that are personalized to each student's learning requirements and abilities.</a:t>
            </a:r>
            <a:endParaRPr lang="en-US" b="1" dirty="0"/>
          </a:p>
          <a:p>
            <a:r>
              <a:rPr lang="en-US" b="1" dirty="0">
                <a:solidFill>
                  <a:schemeClr val="bg2">
                    <a:lumMod val="10000"/>
                  </a:schemeClr>
                </a:solidFill>
                <a:ea typeface="+mn-lt"/>
                <a:cs typeface="+mn-lt"/>
              </a:rPr>
              <a:t>Regularly Review and Adjust Strategies Based on Progress:</a:t>
            </a:r>
            <a:r>
              <a:rPr lang="en-US" b="1" dirty="0">
                <a:ea typeface="+mn-lt"/>
                <a:cs typeface="+mn-lt"/>
              </a:rPr>
              <a:t> Continuously monitor student progress and adjust teaching strategies and goals as needed to ensure ongoing growth and development.</a:t>
            </a:r>
            <a:endParaRPr lang="en-US" b="1"/>
          </a:p>
          <a:p>
            <a:r>
              <a:rPr lang="en-US" b="1" dirty="0">
                <a:solidFill>
                  <a:schemeClr val="bg2">
                    <a:lumMod val="10000"/>
                  </a:schemeClr>
                </a:solidFill>
                <a:ea typeface="+mn-lt"/>
                <a:cs typeface="+mn-lt"/>
              </a:rPr>
              <a:t>Engage Students in Setting Their Own Goals: </a:t>
            </a:r>
            <a:r>
              <a:rPr lang="en-US" b="1" dirty="0">
                <a:ea typeface="+mn-lt"/>
                <a:cs typeface="+mn-lt"/>
              </a:rPr>
              <a:t>Involve students in the goal-setting process to increase their motivation, ownership, and commitment to their educational journey.</a:t>
            </a:r>
            <a:endParaRPr lang="en-US" b="1" dirty="0"/>
          </a:p>
          <a:p>
            <a:endParaRPr lang="en-US" dirty="0"/>
          </a:p>
        </p:txBody>
      </p:sp>
      <p:sp>
        <p:nvSpPr>
          <p:cNvPr id="5" name="Slide Number Placeholder 4">
            <a:extLst>
              <a:ext uri="{FF2B5EF4-FFF2-40B4-BE49-F238E27FC236}">
                <a16:creationId xmlns:a16="http://schemas.microsoft.com/office/drawing/2014/main" id="{3DCAC355-7EAB-BB3B-5BA2-08F937C1CAF0}"/>
              </a:ext>
            </a:extLst>
          </p:cNvPr>
          <p:cNvSpPr>
            <a:spLocks noGrp="1"/>
          </p:cNvSpPr>
          <p:nvPr>
            <p:ph type="sldNum" sz="quarter" idx="4"/>
          </p:nvPr>
        </p:nvSpPr>
        <p:spPr/>
        <p:txBody>
          <a:bodyPr/>
          <a:lstStyle/>
          <a:p>
            <a:fld id="{58FB4751-880F-D840-AAA9-3A15815CC996}" type="slidenum">
              <a:rPr lang="en-US" smtClean="0"/>
              <a:pPr/>
              <a:t>26</a:t>
            </a:fld>
            <a:endParaRPr lang="en-US"/>
          </a:p>
        </p:txBody>
      </p:sp>
    </p:spTree>
    <p:extLst>
      <p:ext uri="{BB962C8B-B14F-4D97-AF65-F5344CB8AC3E}">
        <p14:creationId xmlns:p14="http://schemas.microsoft.com/office/powerpoint/2010/main" val="3705746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5F0-0B73-64AB-89D8-2381B3F10450}"/>
              </a:ext>
            </a:extLst>
          </p:cNvPr>
          <p:cNvSpPr>
            <a:spLocks noGrp="1"/>
          </p:cNvSpPr>
          <p:nvPr>
            <p:ph type="ctrTitle"/>
          </p:nvPr>
        </p:nvSpPr>
        <p:spPr/>
        <p:txBody>
          <a:bodyPr/>
          <a:lstStyle/>
          <a:p>
            <a:r>
              <a:rPr lang="en-US" sz="6000" b="1" dirty="0"/>
              <a:t>Case Study</a:t>
            </a:r>
          </a:p>
        </p:txBody>
      </p:sp>
    </p:spTree>
    <p:extLst>
      <p:ext uri="{BB962C8B-B14F-4D97-AF65-F5344CB8AC3E}">
        <p14:creationId xmlns:p14="http://schemas.microsoft.com/office/powerpoint/2010/main" val="669015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4B748AD-BDDD-A3F8-0FE7-088DD2304C63}"/>
              </a:ext>
            </a:extLst>
          </p:cNvPr>
          <p:cNvSpPr/>
          <p:nvPr/>
        </p:nvSpPr>
        <p:spPr>
          <a:xfrm>
            <a:off x="641617" y="415502"/>
            <a:ext cx="6350000" cy="6024880"/>
          </a:xfrm>
          <a:prstGeom prst="roundRect">
            <a:avLst/>
          </a:prstGeom>
          <a:solidFill>
            <a:srgbClr val="D7CF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F4068-0B36-CF0A-150A-2E39A195BFE3}"/>
              </a:ext>
            </a:extLst>
          </p:cNvPr>
          <p:cNvSpPr>
            <a:spLocks noGrp="1"/>
          </p:cNvSpPr>
          <p:nvPr>
            <p:ph type="title"/>
          </p:nvPr>
        </p:nvSpPr>
        <p:spPr/>
        <p:txBody>
          <a:bodyPr/>
          <a:lstStyle/>
          <a:p>
            <a:r>
              <a:rPr lang="en-US" sz="2400" dirty="0">
                <a:solidFill>
                  <a:srgbClr val="000000"/>
                </a:solidFill>
                <a:ea typeface="+mj-lt"/>
                <a:cs typeface="+mj-lt"/>
              </a:rPr>
              <a:t>As an inclusion teacher at a primary school, I had the opportunity to work with a 9-year-old student named William, a bright and enthusiastic child diagnosed with Attention Deficit Hyperactivity Disorder (ADHD).</a:t>
            </a:r>
            <a:br>
              <a:rPr lang="en-US" sz="2400" dirty="0">
                <a:solidFill>
                  <a:srgbClr val="000000"/>
                </a:solidFill>
                <a:ea typeface="+mj-lt"/>
                <a:cs typeface="+mj-lt"/>
              </a:rPr>
            </a:br>
            <a:br>
              <a:rPr lang="en-US" sz="2400" dirty="0">
                <a:solidFill>
                  <a:srgbClr val="000000"/>
                </a:solidFill>
                <a:ea typeface="+mj-lt"/>
                <a:cs typeface="+mj-lt"/>
              </a:rPr>
            </a:br>
            <a:r>
              <a:rPr lang="en-US" sz="2400" dirty="0">
                <a:solidFill>
                  <a:srgbClr val="000000"/>
                </a:solidFill>
                <a:ea typeface="+mj-lt"/>
                <a:cs typeface="+mj-lt"/>
              </a:rPr>
              <a:t> William's ADHD manifested in significant challenges with focus and frequent disruptive behavior in the classroom. He struggled to stay on task, often interrupting lessons, and had difficulty following classroom routines. His academic performance was suffering, and he was becoming increasingly frustrated.</a:t>
            </a:r>
            <a:endParaRPr lang="en-US" sz="2400">
              <a:solidFill>
                <a:srgbClr val="000000"/>
              </a:solidFill>
            </a:endParaRPr>
          </a:p>
        </p:txBody>
      </p:sp>
      <p:pic>
        <p:nvPicPr>
          <p:cNvPr id="8" name="Picture Placeholder 7" descr="A child sitting at a table with a bowl of paper clips&#10;&#10;Description automatically generated">
            <a:extLst>
              <a:ext uri="{FF2B5EF4-FFF2-40B4-BE49-F238E27FC236}">
                <a16:creationId xmlns:a16="http://schemas.microsoft.com/office/drawing/2014/main" id="{8A87B7AF-8BC5-D8BA-2CA5-90A9E7964D47}"/>
              </a:ext>
            </a:extLst>
          </p:cNvPr>
          <p:cNvPicPr>
            <a:picLocks noGrp="1" noChangeAspect="1"/>
          </p:cNvPicPr>
          <p:nvPr>
            <p:ph type="pic" idx="1"/>
          </p:nvPr>
        </p:nvPicPr>
        <p:blipFill>
          <a:blip r:embed="rId2"/>
          <a:srcRect l="2579" r="2579"/>
          <a:stretch/>
        </p:blipFill>
        <p:spPr/>
      </p:pic>
      <p:sp>
        <p:nvSpPr>
          <p:cNvPr id="5" name="Slide Number Placeholder 4">
            <a:extLst>
              <a:ext uri="{FF2B5EF4-FFF2-40B4-BE49-F238E27FC236}">
                <a16:creationId xmlns:a16="http://schemas.microsoft.com/office/drawing/2014/main" id="{594B076A-D6CA-3C7A-2D38-95DA5CB25C99}"/>
              </a:ext>
            </a:extLst>
          </p:cNvPr>
          <p:cNvSpPr txBox="1">
            <a:spLocks/>
          </p:cNvSpPr>
          <p:nvPr/>
        </p:nvSpPr>
        <p:spPr>
          <a:xfrm>
            <a:off x="11527971" y="6141061"/>
            <a:ext cx="661416" cy="89589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FB4751-880F-D840-AAA9-3A15815CC996}" type="slidenum">
              <a:rPr lang="en-US" sz="2400" dirty="0" smtClean="0">
                <a:latin typeface="Sagona Book"/>
              </a:rPr>
              <a:pPr/>
              <a:t>28</a:t>
            </a:fld>
            <a:endParaRPr lang="en-US" sz="2400" dirty="0">
              <a:latin typeface="Sagona Book"/>
            </a:endParaRPr>
          </a:p>
        </p:txBody>
      </p:sp>
    </p:spTree>
    <p:extLst>
      <p:ext uri="{BB962C8B-B14F-4D97-AF65-F5344CB8AC3E}">
        <p14:creationId xmlns:p14="http://schemas.microsoft.com/office/powerpoint/2010/main" val="1052238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5D688BF-9ECB-0E69-6148-54E96DA5BF95}"/>
              </a:ext>
            </a:extLst>
          </p:cNvPr>
          <p:cNvSpPr/>
          <p:nvPr/>
        </p:nvSpPr>
        <p:spPr>
          <a:xfrm>
            <a:off x="435622" y="95292"/>
            <a:ext cx="11348720" cy="6441440"/>
          </a:xfrm>
          <a:prstGeom prst="roundRect">
            <a:avLst/>
          </a:prstGeom>
          <a:solidFill>
            <a:srgbClr val="E5DA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6E141-2343-FAA5-8449-49900681DBF9}"/>
              </a:ext>
            </a:extLst>
          </p:cNvPr>
          <p:cNvSpPr>
            <a:spLocks noGrp="1"/>
          </p:cNvSpPr>
          <p:nvPr>
            <p:ph type="ctrTitle"/>
          </p:nvPr>
        </p:nvSpPr>
        <p:spPr>
          <a:xfrm>
            <a:off x="794004" y="355600"/>
            <a:ext cx="10360152" cy="5029200"/>
          </a:xfrm>
        </p:spPr>
        <p:txBody>
          <a:bodyPr vert="horz" lIns="91440" tIns="45720" rIns="91440" bIns="45720" rtlCol="0" anchor="t">
            <a:noAutofit/>
          </a:bodyPr>
          <a:lstStyle/>
          <a:p>
            <a:pPr algn="l"/>
            <a:r>
              <a:rPr lang="en-US" sz="3200" b="1" dirty="0">
                <a:solidFill>
                  <a:schemeClr val="bg2">
                    <a:lumMod val="10000"/>
                  </a:schemeClr>
                </a:solidFill>
                <a:ea typeface="+mj-lt"/>
                <a:cs typeface="+mj-lt"/>
              </a:rPr>
              <a:t>Interventions:</a:t>
            </a:r>
            <a:br>
              <a:rPr lang="en-US" sz="3200" b="1" dirty="0">
                <a:solidFill>
                  <a:schemeClr val="bg2">
                    <a:lumMod val="10000"/>
                  </a:schemeClr>
                </a:solidFill>
                <a:ea typeface="+mj-lt"/>
                <a:cs typeface="+mj-lt"/>
              </a:rPr>
            </a:br>
            <a:endParaRPr lang="en-US" sz="3200" dirty="0">
              <a:solidFill>
                <a:schemeClr val="bg2">
                  <a:lumMod val="10000"/>
                </a:schemeClr>
              </a:solidFill>
            </a:endParaRPr>
          </a:p>
          <a:p>
            <a:r>
              <a:rPr lang="en-US" sz="2400" b="1" dirty="0">
                <a:solidFill>
                  <a:schemeClr val="bg2">
                    <a:lumMod val="25000"/>
                  </a:schemeClr>
                </a:solidFill>
                <a:ea typeface="+mj-lt"/>
                <a:cs typeface="+mj-lt"/>
              </a:rPr>
              <a:t>To support William, I implemented a multi-faceted intervention plan based on Positive Behavioral Interventions and Supports (PBIS) and an Individualized Education Plan (IEP). Here's a detailed look at the specific interventions I used:</a:t>
            </a:r>
            <a:br>
              <a:rPr lang="en-US" sz="2400" dirty="0">
                <a:ea typeface="+mj-lt"/>
                <a:cs typeface="+mj-lt"/>
              </a:rPr>
            </a:br>
            <a:endParaRPr lang="en-US" sz="2400" u="sng">
              <a:solidFill>
                <a:schemeClr val="bg2">
                  <a:lumMod val="10000"/>
                </a:schemeClr>
              </a:solidFill>
            </a:endParaRPr>
          </a:p>
          <a:p>
            <a:pPr marL="342900" indent="-342900" algn="l">
              <a:buFont typeface="Wingdings"/>
              <a:buChar char="v"/>
            </a:pPr>
            <a:r>
              <a:rPr lang="en-US" sz="2400" b="1" u="sng" dirty="0">
                <a:solidFill>
                  <a:schemeClr val="bg2">
                    <a:lumMod val="10000"/>
                  </a:schemeClr>
                </a:solidFill>
                <a:ea typeface="+mj-lt"/>
                <a:cs typeface="+mj-lt"/>
              </a:rPr>
              <a:t>Individualized Education Plan (IEP):</a:t>
            </a:r>
            <a:br>
              <a:rPr lang="en-US" sz="2400" b="1" u="sng" dirty="0">
                <a:solidFill>
                  <a:schemeClr val="bg2">
                    <a:lumMod val="10000"/>
                  </a:schemeClr>
                </a:solidFill>
                <a:ea typeface="+mj-lt"/>
                <a:cs typeface="+mj-lt"/>
              </a:rPr>
            </a:br>
            <a:endParaRPr lang="en-US" sz="2400" u="sng" dirty="0">
              <a:solidFill>
                <a:schemeClr val="bg2">
                  <a:lumMod val="10000"/>
                </a:schemeClr>
              </a:solidFill>
            </a:endParaRPr>
          </a:p>
          <a:p>
            <a:pPr marL="285750" lvl="1" indent="-285750" algn="l">
              <a:buFont typeface="Arial"/>
              <a:buChar char="•"/>
            </a:pPr>
            <a:r>
              <a:rPr lang="en-US" sz="2400" dirty="0">
                <a:latin typeface="+mj-lt"/>
                <a:ea typeface="+mj-lt"/>
                <a:cs typeface="+mj-lt"/>
              </a:rPr>
              <a:t>The first step was to develop an IEP tailored to William's unique needs. The IEP outlined specific goals for his academic and behavioral development. It included accommodations such as extended time for assignments, a modified workload, and the use of assistive technology.</a:t>
            </a:r>
            <a:endParaRPr lang="en-US" sz="2400" dirty="0"/>
          </a:p>
          <a:p>
            <a:pPr marL="285750" lvl="1" indent="-285750" algn="l">
              <a:buFont typeface="Arial"/>
              <a:buChar char="•"/>
            </a:pPr>
            <a:r>
              <a:rPr lang="en-US" sz="2400" dirty="0">
                <a:latin typeface="+mj-lt"/>
                <a:ea typeface="+mj-lt"/>
                <a:cs typeface="+mj-lt"/>
              </a:rPr>
              <a:t>The IEP was created collaboratively with input from William's parents, teachers, and school counselors. It was reviewed and adjusted regularly based on his progress.</a:t>
            </a:r>
            <a:endParaRPr lang="en-US" sz="2400" dirty="0"/>
          </a:p>
          <a:p>
            <a:pPr marL="285750" indent="-285750" algn="l">
              <a:buFont typeface="Wingdings"/>
              <a:buChar char="v"/>
            </a:pPr>
            <a:endParaRPr lang="en-US" dirty="0"/>
          </a:p>
        </p:txBody>
      </p:sp>
      <p:sp>
        <p:nvSpPr>
          <p:cNvPr id="4" name="TextBox 3">
            <a:extLst>
              <a:ext uri="{FF2B5EF4-FFF2-40B4-BE49-F238E27FC236}">
                <a16:creationId xmlns:a16="http://schemas.microsoft.com/office/drawing/2014/main" id="{1B166162-1A09-C039-E91A-765280374ADD}"/>
              </a:ext>
            </a:extLst>
          </p:cNvPr>
          <p:cNvSpPr txBox="1"/>
          <p:nvPr/>
        </p:nvSpPr>
        <p:spPr>
          <a:xfrm>
            <a:off x="11593286" y="6302829"/>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agona Book"/>
              </a:rPr>
              <a:t>29</a:t>
            </a:r>
            <a:endParaRPr lang="en-US" dirty="0"/>
          </a:p>
        </p:txBody>
      </p:sp>
    </p:spTree>
    <p:extLst>
      <p:ext uri="{BB962C8B-B14F-4D97-AF65-F5344CB8AC3E}">
        <p14:creationId xmlns:p14="http://schemas.microsoft.com/office/powerpoint/2010/main" val="2870477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F30A75-0B15-D8EE-3420-B1A6E95EC7FC}"/>
              </a:ext>
            </a:extLst>
          </p:cNvPr>
          <p:cNvSpPr/>
          <p:nvPr/>
        </p:nvSpPr>
        <p:spPr>
          <a:xfrm>
            <a:off x="593831" y="879924"/>
            <a:ext cx="11283866" cy="5310908"/>
          </a:xfrm>
          <a:prstGeom prst="roundRect">
            <a:avLst/>
          </a:prstGeom>
          <a:solidFill>
            <a:srgbClr val="D7CF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96E3FD31-D19A-BFEB-821F-C00103830DC9}"/>
              </a:ext>
            </a:extLst>
          </p:cNvPr>
          <p:cNvSpPr>
            <a:spLocks noGrp="1"/>
          </p:cNvSpPr>
          <p:nvPr>
            <p:ph type="title"/>
          </p:nvPr>
        </p:nvSpPr>
        <p:spPr>
          <a:xfrm>
            <a:off x="914400" y="2523375"/>
            <a:ext cx="10278872" cy="3566160"/>
          </a:xfrm>
        </p:spPr>
        <p:txBody>
          <a:bodyPr/>
          <a:lstStyle/>
          <a:p>
            <a:pPr algn="ctr"/>
            <a:r>
              <a:rPr lang="en-US" sz="2400" dirty="0">
                <a:solidFill>
                  <a:srgbClr val="000000"/>
                </a:solidFill>
                <a:ea typeface="+mj-lt"/>
                <a:cs typeface="+mj-lt"/>
              </a:rPr>
              <a:t>Students with Special Educational Needs and Disabilities (SEND) are the central figure in the evolving educational scene. We as educators are always looking for new approaches that will enable students with SEND to learn better and achieve academic outcomes to ensure they receive a high-quality, inclusive education</a:t>
            </a:r>
            <a:r>
              <a:rPr lang="en-US" sz="1200" dirty="0">
                <a:solidFill>
                  <a:srgbClr val="000000"/>
                </a:solidFill>
                <a:ea typeface="+mj-lt"/>
                <a:cs typeface="+mj-lt"/>
              </a:rPr>
              <a:t>.</a:t>
            </a:r>
            <a:r>
              <a:rPr lang="en-US" sz="2400" dirty="0">
                <a:solidFill>
                  <a:srgbClr val="000000"/>
                </a:solidFill>
                <a:ea typeface="+mj-lt"/>
                <a:cs typeface="+mj-lt"/>
              </a:rPr>
              <a:t>. </a:t>
            </a:r>
            <a:br>
              <a:rPr lang="en-US" sz="2400" dirty="0">
                <a:ea typeface="+mj-lt"/>
                <a:cs typeface="+mj-lt"/>
              </a:rPr>
            </a:br>
            <a:br>
              <a:rPr lang="en-US" sz="2400" dirty="0">
                <a:ea typeface="+mj-lt"/>
                <a:cs typeface="+mj-lt"/>
              </a:rPr>
            </a:br>
            <a:r>
              <a:rPr lang="en-US" sz="2400" dirty="0">
                <a:solidFill>
                  <a:srgbClr val="000000"/>
                </a:solidFill>
                <a:ea typeface="+mj-lt"/>
                <a:cs typeface="+mj-lt"/>
              </a:rPr>
              <a:t>This presentation will be about the unified difficulties that pupils with SEND have and, on the other hand, ways of providing systematic tools to solve those problems. The undertaking of such methods as literacy enhancement, attention increase, and effective behavior management are the main parts of it. </a:t>
            </a:r>
            <a:br>
              <a:rPr lang="en-US" sz="2400" dirty="0">
                <a:ea typeface="+mj-lt"/>
                <a:cs typeface="+mj-lt"/>
              </a:rPr>
            </a:br>
            <a:br>
              <a:rPr lang="en-US" sz="2400" dirty="0">
                <a:ea typeface="+mj-lt"/>
                <a:cs typeface="+mj-lt"/>
              </a:rPr>
            </a:br>
            <a:r>
              <a:rPr lang="en-US" sz="2400" dirty="0">
                <a:solidFill>
                  <a:srgbClr val="000000"/>
                </a:solidFill>
                <a:ea typeface="+mj-lt"/>
                <a:cs typeface="+mj-lt"/>
              </a:rPr>
              <a:t>In addition to that, I will talk about the necessary condition for individualism of goals in treatment and give ideas of how to adapt interventions to the special need of each student separately.</a:t>
            </a:r>
            <a:endParaRPr lang="en-US" sz="2400" dirty="0"/>
          </a:p>
        </p:txBody>
      </p:sp>
      <p:sp>
        <p:nvSpPr>
          <p:cNvPr id="3" name="Content Placeholder 2">
            <a:extLst>
              <a:ext uri="{FF2B5EF4-FFF2-40B4-BE49-F238E27FC236}">
                <a16:creationId xmlns:a16="http://schemas.microsoft.com/office/drawing/2014/main" id="{CF3ADB94-FC21-07C5-1FC9-E729C5DEDFC6}"/>
              </a:ext>
            </a:extLst>
          </p:cNvPr>
          <p:cNvSpPr>
            <a:spLocks noGrp="1"/>
          </p:cNvSpPr>
          <p:nvPr>
            <p:ph sz="quarter" idx="12"/>
          </p:nvPr>
        </p:nvSpPr>
        <p:spPr>
          <a:xfrm>
            <a:off x="914399" y="2039111"/>
            <a:ext cx="2816352" cy="3840480"/>
          </a:xfrm>
        </p:spPr>
        <p:txBody>
          <a:bodyPr vert="horz" lIns="91440" tIns="45720" rIns="91440" bIns="45720" rtlCol="0" anchor="t">
            <a:normAutofit/>
          </a:bodyPr>
          <a:lstStyle/>
          <a:p>
            <a:endParaRPr lang="en-US"/>
          </a:p>
          <a:p>
            <a:endParaRPr lang="en-US"/>
          </a:p>
        </p:txBody>
      </p:sp>
      <p:sp>
        <p:nvSpPr>
          <p:cNvPr id="5" name="Slide Number Placeholder 4">
            <a:extLst>
              <a:ext uri="{FF2B5EF4-FFF2-40B4-BE49-F238E27FC236}">
                <a16:creationId xmlns:a16="http://schemas.microsoft.com/office/drawing/2014/main" id="{7F576313-F1C8-57CB-82F6-54BC07D3B9F4}"/>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a:t>
            </a:fld>
            <a:endParaRPr lang="en-US"/>
          </a:p>
        </p:txBody>
      </p:sp>
    </p:spTree>
    <p:extLst>
      <p:ext uri="{BB962C8B-B14F-4D97-AF65-F5344CB8AC3E}">
        <p14:creationId xmlns:p14="http://schemas.microsoft.com/office/powerpoint/2010/main" val="1223233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361B194-EA56-50DB-2179-119028A0619B}"/>
              </a:ext>
            </a:extLst>
          </p:cNvPr>
          <p:cNvSpPr/>
          <p:nvPr/>
        </p:nvSpPr>
        <p:spPr>
          <a:xfrm>
            <a:off x="473807" y="100772"/>
            <a:ext cx="10951028" cy="6596742"/>
          </a:xfrm>
          <a:prstGeom prst="roundRect">
            <a:avLst/>
          </a:prstGeom>
          <a:solidFill>
            <a:srgbClr val="E5DA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6E141-2343-FAA5-8449-49900681DBF9}"/>
              </a:ext>
            </a:extLst>
          </p:cNvPr>
          <p:cNvSpPr>
            <a:spLocks noGrp="1"/>
          </p:cNvSpPr>
          <p:nvPr>
            <p:ph type="ctrTitle"/>
          </p:nvPr>
        </p:nvSpPr>
        <p:spPr>
          <a:xfrm>
            <a:off x="794004" y="305526"/>
            <a:ext cx="10360152" cy="5029200"/>
          </a:xfrm>
        </p:spPr>
        <p:txBody>
          <a:bodyPr vert="horz" lIns="91440" tIns="45720" rIns="91440" bIns="45720" rtlCol="0" anchor="t">
            <a:noAutofit/>
          </a:bodyPr>
          <a:lstStyle/>
          <a:p>
            <a:pPr marL="342900" indent="-342900" algn="l">
              <a:buFont typeface="Wingdings"/>
              <a:buChar char="v"/>
            </a:pPr>
            <a:r>
              <a:rPr lang="en-US" sz="2400" b="1" u="sng" kern="0" dirty="0">
                <a:solidFill>
                  <a:schemeClr val="bg2">
                    <a:lumMod val="10000"/>
                  </a:schemeClr>
                </a:solidFill>
                <a:ea typeface="+mj-lt"/>
                <a:cs typeface="+mj-lt"/>
              </a:rPr>
              <a:t>Visual Schedules:</a:t>
            </a:r>
            <a:br>
              <a:rPr lang="en-US" sz="2400" b="1" kern="0" dirty="0">
                <a:ea typeface="+mj-lt"/>
                <a:cs typeface="+mj-lt"/>
              </a:rPr>
            </a:br>
            <a:endParaRPr lang="en-US" sz="2400" kern="0" dirty="0">
              <a:ea typeface="+mj-lt"/>
              <a:cs typeface="+mj-lt"/>
            </a:endParaRPr>
          </a:p>
          <a:p>
            <a:pPr algn="l">
              <a:buFont typeface="Arial"/>
              <a:buChar char="•"/>
            </a:pPr>
            <a:r>
              <a:rPr lang="en-US" sz="2400" dirty="0">
                <a:solidFill>
                  <a:srgbClr val="000000"/>
                </a:solidFill>
                <a:ea typeface="+mj-lt"/>
                <a:cs typeface="+mj-lt"/>
              </a:rPr>
              <a:t>I created a visual schedule for William, outlining his daily routines and activities. This schedule included pictures and simple words to help him understand what to expect throughout the day. The visual schedule was posted on his desk and referenced regularly to provide a consistent structure.</a:t>
            </a:r>
            <a:endParaRPr lang="en-US" dirty="0">
              <a:solidFill>
                <a:srgbClr val="000000"/>
              </a:solidFill>
              <a:ea typeface="+mj-lt"/>
              <a:cs typeface="+mj-lt"/>
            </a:endParaRPr>
          </a:p>
          <a:p>
            <a:pPr algn="l">
              <a:buFont typeface="Arial"/>
              <a:buChar char="•"/>
            </a:pPr>
            <a:r>
              <a:rPr lang="en-US" sz="2400" dirty="0">
                <a:solidFill>
                  <a:srgbClr val="000000"/>
                </a:solidFill>
                <a:ea typeface="+mj-lt"/>
                <a:cs typeface="+mj-lt"/>
              </a:rPr>
              <a:t>The visual schedule helped reduce anxiety and uncertainty, providing William with a clear understanding of the day's expectations. By knowing what was coming next, William was better able to transition between activities and stay focused.</a:t>
            </a:r>
            <a:endParaRPr lang="en-US" dirty="0">
              <a:ea typeface="+mj-lt"/>
              <a:cs typeface="+mj-lt"/>
            </a:endParaRPr>
          </a:p>
          <a:p>
            <a:pPr algn="l"/>
            <a:endParaRPr lang="en-US" sz="2400" dirty="0">
              <a:solidFill>
                <a:srgbClr val="543E34"/>
              </a:solidFill>
              <a:ea typeface="+mj-lt"/>
              <a:cs typeface="+mj-lt"/>
            </a:endParaRPr>
          </a:p>
          <a:p>
            <a:pPr marL="342900" indent="-342900" algn="l">
              <a:buFont typeface="Wingdings"/>
              <a:buChar char="v"/>
            </a:pPr>
            <a:r>
              <a:rPr lang="en-US" sz="2400" b="1" u="sng" dirty="0">
                <a:solidFill>
                  <a:schemeClr val="bg2">
                    <a:lumMod val="10000"/>
                  </a:schemeClr>
                </a:solidFill>
                <a:ea typeface="+mj-lt"/>
                <a:cs typeface="+mj-lt"/>
              </a:rPr>
              <a:t>Movement Breaks:</a:t>
            </a:r>
            <a:br>
              <a:rPr lang="en-US" sz="2400" b="1" u="sng" dirty="0">
                <a:solidFill>
                  <a:schemeClr val="bg2">
                    <a:lumMod val="10000"/>
                  </a:schemeClr>
                </a:solidFill>
                <a:ea typeface="+mj-lt"/>
                <a:cs typeface="+mj-lt"/>
              </a:rPr>
            </a:br>
            <a:endParaRPr lang="en-US" sz="2400" b="1" u="sng" dirty="0">
              <a:solidFill>
                <a:schemeClr val="bg2">
                  <a:lumMod val="10000"/>
                </a:schemeClr>
              </a:solidFill>
              <a:ea typeface="+mj-lt"/>
              <a:cs typeface="+mj-lt"/>
            </a:endParaRPr>
          </a:p>
          <a:p>
            <a:pPr marL="285750" indent="-285750" algn="l">
              <a:buFont typeface="Arial"/>
              <a:buChar char="•"/>
            </a:pPr>
            <a:r>
              <a:rPr lang="en-US" sz="2400" dirty="0">
                <a:solidFill>
                  <a:srgbClr val="000000"/>
                </a:solidFill>
                <a:ea typeface="+mj-lt"/>
                <a:cs typeface="+mj-lt"/>
              </a:rPr>
              <a:t>Recognizing the need for physical activity, I incorporated regular movement breaks into William's day. These breaks were short, structured activities that allowed Alex to expend energy and reset his focus. Activities included stretching, jumping jacks, or a quick walk around the classroom.</a:t>
            </a:r>
            <a:endParaRPr lang="en-US" dirty="0">
              <a:solidFill>
                <a:srgbClr val="000000"/>
              </a:solidFill>
            </a:endParaRPr>
          </a:p>
          <a:p>
            <a:pPr marL="285750" indent="-285750" algn="l">
              <a:buFont typeface="Arial"/>
              <a:buChar char="•"/>
            </a:pPr>
            <a:endParaRPr lang="en-US" sz="2400" dirty="0"/>
          </a:p>
          <a:p>
            <a:pPr algn="l"/>
            <a:endParaRPr lang="en-US" sz="2400" dirty="0"/>
          </a:p>
          <a:p>
            <a:pPr algn="l"/>
            <a:br>
              <a:rPr lang="en-US" sz="2400" dirty="0">
                <a:latin typeface="+mj-lt"/>
                <a:ea typeface="+mj-lt"/>
                <a:cs typeface="+mj-lt"/>
              </a:rPr>
            </a:br>
            <a:br>
              <a:rPr lang="en-US" sz="2400" dirty="0">
                <a:latin typeface="+mj-lt"/>
                <a:ea typeface="+mj-lt"/>
                <a:cs typeface="+mj-lt"/>
              </a:rPr>
            </a:br>
            <a:endParaRPr lang="en-US" sz="2400">
              <a:latin typeface="+mj-lt"/>
              <a:ea typeface="+mj-lt"/>
              <a:cs typeface="+mj-lt"/>
            </a:endParaRPr>
          </a:p>
          <a:p>
            <a:endParaRPr lang="en-US" dirty="0"/>
          </a:p>
        </p:txBody>
      </p:sp>
      <p:sp>
        <p:nvSpPr>
          <p:cNvPr id="4" name="TextBox 3">
            <a:extLst>
              <a:ext uri="{FF2B5EF4-FFF2-40B4-BE49-F238E27FC236}">
                <a16:creationId xmlns:a16="http://schemas.microsoft.com/office/drawing/2014/main" id="{9B6CBF2C-4084-FA60-6707-8CA8B31952A8}"/>
              </a:ext>
            </a:extLst>
          </p:cNvPr>
          <p:cNvSpPr txBox="1"/>
          <p:nvPr/>
        </p:nvSpPr>
        <p:spPr>
          <a:xfrm>
            <a:off x="11636829" y="6237514"/>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agona Book"/>
              </a:rPr>
              <a:t>30</a:t>
            </a:r>
          </a:p>
        </p:txBody>
      </p:sp>
    </p:spTree>
    <p:extLst>
      <p:ext uri="{BB962C8B-B14F-4D97-AF65-F5344CB8AC3E}">
        <p14:creationId xmlns:p14="http://schemas.microsoft.com/office/powerpoint/2010/main" val="3819015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361B194-EA56-50DB-2179-119028A0619B}"/>
              </a:ext>
            </a:extLst>
          </p:cNvPr>
          <p:cNvSpPr/>
          <p:nvPr/>
        </p:nvSpPr>
        <p:spPr>
          <a:xfrm>
            <a:off x="473807" y="100772"/>
            <a:ext cx="10951028" cy="6596742"/>
          </a:xfrm>
          <a:prstGeom prst="roundRect">
            <a:avLst/>
          </a:prstGeom>
          <a:solidFill>
            <a:srgbClr val="E5DA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6E141-2343-FAA5-8449-49900681DBF9}"/>
              </a:ext>
            </a:extLst>
          </p:cNvPr>
          <p:cNvSpPr>
            <a:spLocks noGrp="1"/>
          </p:cNvSpPr>
          <p:nvPr>
            <p:ph type="ctrTitle"/>
          </p:nvPr>
        </p:nvSpPr>
        <p:spPr>
          <a:xfrm>
            <a:off x="763524" y="417286"/>
            <a:ext cx="10360152" cy="5029200"/>
          </a:xfrm>
        </p:spPr>
        <p:txBody>
          <a:bodyPr vert="horz" lIns="91440" tIns="45720" rIns="91440" bIns="45720" rtlCol="0" anchor="t">
            <a:noAutofit/>
          </a:bodyPr>
          <a:lstStyle/>
          <a:p>
            <a:pPr marL="342900" indent="-342900" algn="l">
              <a:buFont typeface="Wingdings"/>
              <a:buChar char="v"/>
            </a:pPr>
            <a:r>
              <a:rPr lang="en-US" sz="2000" b="1" u="sng" kern="0" dirty="0">
                <a:solidFill>
                  <a:schemeClr val="bg2">
                    <a:lumMod val="10000"/>
                  </a:schemeClr>
                </a:solidFill>
                <a:ea typeface="+mj-lt"/>
                <a:cs typeface="+mj-lt"/>
              </a:rPr>
              <a:t>Self-Monitoring Techniques:</a:t>
            </a:r>
            <a:br>
              <a:rPr lang="en-US" sz="2000" b="1" kern="0" dirty="0">
                <a:ea typeface="+mj-lt"/>
                <a:cs typeface="+mj-lt"/>
              </a:rPr>
            </a:br>
            <a:endParaRPr lang="en-US" sz="2000" kern="0">
              <a:ea typeface="+mj-lt"/>
              <a:cs typeface="+mj-lt"/>
            </a:endParaRPr>
          </a:p>
          <a:p>
            <a:pPr algn="l">
              <a:buFont typeface="Arial"/>
              <a:buChar char="•"/>
            </a:pPr>
            <a:r>
              <a:rPr lang="en-US" sz="2000" dirty="0">
                <a:solidFill>
                  <a:srgbClr val="000000"/>
                </a:solidFill>
                <a:ea typeface="+mj-lt"/>
                <a:cs typeface="+mj-lt"/>
              </a:rPr>
              <a:t>I taught William self-monitoring techniques to help him become more aware of his behavior and its impact on his learning. We used a simple chart where William could track his own focus and behavior during different parts of the day. Each period, he would rate his focus and note any disruptions.</a:t>
            </a:r>
          </a:p>
          <a:p>
            <a:pPr algn="l">
              <a:buFont typeface="Arial"/>
              <a:buChar char="•"/>
            </a:pPr>
            <a:r>
              <a:rPr lang="en-US" sz="2000" dirty="0">
                <a:solidFill>
                  <a:srgbClr val="000000"/>
                </a:solidFill>
                <a:ea typeface="+mj-lt"/>
                <a:cs typeface="+mj-lt"/>
              </a:rPr>
              <a:t>Self-monitoring empowered William to take responsibility for his actions. Over time, he became more reflective and started identifying triggers for his disruptive behavior. This increased self-awareness led to better self-control and improved behavior.</a:t>
            </a:r>
            <a:endParaRPr lang="en-US" sz="2000" dirty="0">
              <a:ea typeface="+mj-lt"/>
              <a:cs typeface="+mj-lt"/>
            </a:endParaRPr>
          </a:p>
          <a:p>
            <a:pPr algn="l"/>
            <a:endParaRPr lang="en-US" sz="2000" b="1" u="sng" dirty="0">
              <a:solidFill>
                <a:schemeClr val="bg2">
                  <a:lumMod val="10000"/>
                </a:schemeClr>
              </a:solidFill>
              <a:ea typeface="+mj-lt"/>
              <a:cs typeface="+mj-lt"/>
            </a:endParaRPr>
          </a:p>
          <a:p>
            <a:pPr marL="342900" indent="-342900" algn="l">
              <a:buFont typeface="Wingdings"/>
              <a:buChar char="v"/>
            </a:pPr>
            <a:r>
              <a:rPr lang="en-US" sz="2000" b="1" u="sng" dirty="0">
                <a:solidFill>
                  <a:schemeClr val="bg2">
                    <a:lumMod val="10000"/>
                  </a:schemeClr>
                </a:solidFill>
                <a:ea typeface="+mj-lt"/>
                <a:cs typeface="+mj-lt"/>
              </a:rPr>
              <a:t>Positive Behavioral Interventions and Supports (PBIS):</a:t>
            </a:r>
            <a:br>
              <a:rPr lang="en-US" sz="2000" b="1" u="sng" dirty="0">
                <a:ea typeface="+mj-lt"/>
                <a:cs typeface="+mj-lt"/>
              </a:rPr>
            </a:br>
            <a:endParaRPr lang="en-US" sz="2000" b="1" u="sng" dirty="0">
              <a:solidFill>
                <a:schemeClr val="bg2">
                  <a:lumMod val="10000"/>
                </a:schemeClr>
              </a:solidFill>
              <a:ea typeface="+mj-lt"/>
              <a:cs typeface="+mj-lt"/>
            </a:endParaRPr>
          </a:p>
          <a:p>
            <a:pPr marL="285750" indent="-285750" algn="l">
              <a:buFont typeface="Arial"/>
              <a:buChar char="•"/>
            </a:pPr>
            <a:r>
              <a:rPr lang="en-US" sz="2000" dirty="0">
                <a:solidFill>
                  <a:srgbClr val="000000"/>
                </a:solidFill>
                <a:ea typeface="+mj-lt"/>
                <a:cs typeface="+mj-lt"/>
              </a:rPr>
              <a:t>PBIS was the foundation of our approach. We established clear expectations for behavior and consistently reinforced positive actions. William earned tokens for displaying desired behaviors, such as staying on task or following instructions. By focusing on positive reinforcement rather than punishment, we created a supportive environment that encouraged William to engage in appropriate behaviors. The consistent use of PBIS helped build a positive relationship between William, myself and all his teachers, helping in fostering a sense of trust and cooperation.</a:t>
            </a:r>
            <a:endParaRPr lang="en-US" sz="2000" dirty="0">
              <a:solidFill>
                <a:srgbClr val="000000"/>
              </a:solidFill>
            </a:endParaRPr>
          </a:p>
          <a:p>
            <a:pPr marL="285750" indent="-285750" algn="l">
              <a:buFont typeface="Arial"/>
              <a:buChar char="•"/>
            </a:pPr>
            <a:endParaRPr lang="en-US" sz="2400" dirty="0"/>
          </a:p>
          <a:p>
            <a:pPr algn="l"/>
            <a:endParaRPr lang="en-US" sz="2400" dirty="0"/>
          </a:p>
          <a:p>
            <a:pPr algn="l"/>
            <a:br>
              <a:rPr lang="en-US" sz="2400" dirty="0">
                <a:latin typeface="+mj-lt"/>
                <a:ea typeface="+mj-lt"/>
                <a:cs typeface="+mj-lt"/>
              </a:rPr>
            </a:br>
            <a:br>
              <a:rPr lang="en-US" sz="2400" dirty="0">
                <a:latin typeface="+mj-lt"/>
                <a:ea typeface="+mj-lt"/>
                <a:cs typeface="+mj-lt"/>
              </a:rPr>
            </a:br>
            <a:endParaRPr lang="en-US" sz="2400">
              <a:latin typeface="+mj-lt"/>
              <a:ea typeface="+mj-lt"/>
              <a:cs typeface="+mj-lt"/>
            </a:endParaRPr>
          </a:p>
          <a:p>
            <a:endParaRPr lang="en-US" dirty="0"/>
          </a:p>
        </p:txBody>
      </p:sp>
      <p:sp>
        <p:nvSpPr>
          <p:cNvPr id="4" name="TextBox 3">
            <a:extLst>
              <a:ext uri="{FF2B5EF4-FFF2-40B4-BE49-F238E27FC236}">
                <a16:creationId xmlns:a16="http://schemas.microsoft.com/office/drawing/2014/main" id="{E448D17F-E335-06F8-0F6B-CA9731E80F7C}"/>
              </a:ext>
            </a:extLst>
          </p:cNvPr>
          <p:cNvSpPr txBox="1"/>
          <p:nvPr/>
        </p:nvSpPr>
        <p:spPr>
          <a:xfrm>
            <a:off x="11538857" y="6237514"/>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agona Book"/>
              </a:rPr>
              <a:t>31</a:t>
            </a:r>
          </a:p>
        </p:txBody>
      </p:sp>
    </p:spTree>
    <p:extLst>
      <p:ext uri="{BB962C8B-B14F-4D97-AF65-F5344CB8AC3E}">
        <p14:creationId xmlns:p14="http://schemas.microsoft.com/office/powerpoint/2010/main" val="1941629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361B194-EA56-50DB-2179-119028A0619B}"/>
              </a:ext>
            </a:extLst>
          </p:cNvPr>
          <p:cNvSpPr/>
          <p:nvPr/>
        </p:nvSpPr>
        <p:spPr>
          <a:xfrm>
            <a:off x="473807" y="100772"/>
            <a:ext cx="10951028" cy="6596742"/>
          </a:xfrm>
          <a:prstGeom prst="roundRect">
            <a:avLst/>
          </a:prstGeom>
          <a:solidFill>
            <a:srgbClr val="E5DA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6E141-2343-FAA5-8449-49900681DBF9}"/>
              </a:ext>
            </a:extLst>
          </p:cNvPr>
          <p:cNvSpPr>
            <a:spLocks noGrp="1"/>
          </p:cNvSpPr>
          <p:nvPr>
            <p:ph type="ctrTitle"/>
          </p:nvPr>
        </p:nvSpPr>
        <p:spPr>
          <a:xfrm>
            <a:off x="763524" y="417286"/>
            <a:ext cx="10360152" cy="5029200"/>
          </a:xfrm>
        </p:spPr>
        <p:txBody>
          <a:bodyPr vert="horz" lIns="91440" tIns="45720" rIns="91440" bIns="45720" rtlCol="0" anchor="t">
            <a:noAutofit/>
          </a:bodyPr>
          <a:lstStyle/>
          <a:p>
            <a:pPr algn="l"/>
            <a:r>
              <a:rPr lang="en-US" sz="2400" b="1" u="sng" kern="0" dirty="0">
                <a:solidFill>
                  <a:schemeClr val="bg2">
                    <a:lumMod val="10000"/>
                  </a:schemeClr>
                </a:solidFill>
                <a:ea typeface="+mj-lt"/>
                <a:cs typeface="+mj-lt"/>
              </a:rPr>
              <a:t>Outcomes:</a:t>
            </a:r>
            <a:br>
              <a:rPr lang="en-US" sz="2400" b="1" u="sng" kern="0" dirty="0">
                <a:solidFill>
                  <a:schemeClr val="bg2">
                    <a:lumMod val="10000"/>
                  </a:schemeClr>
                </a:solidFill>
                <a:ea typeface="+mj-lt"/>
                <a:cs typeface="+mj-lt"/>
              </a:rPr>
            </a:br>
            <a:endParaRPr lang="en-US" sz="2400" u="sng" kern="0">
              <a:solidFill>
                <a:schemeClr val="bg2">
                  <a:lumMod val="10000"/>
                </a:schemeClr>
              </a:solidFill>
              <a:ea typeface="+mj-lt"/>
              <a:cs typeface="+mj-lt"/>
            </a:endParaRPr>
          </a:p>
          <a:p>
            <a:r>
              <a:rPr lang="en-US" sz="2000" kern="0" dirty="0">
                <a:solidFill>
                  <a:schemeClr val="bg2">
                    <a:lumMod val="10000"/>
                  </a:schemeClr>
                </a:solidFill>
                <a:ea typeface="+mj-lt"/>
                <a:cs typeface="+mj-lt"/>
              </a:rPr>
              <a:t>The interventions had a significant positive impact on William's behavior and academic performance. Over several months, we observed the following improvements:</a:t>
            </a:r>
            <a:br>
              <a:rPr lang="en-US" sz="2000" kern="0" dirty="0">
                <a:solidFill>
                  <a:schemeClr val="bg2">
                    <a:lumMod val="10000"/>
                  </a:schemeClr>
                </a:solidFill>
                <a:ea typeface="+mj-lt"/>
                <a:cs typeface="+mj-lt"/>
              </a:rPr>
            </a:br>
            <a:endParaRPr lang="en-US" sz="2000" kern="0" dirty="0">
              <a:solidFill>
                <a:schemeClr val="bg2">
                  <a:lumMod val="10000"/>
                </a:schemeClr>
              </a:solidFill>
              <a:ea typeface="+mj-lt"/>
              <a:cs typeface="+mj-lt"/>
            </a:endParaRPr>
          </a:p>
          <a:p>
            <a:pPr algn="l">
              <a:buFont typeface="Arial"/>
              <a:buChar char="•"/>
            </a:pPr>
            <a:r>
              <a:rPr lang="en-US" sz="2000" b="1" kern="0" dirty="0">
                <a:solidFill>
                  <a:schemeClr val="bg2">
                    <a:lumMod val="10000"/>
                  </a:schemeClr>
                </a:solidFill>
                <a:ea typeface="+mj-lt"/>
                <a:cs typeface="+mj-lt"/>
              </a:rPr>
              <a:t>Improved Focus:</a:t>
            </a:r>
            <a:r>
              <a:rPr lang="en-US" sz="2000" kern="0" dirty="0">
                <a:solidFill>
                  <a:schemeClr val="bg2">
                    <a:lumMod val="10000"/>
                  </a:schemeClr>
                </a:solidFill>
                <a:ea typeface="+mj-lt"/>
                <a:cs typeface="+mj-lt"/>
              </a:rPr>
              <a:t> William's ability to stay on task increased noticeably. The visual schedules provided the structure he needed, while movement breaks helped him manage his energy levels. Self-monitoring also played a critical role in enhancing his focus. His teachers noticed that William was more attentive during lessons and completed tasks more efficiently.</a:t>
            </a:r>
            <a:endParaRPr lang="en-US" kern="0">
              <a:solidFill>
                <a:schemeClr val="bg2">
                  <a:lumMod val="10000"/>
                </a:schemeClr>
              </a:solidFill>
              <a:ea typeface="+mj-lt"/>
              <a:cs typeface="+mj-lt"/>
            </a:endParaRPr>
          </a:p>
          <a:p>
            <a:pPr algn="l">
              <a:buFont typeface="Arial"/>
              <a:buChar char="•"/>
            </a:pPr>
            <a:r>
              <a:rPr lang="en-US" sz="2000" b="1" kern="0" dirty="0">
                <a:solidFill>
                  <a:schemeClr val="bg2">
                    <a:lumMod val="10000"/>
                  </a:schemeClr>
                </a:solidFill>
                <a:ea typeface="+mj-lt"/>
                <a:cs typeface="+mj-lt"/>
              </a:rPr>
              <a:t>Reduced Disruptive Behavior:</a:t>
            </a:r>
            <a:r>
              <a:rPr lang="en-US" sz="2000" kern="0" dirty="0">
                <a:solidFill>
                  <a:schemeClr val="bg2">
                    <a:lumMod val="10000"/>
                  </a:schemeClr>
                </a:solidFill>
                <a:ea typeface="+mj-lt"/>
                <a:cs typeface="+mj-lt"/>
              </a:rPr>
              <a:t> The frequency of William's disruptive behaviors decreased. He was better able to follow classroom routines and respond to transitions. The positive reinforcement from PBIS encouraged him to continue displaying appropriate behaviors. Incidents of interrupting the class and acting out diminished significantly.</a:t>
            </a:r>
            <a:endParaRPr lang="en-US">
              <a:solidFill>
                <a:schemeClr val="bg2">
                  <a:lumMod val="10000"/>
                </a:schemeClr>
              </a:solidFill>
            </a:endParaRPr>
          </a:p>
          <a:p>
            <a:pPr algn="l">
              <a:buFont typeface="Arial"/>
              <a:buChar char="•"/>
            </a:pPr>
            <a:r>
              <a:rPr lang="en-US" sz="2000" b="1" kern="0" dirty="0">
                <a:solidFill>
                  <a:schemeClr val="bg2">
                    <a:lumMod val="10000"/>
                  </a:schemeClr>
                </a:solidFill>
                <a:ea typeface="+mj-lt"/>
                <a:cs typeface="+mj-lt"/>
              </a:rPr>
              <a:t>Enhanced Academic Performance:</a:t>
            </a:r>
            <a:r>
              <a:rPr lang="en-US" sz="2000" kern="0" dirty="0">
                <a:solidFill>
                  <a:schemeClr val="bg2">
                    <a:lumMod val="10000"/>
                  </a:schemeClr>
                </a:solidFill>
                <a:ea typeface="+mj-lt"/>
                <a:cs typeface="+mj-lt"/>
              </a:rPr>
              <a:t> As William's behavior improved, so did his academic performance. He was able to complete assignments more efficiently and participate actively in class discussions. His confidence grew, and he became more engaged in his learning. William's grades improved, and he began to show a greater interest in subjects that he previously struggled with.</a:t>
            </a:r>
            <a:endParaRPr lang="en-US" kern="0" dirty="0">
              <a:solidFill>
                <a:schemeClr val="bg2">
                  <a:lumMod val="10000"/>
                </a:schemeClr>
              </a:solidFill>
              <a:ea typeface="+mj-lt"/>
              <a:cs typeface="+mj-lt"/>
            </a:endParaRPr>
          </a:p>
          <a:p>
            <a:pPr marL="342900" indent="-342900" algn="l">
              <a:buFont typeface="Wingdings"/>
              <a:buChar char="v"/>
            </a:pPr>
            <a:endParaRPr lang="en-US" sz="2000" b="1" kern="0" dirty="0">
              <a:ea typeface="+mj-lt"/>
              <a:cs typeface="+mj-lt"/>
            </a:endParaRPr>
          </a:p>
          <a:p>
            <a:pPr marL="285750" indent="-285750" algn="l">
              <a:buFont typeface="Arial"/>
              <a:buChar char="•"/>
            </a:pPr>
            <a:endParaRPr lang="en-US" sz="2400" dirty="0"/>
          </a:p>
          <a:p>
            <a:pPr algn="l"/>
            <a:endParaRPr lang="en-US" sz="2400" dirty="0"/>
          </a:p>
          <a:p>
            <a:pPr algn="l"/>
            <a:br>
              <a:rPr lang="en-US" sz="2400" dirty="0">
                <a:latin typeface="+mj-lt"/>
                <a:ea typeface="+mj-lt"/>
                <a:cs typeface="+mj-lt"/>
              </a:rPr>
            </a:br>
            <a:br>
              <a:rPr lang="en-US" sz="2400" dirty="0">
                <a:latin typeface="+mj-lt"/>
                <a:ea typeface="+mj-lt"/>
                <a:cs typeface="+mj-lt"/>
              </a:rPr>
            </a:br>
            <a:endParaRPr lang="en-US" sz="2400">
              <a:latin typeface="+mj-lt"/>
              <a:ea typeface="+mj-lt"/>
              <a:cs typeface="+mj-lt"/>
            </a:endParaRPr>
          </a:p>
          <a:p>
            <a:endParaRPr lang="en-US" dirty="0"/>
          </a:p>
        </p:txBody>
      </p:sp>
      <p:sp>
        <p:nvSpPr>
          <p:cNvPr id="4" name="TextBox 3">
            <a:extLst>
              <a:ext uri="{FF2B5EF4-FFF2-40B4-BE49-F238E27FC236}">
                <a16:creationId xmlns:a16="http://schemas.microsoft.com/office/drawing/2014/main" id="{76D63C13-52B3-F200-F482-FF3EF1884AEE}"/>
              </a:ext>
            </a:extLst>
          </p:cNvPr>
          <p:cNvSpPr txBox="1"/>
          <p:nvPr/>
        </p:nvSpPr>
        <p:spPr>
          <a:xfrm>
            <a:off x="11538857" y="6237514"/>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agona Book"/>
              </a:rPr>
              <a:t>32</a:t>
            </a:r>
          </a:p>
        </p:txBody>
      </p:sp>
    </p:spTree>
    <p:extLst>
      <p:ext uri="{BB962C8B-B14F-4D97-AF65-F5344CB8AC3E}">
        <p14:creationId xmlns:p14="http://schemas.microsoft.com/office/powerpoint/2010/main" val="680575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E453-7769-7F47-8C7D-903F71F983A2}"/>
              </a:ext>
            </a:extLst>
          </p:cNvPr>
          <p:cNvSpPr>
            <a:spLocks noGrp="1"/>
          </p:cNvSpPr>
          <p:nvPr>
            <p:ph type="title"/>
          </p:nvPr>
        </p:nvSpPr>
        <p:spPr>
          <a:xfrm>
            <a:off x="20320" y="132080"/>
            <a:ext cx="7595616" cy="6644640"/>
          </a:xfrm>
        </p:spPr>
        <p:txBody>
          <a:bodyPr/>
          <a:lstStyle/>
          <a:p>
            <a:pPr algn="ctr"/>
            <a:r>
              <a:rPr lang="en-US" sz="2400" dirty="0">
                <a:solidFill>
                  <a:schemeClr val="bg2">
                    <a:lumMod val="10000"/>
                  </a:schemeClr>
                </a:solidFill>
                <a:ea typeface="+mj-lt"/>
                <a:cs typeface="+mj-lt"/>
              </a:rPr>
              <a:t>One of the most rewarding parts of this process was seeing William's self-esteem grow. As he experienced success and received positive feedback, he began to believe in himself. This new confidence also helped him in social situations, making him more cooperative and engaged with his classmates.</a:t>
            </a:r>
            <a:endParaRPr lang="en-US" sz="2400" dirty="0">
              <a:solidFill>
                <a:schemeClr val="bg2">
                  <a:lumMod val="10000"/>
                </a:schemeClr>
              </a:solidFill>
            </a:endParaRPr>
          </a:p>
          <a:p>
            <a:pPr algn="ctr"/>
            <a:endParaRPr lang="en-US" sz="2400" dirty="0">
              <a:solidFill>
                <a:schemeClr val="bg2">
                  <a:lumMod val="10000"/>
                </a:schemeClr>
              </a:solidFill>
            </a:endParaRPr>
          </a:p>
          <a:p>
            <a:pPr algn="ctr"/>
            <a:r>
              <a:rPr lang="en-US" sz="2400" dirty="0">
                <a:solidFill>
                  <a:schemeClr val="bg2">
                    <a:lumMod val="10000"/>
                  </a:schemeClr>
                </a:solidFill>
                <a:ea typeface="+mj-lt"/>
                <a:cs typeface="+mj-lt"/>
              </a:rPr>
              <a:t>In conclusion, using an IEP, PBIS, visual schedules, movement breaks, and self-monitoring techniques was very effective in supporting William. By addressing his unique needs and providing consistent, positive support, we created an environment where he could thrive. This shows how important individualized interventions are and the positive impact they can have on students with ADHD. With the right strategies and a supportive approach, we can help students like William reach their full potential, both academically and socially.</a:t>
            </a:r>
            <a:endParaRPr lang="en-US" sz="2400" dirty="0">
              <a:solidFill>
                <a:schemeClr val="bg2">
                  <a:lumMod val="10000"/>
                </a:schemeClr>
              </a:solidFill>
            </a:endParaRPr>
          </a:p>
        </p:txBody>
      </p:sp>
      <p:pic>
        <p:nvPicPr>
          <p:cNvPr id="6" name="Picture Placeholder 5" descr="A child pushing a wheelbarrow with books&#10;&#10;Description automatically generated">
            <a:extLst>
              <a:ext uri="{FF2B5EF4-FFF2-40B4-BE49-F238E27FC236}">
                <a16:creationId xmlns:a16="http://schemas.microsoft.com/office/drawing/2014/main" id="{509CBB1B-9169-BCF7-5460-BA51191D7C75}"/>
              </a:ext>
            </a:extLst>
          </p:cNvPr>
          <p:cNvPicPr>
            <a:picLocks noGrp="1" noChangeAspect="1"/>
          </p:cNvPicPr>
          <p:nvPr>
            <p:ph type="pic" sz="quarter" idx="10"/>
          </p:nvPr>
        </p:nvPicPr>
        <p:blipFill>
          <a:blip r:embed="rId2"/>
          <a:srcRect l="23744" r="23744"/>
          <a:stretch/>
        </p:blipFill>
        <p:spPr/>
      </p:pic>
      <p:sp>
        <p:nvSpPr>
          <p:cNvPr id="5" name="Slide Number Placeholder 4">
            <a:extLst>
              <a:ext uri="{FF2B5EF4-FFF2-40B4-BE49-F238E27FC236}">
                <a16:creationId xmlns:a16="http://schemas.microsoft.com/office/drawing/2014/main" id="{0A6C34E6-29E2-F9CF-651D-23640F5BA968}"/>
              </a:ext>
            </a:extLst>
          </p:cNvPr>
          <p:cNvSpPr>
            <a:spLocks noGrp="1"/>
          </p:cNvSpPr>
          <p:nvPr>
            <p:ph type="sldNum" sz="quarter" idx="4"/>
          </p:nvPr>
        </p:nvSpPr>
        <p:spPr/>
        <p:txBody>
          <a:bodyPr/>
          <a:lstStyle/>
          <a:p>
            <a:fld id="{58FB4751-880F-D840-AAA9-3A15815CC996}" type="slidenum">
              <a:rPr lang="en-US" smtClean="0"/>
              <a:pPr/>
              <a:t>33</a:t>
            </a:fld>
            <a:endParaRPr lang="en-US"/>
          </a:p>
        </p:txBody>
      </p:sp>
    </p:spTree>
    <p:extLst>
      <p:ext uri="{BB962C8B-B14F-4D97-AF65-F5344CB8AC3E}">
        <p14:creationId xmlns:p14="http://schemas.microsoft.com/office/powerpoint/2010/main" val="2885285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DC0028-4150-0F89-E59C-F563C67F6CFD}"/>
              </a:ext>
            </a:extLst>
          </p:cNvPr>
          <p:cNvSpPr>
            <a:spLocks noGrp="1"/>
          </p:cNvSpPr>
          <p:nvPr>
            <p:ph type="ctrTitle"/>
          </p:nvPr>
        </p:nvSpPr>
        <p:spPr/>
        <p:txBody>
          <a:bodyPr/>
          <a:lstStyle/>
          <a:p>
            <a:r>
              <a:rPr lang="en-US"/>
              <a:t>thank you</a:t>
            </a:r>
          </a:p>
        </p:txBody>
      </p:sp>
      <p:sp>
        <p:nvSpPr>
          <p:cNvPr id="11" name="Content Placeholder 10">
            <a:extLst>
              <a:ext uri="{FF2B5EF4-FFF2-40B4-BE49-F238E27FC236}">
                <a16:creationId xmlns:a16="http://schemas.microsoft.com/office/drawing/2014/main" id="{C6DCC38C-603B-CCD0-2914-0BBCD4F4F74E}"/>
              </a:ext>
            </a:extLst>
          </p:cNvPr>
          <p:cNvSpPr>
            <a:spLocks noGrp="1"/>
          </p:cNvSpPr>
          <p:nvPr>
            <p:ph sz="quarter" idx="13"/>
          </p:nvPr>
        </p:nvSpPr>
        <p:spPr>
          <a:xfrm>
            <a:off x="6848856" y="914400"/>
            <a:ext cx="3867912" cy="5029200"/>
          </a:xfrm>
        </p:spPr>
        <p:txBody>
          <a:bodyPr anchor="ctr"/>
          <a:lstStyle/>
          <a:p>
            <a:r>
              <a:rPr lang="en-US"/>
              <a:t>Paola </a:t>
            </a:r>
            <a:r>
              <a:rPr lang="en-US" err="1"/>
              <a:t>saliba</a:t>
            </a:r>
          </a:p>
          <a:p>
            <a:r>
              <a:rPr lang="en-US"/>
              <a:t>+971503740090</a:t>
            </a:r>
          </a:p>
          <a:p>
            <a:pPr lvl="1"/>
            <a:r>
              <a:rPr lang="en-US"/>
              <a:t>Bi53zi@student.sunderland.ac.uk</a:t>
            </a:r>
          </a:p>
          <a:p>
            <a:pPr lvl="1"/>
            <a:r>
              <a:rPr lang="en-US"/>
              <a:t>Paola.ahb98@gmail.com</a:t>
            </a:r>
          </a:p>
          <a:p>
            <a:endParaRPr lang="en-US"/>
          </a:p>
        </p:txBody>
      </p:sp>
    </p:spTree>
    <p:extLst>
      <p:ext uri="{BB962C8B-B14F-4D97-AF65-F5344CB8AC3E}">
        <p14:creationId xmlns:p14="http://schemas.microsoft.com/office/powerpoint/2010/main" val="2188828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F88F8-17E5-45E3-77B1-77FACD99FF63}"/>
              </a:ext>
            </a:extLst>
          </p:cNvPr>
          <p:cNvSpPr>
            <a:spLocks noGrp="1"/>
          </p:cNvSpPr>
          <p:nvPr>
            <p:ph type="title"/>
          </p:nvPr>
        </p:nvSpPr>
        <p:spPr>
          <a:xfrm>
            <a:off x="914400" y="0"/>
            <a:ext cx="10360152" cy="914400"/>
          </a:xfrm>
        </p:spPr>
        <p:txBody>
          <a:bodyPr/>
          <a:lstStyle/>
          <a:p>
            <a:r>
              <a:rPr lang="en-US" b="1" dirty="0"/>
              <a:t>References</a:t>
            </a:r>
          </a:p>
        </p:txBody>
      </p:sp>
      <p:sp>
        <p:nvSpPr>
          <p:cNvPr id="4" name="Slide Number Placeholder 3">
            <a:extLst>
              <a:ext uri="{FF2B5EF4-FFF2-40B4-BE49-F238E27FC236}">
                <a16:creationId xmlns:a16="http://schemas.microsoft.com/office/drawing/2014/main" id="{1D2469ED-926E-7CEE-5AF2-BF9AC726D015}"/>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35</a:t>
            </a:fld>
            <a:endParaRPr lang="en-US"/>
          </a:p>
        </p:txBody>
      </p:sp>
      <p:sp>
        <p:nvSpPr>
          <p:cNvPr id="6" name="TextBox 5">
            <a:extLst>
              <a:ext uri="{FF2B5EF4-FFF2-40B4-BE49-F238E27FC236}">
                <a16:creationId xmlns:a16="http://schemas.microsoft.com/office/drawing/2014/main" id="{4CA6774E-504B-1403-EA76-D9FFCD276A1E}"/>
              </a:ext>
            </a:extLst>
          </p:cNvPr>
          <p:cNvSpPr txBox="1"/>
          <p:nvPr/>
        </p:nvSpPr>
        <p:spPr>
          <a:xfrm>
            <a:off x="406400" y="1052022"/>
            <a:ext cx="11601796"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2">
                    <a:lumMod val="10000"/>
                  </a:schemeClr>
                </a:solidFill>
                <a:latin typeface="Sagona Book"/>
                <a:cs typeface="Segoe UI"/>
              </a:rPr>
              <a:t>- Hattie, J. (2009). Visible Learning. ​​</a:t>
            </a:r>
          </a:p>
          <a:p>
            <a:r>
              <a:rPr lang="en-US" sz="2000" dirty="0">
                <a:solidFill>
                  <a:schemeClr val="bg2">
                    <a:lumMod val="10000"/>
                  </a:schemeClr>
                </a:solidFill>
                <a:latin typeface="Sagona Book"/>
                <a:cs typeface="Segoe UI"/>
              </a:rPr>
              <a:t>- National Reading Panel. (2000). Teaching Children to Read. ​​</a:t>
            </a:r>
          </a:p>
          <a:p>
            <a:r>
              <a:rPr lang="en-US" sz="2000" dirty="0">
                <a:solidFill>
                  <a:schemeClr val="bg2">
                    <a:lumMod val="10000"/>
                  </a:schemeClr>
                </a:solidFill>
                <a:latin typeface="Sagona Book"/>
                <a:cs typeface="Segoe UI"/>
              </a:rPr>
              <a:t>- Graham, S., &amp; Perin, D. (2007). Writing Next. </a:t>
            </a:r>
          </a:p>
          <a:p>
            <a:r>
              <a:rPr lang="en-US" sz="2000" dirty="0">
                <a:solidFill>
                  <a:schemeClr val="bg2">
                    <a:lumMod val="10000"/>
                  </a:schemeClr>
                </a:solidFill>
                <a:latin typeface="Sagona Book"/>
                <a:cs typeface="Segoe UI"/>
              </a:rPr>
              <a:t>- Dell, A. G., Newton, D. A., &amp; Petroff, J. G. (2017). Assistive technology in the classroom: Enhancing the school experiences of students with disabilities. Pearson.</a:t>
            </a:r>
          </a:p>
          <a:p>
            <a:r>
              <a:rPr lang="en-US" sz="2000" dirty="0">
                <a:solidFill>
                  <a:schemeClr val="bg2">
                    <a:lumMod val="10000"/>
                  </a:schemeClr>
                </a:solidFill>
                <a:latin typeface="Sagona Book"/>
                <a:cs typeface="Segoe UI"/>
              </a:rPr>
              <a:t>- </a:t>
            </a:r>
            <a:r>
              <a:rPr lang="en-US" sz="2000" err="1">
                <a:solidFill>
                  <a:schemeClr val="bg2">
                    <a:lumMod val="10000"/>
                  </a:schemeClr>
                </a:solidFill>
                <a:latin typeface="Sagona Book"/>
                <a:cs typeface="Segoe UI"/>
              </a:rPr>
              <a:t>DuPaul</a:t>
            </a:r>
            <a:r>
              <a:rPr lang="en-US" sz="2000" dirty="0">
                <a:solidFill>
                  <a:schemeClr val="bg2">
                    <a:lumMod val="10000"/>
                  </a:schemeClr>
                </a:solidFill>
                <a:latin typeface="Sagona Book"/>
                <a:cs typeface="Segoe UI"/>
              </a:rPr>
              <a:t>, G. J., &amp; Stoner, G. (2003). ADHD in the Schools: Assessment and Intervention Strategies. Guilford Press.</a:t>
            </a:r>
          </a:p>
          <a:p>
            <a:r>
              <a:rPr lang="en-US" sz="2000" dirty="0">
                <a:solidFill>
                  <a:schemeClr val="bg2">
                    <a:lumMod val="10000"/>
                  </a:schemeClr>
                </a:solidFill>
                <a:latin typeface="Sagona Book"/>
                <a:cs typeface="Segoe UI"/>
              </a:rPr>
              <a:t>- Graham, S., &amp; Perin, D. (2007). Writing Next. Alliance for Excellent Education.</a:t>
            </a:r>
          </a:p>
          <a:p>
            <a:r>
              <a:rPr lang="en-US" sz="2000" dirty="0">
                <a:solidFill>
                  <a:schemeClr val="bg2">
                    <a:lumMod val="10000"/>
                  </a:schemeClr>
                </a:solidFill>
                <a:latin typeface="Sagona Book"/>
                <a:cs typeface="Segoe UI"/>
              </a:rPr>
              <a:t>- Hattie, J. (2009). Visible Learning. Routledge.</a:t>
            </a:r>
          </a:p>
          <a:p>
            <a:r>
              <a:rPr lang="en-US" sz="2000" dirty="0">
                <a:solidFill>
                  <a:schemeClr val="bg2">
                    <a:lumMod val="10000"/>
                  </a:schemeClr>
                </a:solidFill>
                <a:latin typeface="Sagona Book"/>
                <a:cs typeface="Segoe UI"/>
              </a:rPr>
              <a:t>- Murawski, W. W., &amp; Swanson, H. L. (2001). A Meta-Analysis of Co-Teaching Research. Remedial and Special Education.</a:t>
            </a:r>
          </a:p>
          <a:p>
            <a:r>
              <a:rPr lang="en-US" sz="2000" dirty="0">
                <a:solidFill>
                  <a:schemeClr val="bg2">
                    <a:lumMod val="10000"/>
                  </a:schemeClr>
                </a:solidFill>
                <a:latin typeface="Sagona Book"/>
                <a:cs typeface="Segoe UI"/>
              </a:rPr>
              <a:t>- National Reading Panel. (2000). Teaching Children to Read. NICHD.</a:t>
            </a:r>
          </a:p>
          <a:p>
            <a:r>
              <a:rPr lang="en-US" sz="2000" dirty="0">
                <a:solidFill>
                  <a:schemeClr val="bg2">
                    <a:lumMod val="10000"/>
                  </a:schemeClr>
                </a:solidFill>
                <a:latin typeface="Sagona Book"/>
                <a:cs typeface="Segoe UI"/>
              </a:rPr>
              <a:t>- Simonsen, B., Fairbanks, S., Briesch, A., Myers, D., &amp; Sugai, G. (2008). Evidence-based practices in classroom management: Considerations for research to practice. Education and Treatment of Children.</a:t>
            </a:r>
          </a:p>
          <a:p>
            <a:r>
              <a:rPr lang="en-US" sz="2000" dirty="0">
                <a:solidFill>
                  <a:schemeClr val="bg2">
                    <a:lumMod val="10000"/>
                  </a:schemeClr>
                </a:solidFill>
                <a:latin typeface="Sagona Book"/>
                <a:cs typeface="Segoe UI"/>
              </a:rPr>
              <a:t>- Sugai, G., &amp; Horner, R. H. (2002). The evolution of discipline practices: School-wide positive behavior supports. Child &amp; Family Behavior Therapy.</a:t>
            </a:r>
          </a:p>
          <a:p>
            <a:endParaRPr lang="en-US" sz="1400" b="1" dirty="0">
              <a:cs typeface="Segoe UI"/>
            </a:endParaRPr>
          </a:p>
        </p:txBody>
      </p:sp>
    </p:spTree>
    <p:extLst>
      <p:ext uri="{BB962C8B-B14F-4D97-AF65-F5344CB8AC3E}">
        <p14:creationId xmlns:p14="http://schemas.microsoft.com/office/powerpoint/2010/main" val="3064996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EE45-3924-5A20-4FDE-7EA6BBEBD06F}"/>
              </a:ext>
            </a:extLst>
          </p:cNvPr>
          <p:cNvSpPr>
            <a:spLocks noGrp="1"/>
          </p:cNvSpPr>
          <p:nvPr>
            <p:ph type="title"/>
          </p:nvPr>
        </p:nvSpPr>
        <p:spPr>
          <a:xfrm>
            <a:off x="914400" y="914400"/>
            <a:ext cx="5641848" cy="5029200"/>
          </a:xfrm>
        </p:spPr>
        <p:txBody>
          <a:bodyPr/>
          <a:lstStyle/>
          <a:p>
            <a:pPr algn="ctr"/>
            <a:r>
              <a:rPr lang="en-US" sz="3600">
                <a:ea typeface="+mj-lt"/>
                <a:cs typeface="+mj-lt"/>
              </a:rPr>
              <a:t>Common Challenges for Students with SEND</a:t>
            </a:r>
            <a:endParaRPr lang="en-US"/>
          </a:p>
        </p:txBody>
      </p:sp>
      <p:pic>
        <p:nvPicPr>
          <p:cNvPr id="6" name="Picture Placeholder 5" descr="A child sitting at a table with a bowl of balls&#10;&#10;Description automatically generated">
            <a:extLst>
              <a:ext uri="{FF2B5EF4-FFF2-40B4-BE49-F238E27FC236}">
                <a16:creationId xmlns:a16="http://schemas.microsoft.com/office/drawing/2014/main" id="{8FA0DCF6-C8D6-65F7-AFE9-FB95A4A0F5B3}"/>
              </a:ext>
            </a:extLst>
          </p:cNvPr>
          <p:cNvPicPr>
            <a:picLocks noGrp="1" noChangeAspect="1"/>
          </p:cNvPicPr>
          <p:nvPr>
            <p:ph type="pic" idx="1"/>
          </p:nvPr>
        </p:nvPicPr>
        <p:blipFill>
          <a:blip r:embed="rId3"/>
          <a:srcRect l="2608" r="2608"/>
          <a:stretch/>
        </p:blipFill>
        <p:spPr>
          <a:xfrm>
            <a:off x="7401941" y="0"/>
            <a:ext cx="4790059" cy="6587067"/>
          </a:xfrm>
        </p:spPr>
      </p:pic>
    </p:spTree>
    <p:extLst>
      <p:ext uri="{BB962C8B-B14F-4D97-AF65-F5344CB8AC3E}">
        <p14:creationId xmlns:p14="http://schemas.microsoft.com/office/powerpoint/2010/main" val="2222324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7BE12AD-D808-BDE0-3EB8-5BC50B1D8474}"/>
              </a:ext>
            </a:extLst>
          </p:cNvPr>
          <p:cNvSpPr>
            <a:spLocks noGrp="1"/>
          </p:cNvSpPr>
          <p:nvPr>
            <p:ph type="title"/>
          </p:nvPr>
        </p:nvSpPr>
        <p:spPr>
          <a:xfrm>
            <a:off x="685800" y="101600"/>
            <a:ext cx="7534656" cy="914400"/>
          </a:xfrm>
        </p:spPr>
        <p:txBody>
          <a:bodyPr/>
          <a:lstStyle/>
          <a:p>
            <a:r>
              <a:rPr lang="en-US" b="1"/>
              <a:t>Common Key Challenges</a:t>
            </a:r>
          </a:p>
        </p:txBody>
      </p:sp>
      <p:sp>
        <p:nvSpPr>
          <p:cNvPr id="8" name="Content Placeholder 7">
            <a:extLst>
              <a:ext uri="{FF2B5EF4-FFF2-40B4-BE49-F238E27FC236}">
                <a16:creationId xmlns:a16="http://schemas.microsoft.com/office/drawing/2014/main" id="{BCFDA37B-399A-B9F0-7A7D-2A891EB7FFA6}"/>
              </a:ext>
            </a:extLst>
          </p:cNvPr>
          <p:cNvSpPr>
            <a:spLocks noGrp="1"/>
          </p:cNvSpPr>
          <p:nvPr>
            <p:ph sz="quarter" idx="10"/>
          </p:nvPr>
        </p:nvSpPr>
        <p:spPr>
          <a:xfrm>
            <a:off x="685800" y="1145032"/>
            <a:ext cx="10950448" cy="3356576"/>
          </a:xfrm>
        </p:spPr>
        <p:txBody>
          <a:bodyPr vert="horz" lIns="91440" tIns="45720" rIns="91440" bIns="45720" rtlCol="0" anchor="t">
            <a:noAutofit/>
          </a:bodyPr>
          <a:lstStyle/>
          <a:p>
            <a:pPr marL="0" indent="0" algn="ctr">
              <a:buNone/>
            </a:pPr>
            <a:r>
              <a:rPr lang="en-US" sz="2400" b="1">
                <a:solidFill>
                  <a:schemeClr val="tx1">
                    <a:lumMod val="76000"/>
                  </a:schemeClr>
                </a:solidFill>
                <a:ea typeface="+mn-lt"/>
                <a:cs typeface="+mn-lt"/>
              </a:rPr>
              <a:t>Students with Special Educational Needs and Disabilities (SEND) face numerous hurdles that impact their academic success and social-emotional well-being. Understanding the­ complex scenario is the first ste­p in making the most effective­ plans to tackle the problems childre­n with disabilities often encounte­r.</a:t>
            </a:r>
            <a:endParaRPr lang="en-US" sz="2400" b="1">
              <a:solidFill>
                <a:schemeClr val="tx1">
                  <a:lumMod val="76000"/>
                </a:schemeClr>
              </a:solidFill>
            </a:endParaRPr>
          </a:p>
          <a:p>
            <a:pPr marL="0" indent="0">
              <a:buNone/>
            </a:pPr>
            <a:r>
              <a:rPr lang="en-US" sz="2400" b="1" i="1">
                <a:solidFill>
                  <a:schemeClr val="bg2">
                    <a:lumMod val="25000"/>
                  </a:schemeClr>
                </a:solidFill>
              </a:rPr>
              <a:t>Some of the common challenges are;</a:t>
            </a:r>
          </a:p>
          <a:p>
            <a:pPr>
              <a:buFont typeface="Wingdings" panose="020B0604020202020204" pitchFamily="34" charset="0"/>
              <a:buChar char="Ø"/>
            </a:pPr>
            <a:r>
              <a:rPr lang="en-US" sz="2400" b="1">
                <a:solidFill>
                  <a:schemeClr val="bg2">
                    <a:lumMod val="25000"/>
                  </a:schemeClr>
                </a:solidFill>
                <a:ea typeface="+mn-lt"/>
                <a:cs typeface="+mn-lt"/>
              </a:rPr>
              <a:t>Learning Difficulties: </a:t>
            </a:r>
            <a:r>
              <a:rPr lang="en-US" sz="2400" i="1" u="sng">
                <a:solidFill>
                  <a:schemeClr val="bg2">
                    <a:lumMod val="10000"/>
                  </a:schemeClr>
                </a:solidFill>
                <a:ea typeface="+mn-lt"/>
                <a:cs typeface="+mn-lt"/>
              </a:rPr>
              <a:t>Dyslexia</a:t>
            </a:r>
            <a:r>
              <a:rPr lang="en-US" sz="2400">
                <a:solidFill>
                  <a:schemeClr val="bg2">
                    <a:lumMod val="10000"/>
                  </a:schemeClr>
                </a:solidFill>
                <a:ea typeface="+mn-lt"/>
                <a:cs typeface="+mn-lt"/>
              </a:rPr>
              <a:t> and </a:t>
            </a:r>
            <a:r>
              <a:rPr lang="en-US" sz="2400" i="1" u="sng">
                <a:solidFill>
                  <a:schemeClr val="bg2">
                    <a:lumMod val="10000"/>
                  </a:schemeClr>
                </a:solidFill>
                <a:ea typeface="+mn-lt"/>
                <a:cs typeface="+mn-lt"/>
              </a:rPr>
              <a:t>dyscalculia</a:t>
            </a:r>
            <a:r>
              <a:rPr lang="en-US" sz="2400">
                <a:solidFill>
                  <a:schemeClr val="bg2">
                    <a:lumMod val="10000"/>
                  </a:schemeClr>
                </a:solidFill>
                <a:ea typeface="+mn-lt"/>
                <a:cs typeface="+mn-lt"/>
              </a:rPr>
              <a:t> are common difficulties related to learning that can cause students difficulty in acquiring basic reading and writing skills. Dyslexia is related to reading and writing; whereas dyscalculia is associated with the inability to understand and solve mathematical problems.</a:t>
            </a:r>
          </a:p>
          <a:p>
            <a:pPr marL="342900" indent="-342900">
              <a:buFont typeface="Wingdings" panose="020B0604020202020204" pitchFamily="34" charset="0"/>
              <a:buChar char="Ø"/>
            </a:pPr>
            <a:r>
              <a:rPr lang="en-US" sz="2400" b="1">
                <a:solidFill>
                  <a:schemeClr val="bg2">
                    <a:lumMod val="25000"/>
                  </a:schemeClr>
                </a:solidFill>
                <a:ea typeface="+mn-lt"/>
                <a:cs typeface="+mn-lt"/>
              </a:rPr>
              <a:t>Attention Deficits: </a:t>
            </a:r>
            <a:r>
              <a:rPr lang="en-US" sz="2400">
                <a:solidFill>
                  <a:schemeClr val="bg2">
                    <a:lumMod val="10000"/>
                  </a:schemeClr>
                </a:solidFill>
                <a:ea typeface="+mn-lt"/>
                <a:cs typeface="+mn-lt"/>
              </a:rPr>
              <a:t>Conditions such as </a:t>
            </a:r>
            <a:r>
              <a:rPr lang="en-US" sz="2400" i="1" u="sng">
                <a:solidFill>
                  <a:schemeClr val="bg2">
                    <a:lumMod val="10000"/>
                  </a:schemeClr>
                </a:solidFill>
                <a:ea typeface="+mn-lt"/>
                <a:cs typeface="+mn-lt"/>
              </a:rPr>
              <a:t>Attention Deficit Hyperactivity Disorder (ADHD)</a:t>
            </a:r>
            <a:r>
              <a:rPr lang="en-US" sz="2400">
                <a:solidFill>
                  <a:schemeClr val="bg2">
                    <a:lumMod val="10000"/>
                  </a:schemeClr>
                </a:solidFill>
                <a:ea typeface="+mn-lt"/>
                <a:cs typeface="+mn-lt"/>
              </a:rPr>
              <a:t> and </a:t>
            </a:r>
            <a:r>
              <a:rPr lang="en-US" sz="2400" i="1" u="sng">
                <a:solidFill>
                  <a:schemeClr val="bg2">
                    <a:lumMod val="10000"/>
                  </a:schemeClr>
                </a:solidFill>
                <a:ea typeface="+mn-lt"/>
                <a:cs typeface="+mn-lt"/>
              </a:rPr>
              <a:t>sensory processing disorders</a:t>
            </a:r>
            <a:r>
              <a:rPr lang="en-US" sz="2400">
                <a:solidFill>
                  <a:schemeClr val="bg2">
                    <a:lumMod val="10000"/>
                  </a:schemeClr>
                </a:solidFill>
                <a:ea typeface="+mn-lt"/>
                <a:cs typeface="+mn-lt"/>
              </a:rPr>
              <a:t> can significantly impact a student's ability to concentrate and maintain focus. These deficits can make it challenging for students to stay attentive during lessons, follow instructions, and complete tasks efficiently. Sensory processing issues may cause students to become easily distracted by external stimuli, further hindering their ability to engage fully in the learning process.</a:t>
            </a:r>
            <a:endParaRPr lang="en-US">
              <a:solidFill>
                <a:schemeClr val="bg2">
                  <a:lumMod val="10000"/>
                </a:schemeClr>
              </a:solidFill>
              <a:ea typeface="+mn-lt"/>
              <a:cs typeface="+mn-lt"/>
            </a:endParaRPr>
          </a:p>
          <a:p>
            <a:pPr marL="0" indent="0">
              <a:buNone/>
            </a:pPr>
            <a:endParaRPr lang="en-US" sz="2400" b="1"/>
          </a:p>
          <a:p>
            <a:pPr marL="0" indent="0">
              <a:buNone/>
            </a:pPr>
            <a:endParaRPr lang="en-US" sz="2400" b="1"/>
          </a:p>
        </p:txBody>
      </p:sp>
      <p:sp>
        <p:nvSpPr>
          <p:cNvPr id="3" name="Slide Number Placeholder 2">
            <a:extLst>
              <a:ext uri="{FF2B5EF4-FFF2-40B4-BE49-F238E27FC236}">
                <a16:creationId xmlns:a16="http://schemas.microsoft.com/office/drawing/2014/main" id="{50CD348E-9357-0442-4555-AF6B4AFE34B6}"/>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5</a:t>
            </a:fld>
            <a:endParaRPr lang="en-US"/>
          </a:p>
        </p:txBody>
      </p:sp>
    </p:spTree>
    <p:extLst>
      <p:ext uri="{BB962C8B-B14F-4D97-AF65-F5344CB8AC3E}">
        <p14:creationId xmlns:p14="http://schemas.microsoft.com/office/powerpoint/2010/main" val="265171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CFDA37B-399A-B9F0-7A7D-2A891EB7FFA6}"/>
              </a:ext>
            </a:extLst>
          </p:cNvPr>
          <p:cNvSpPr>
            <a:spLocks noGrp="1"/>
          </p:cNvSpPr>
          <p:nvPr>
            <p:ph sz="quarter" idx="10"/>
          </p:nvPr>
        </p:nvSpPr>
        <p:spPr>
          <a:xfrm>
            <a:off x="731520" y="169672"/>
            <a:ext cx="10950448" cy="3356576"/>
          </a:xfrm>
        </p:spPr>
        <p:txBody>
          <a:bodyPr vert="horz" lIns="91440" tIns="45720" rIns="91440" bIns="45720" rtlCol="0" anchor="t">
            <a:noAutofit/>
          </a:bodyPr>
          <a:lstStyle/>
          <a:p>
            <a:pPr marL="342900" indent="-342900">
              <a:buFont typeface="Wingdings" panose="020B0604020202020204" pitchFamily="34" charset="0"/>
              <a:buChar char="Ø"/>
            </a:pPr>
            <a:r>
              <a:rPr lang="en-US" sz="2400" b="1">
                <a:ea typeface="+mn-lt"/>
                <a:cs typeface="+mn-lt"/>
              </a:rPr>
              <a:t>Behavioral Challenges:</a:t>
            </a:r>
            <a:r>
              <a:rPr lang="en-US" sz="2400">
                <a:ea typeface="+mn-lt"/>
                <a:cs typeface="+mn-lt"/>
              </a:rPr>
              <a:t> </a:t>
            </a:r>
            <a:r>
              <a:rPr lang="en-US" sz="2400">
                <a:solidFill>
                  <a:schemeClr val="bg2">
                    <a:lumMod val="10000"/>
                  </a:schemeClr>
                </a:solidFill>
                <a:ea typeface="+mn-lt"/>
                <a:cs typeface="+mn-lt"/>
              </a:rPr>
              <a:t>Behavioral challenges, particularly those associated with </a:t>
            </a:r>
            <a:r>
              <a:rPr lang="en-US" sz="2400" i="1" u="sng">
                <a:solidFill>
                  <a:schemeClr val="bg2">
                    <a:lumMod val="10000"/>
                  </a:schemeClr>
                </a:solidFill>
                <a:ea typeface="+mn-lt"/>
                <a:cs typeface="+mn-lt"/>
              </a:rPr>
              <a:t>autism spectrum disorders</a:t>
            </a:r>
            <a:r>
              <a:rPr lang="en-US" sz="2400">
                <a:solidFill>
                  <a:schemeClr val="bg2">
                    <a:lumMod val="10000"/>
                  </a:schemeClr>
                </a:solidFill>
                <a:ea typeface="+mn-lt"/>
                <a:cs typeface="+mn-lt"/>
              </a:rPr>
              <a:t>, can lead to difficulties in social interactions and emotional regulation. Students may struggle with understanding social cues and managing their emotions in different situations.</a:t>
            </a:r>
            <a:endParaRPr lang="en-US">
              <a:solidFill>
                <a:schemeClr val="bg2">
                  <a:lumMod val="10000"/>
                </a:schemeClr>
              </a:solidFill>
              <a:ea typeface="+mn-lt"/>
              <a:cs typeface="+mn-lt"/>
            </a:endParaRPr>
          </a:p>
          <a:p>
            <a:pPr marL="342900" indent="-342900">
              <a:buFont typeface="Wingdings" panose="020B0604020202020204" pitchFamily="34" charset="0"/>
              <a:buChar char="Ø"/>
            </a:pPr>
            <a:r>
              <a:rPr lang="en-US" sz="2400" b="1">
                <a:ea typeface="+mn-lt"/>
                <a:cs typeface="+mn-lt"/>
              </a:rPr>
              <a:t>Social and Emotional Difficulties:</a:t>
            </a:r>
            <a:r>
              <a:rPr lang="en-US" sz="2400">
                <a:ea typeface="+mn-lt"/>
                <a:cs typeface="+mn-lt"/>
              </a:rPr>
              <a:t> </a:t>
            </a:r>
            <a:r>
              <a:rPr lang="en-US" sz="2400">
                <a:solidFill>
                  <a:schemeClr val="bg2">
                    <a:lumMod val="10000"/>
                  </a:schemeClr>
                </a:solidFill>
                <a:ea typeface="+mn-lt"/>
                <a:cs typeface="+mn-lt"/>
              </a:rPr>
              <a:t>Social and emotional difficulties, including </a:t>
            </a:r>
            <a:r>
              <a:rPr lang="en-US" sz="2400" i="1" u="sng">
                <a:solidFill>
                  <a:schemeClr val="bg2">
                    <a:lumMod val="10000"/>
                  </a:schemeClr>
                </a:solidFill>
                <a:ea typeface="+mn-lt"/>
                <a:cs typeface="+mn-lt"/>
              </a:rPr>
              <a:t>anxiety and deficits in social skills</a:t>
            </a:r>
            <a:r>
              <a:rPr lang="en-US" sz="2400">
                <a:solidFill>
                  <a:schemeClr val="bg2">
                    <a:lumMod val="10000"/>
                  </a:schemeClr>
                </a:solidFill>
                <a:ea typeface="+mn-lt"/>
                <a:cs typeface="+mn-lt"/>
              </a:rPr>
              <a:t>, can further complicate the learning experience for these students. Anxiety can affect a student's participation and performance in school activities, while deficits in social skills can hinder their ability to interact effectively with peers and teachers.</a:t>
            </a:r>
            <a:endParaRPr lang="en-US">
              <a:solidFill>
                <a:schemeClr val="bg2">
                  <a:lumMod val="10000"/>
                </a:schemeClr>
              </a:solidFill>
              <a:ea typeface="+mn-lt"/>
              <a:cs typeface="+mn-lt"/>
            </a:endParaRPr>
          </a:p>
          <a:p>
            <a:pPr marL="342900" indent="-342900">
              <a:buFont typeface="Wingdings" panose="020B0604020202020204" pitchFamily="34" charset="0"/>
              <a:buChar char="Ø"/>
            </a:pPr>
            <a:r>
              <a:rPr lang="en-US" sz="2400" b="1">
                <a:ea typeface="+mn-lt"/>
                <a:cs typeface="+mn-lt"/>
              </a:rPr>
              <a:t>Physical Disabilities:</a:t>
            </a:r>
            <a:r>
              <a:rPr lang="en-US" sz="2400">
                <a:ea typeface="+mn-lt"/>
                <a:cs typeface="+mn-lt"/>
              </a:rPr>
              <a:t> </a:t>
            </a:r>
            <a:r>
              <a:rPr lang="en-US" sz="2400">
                <a:solidFill>
                  <a:schemeClr val="bg2">
                    <a:lumMod val="10000"/>
                  </a:schemeClr>
                </a:solidFill>
                <a:ea typeface="+mn-lt"/>
                <a:cs typeface="+mn-lt"/>
              </a:rPr>
              <a:t>Physical disabilities may limit students' </a:t>
            </a:r>
            <a:r>
              <a:rPr lang="en-US" sz="2400" i="1" u="sng">
                <a:solidFill>
                  <a:schemeClr val="bg2">
                    <a:lumMod val="10000"/>
                  </a:schemeClr>
                </a:solidFill>
                <a:ea typeface="+mn-lt"/>
                <a:cs typeface="+mn-lt"/>
              </a:rPr>
              <a:t>mobility, coordination, and ability to perform certain tasks,</a:t>
            </a:r>
            <a:r>
              <a:rPr lang="en-US" sz="2400">
                <a:solidFill>
                  <a:schemeClr val="bg2">
                    <a:lumMod val="10000"/>
                  </a:schemeClr>
                </a:solidFill>
                <a:ea typeface="+mn-lt"/>
                <a:cs typeface="+mn-lt"/>
              </a:rPr>
              <a:t> requiring adaptations in the classroom environment and teaching methods.</a:t>
            </a:r>
            <a:endParaRPr lang="en-US">
              <a:solidFill>
                <a:schemeClr val="bg2">
                  <a:lumMod val="10000"/>
                </a:schemeClr>
              </a:solidFill>
              <a:ea typeface="+mn-lt"/>
              <a:cs typeface="+mn-lt"/>
            </a:endParaRPr>
          </a:p>
          <a:p>
            <a:pPr marL="342900" indent="-342900">
              <a:buFont typeface="Wingdings" panose="020B0604020202020204" pitchFamily="34" charset="0"/>
              <a:buChar char="Ø"/>
            </a:pPr>
            <a:r>
              <a:rPr lang="en-US" sz="2400" b="1">
                <a:ea typeface="+mn-lt"/>
                <a:cs typeface="+mn-lt"/>
              </a:rPr>
              <a:t>Communication Disorders:</a:t>
            </a:r>
            <a:r>
              <a:rPr lang="en-US" sz="2400">
                <a:ea typeface="+mn-lt"/>
                <a:cs typeface="+mn-lt"/>
              </a:rPr>
              <a:t> S</a:t>
            </a:r>
            <a:r>
              <a:rPr lang="en-US" sz="2400">
                <a:solidFill>
                  <a:schemeClr val="bg2">
                    <a:lumMod val="10000"/>
                  </a:schemeClr>
                </a:solidFill>
                <a:ea typeface="+mn-lt"/>
                <a:cs typeface="+mn-lt"/>
              </a:rPr>
              <a:t>tudents with communication disorders may have difficulties with </a:t>
            </a:r>
            <a:r>
              <a:rPr lang="en-US" sz="2400" i="1" u="sng">
                <a:solidFill>
                  <a:schemeClr val="bg2">
                    <a:lumMod val="10000"/>
                  </a:schemeClr>
                </a:solidFill>
                <a:ea typeface="+mn-lt"/>
                <a:cs typeface="+mn-lt"/>
              </a:rPr>
              <a:t>speech, language, and communication</a:t>
            </a:r>
            <a:r>
              <a:rPr lang="en-US" sz="2400">
                <a:solidFill>
                  <a:schemeClr val="bg2">
                    <a:lumMod val="10000"/>
                  </a:schemeClr>
                </a:solidFill>
                <a:ea typeface="+mn-lt"/>
                <a:cs typeface="+mn-lt"/>
              </a:rPr>
              <a:t>, affecting their ability to express themselves and understand others.</a:t>
            </a:r>
            <a:endParaRPr lang="en-US">
              <a:solidFill>
                <a:schemeClr val="bg2">
                  <a:lumMod val="10000"/>
                </a:schemeClr>
              </a:solidFill>
            </a:endParaRPr>
          </a:p>
          <a:p>
            <a:pPr marL="342900" indent="-342900">
              <a:buFont typeface="Wingdings" panose="020B0604020202020204" pitchFamily="34" charset="0"/>
              <a:buChar char="Ø"/>
            </a:pPr>
            <a:r>
              <a:rPr lang="en-US" sz="2400" b="1">
                <a:ea typeface="+mn-lt"/>
                <a:cs typeface="+mn-lt"/>
              </a:rPr>
              <a:t>Health-Related Issues:</a:t>
            </a:r>
            <a:r>
              <a:rPr lang="en-US" sz="2400">
                <a:ea typeface="+mn-lt"/>
                <a:cs typeface="+mn-lt"/>
              </a:rPr>
              <a:t> </a:t>
            </a:r>
            <a:r>
              <a:rPr lang="en-US" sz="2400">
                <a:solidFill>
                  <a:schemeClr val="bg2">
                    <a:lumMod val="10000"/>
                  </a:schemeClr>
                </a:solidFill>
                <a:ea typeface="+mn-lt"/>
                <a:cs typeface="+mn-lt"/>
              </a:rPr>
              <a:t>Chronic health conditions or medical needs can cause frequent absences, fatigue, and other barriers to consistent learning and participation in school activities.</a:t>
            </a:r>
            <a:endParaRPr lang="en-US">
              <a:solidFill>
                <a:schemeClr val="bg2">
                  <a:lumMod val="10000"/>
                </a:schemeClr>
              </a:solidFill>
              <a:ea typeface="+mn-lt"/>
              <a:cs typeface="+mn-lt"/>
            </a:endParaRPr>
          </a:p>
          <a:p>
            <a:pPr marL="0" indent="0">
              <a:buNone/>
            </a:pPr>
            <a:endParaRPr lang="en-US" sz="2400" b="1"/>
          </a:p>
        </p:txBody>
      </p:sp>
      <p:sp>
        <p:nvSpPr>
          <p:cNvPr id="3" name="Slide Number Placeholder 2">
            <a:extLst>
              <a:ext uri="{FF2B5EF4-FFF2-40B4-BE49-F238E27FC236}">
                <a16:creationId xmlns:a16="http://schemas.microsoft.com/office/drawing/2014/main" id="{50CD348E-9357-0442-4555-AF6B4AFE34B6}"/>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6</a:t>
            </a:fld>
            <a:endParaRPr lang="en-US"/>
          </a:p>
        </p:txBody>
      </p:sp>
    </p:spTree>
    <p:extLst>
      <p:ext uri="{BB962C8B-B14F-4D97-AF65-F5344CB8AC3E}">
        <p14:creationId xmlns:p14="http://schemas.microsoft.com/office/powerpoint/2010/main" val="1966913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34AFA-656F-0483-6840-52CA0D97BC95}"/>
              </a:ext>
            </a:extLst>
          </p:cNvPr>
          <p:cNvSpPr>
            <a:spLocks noGrp="1"/>
          </p:cNvSpPr>
          <p:nvPr>
            <p:ph type="title"/>
          </p:nvPr>
        </p:nvSpPr>
        <p:spPr>
          <a:xfrm>
            <a:off x="3149600" y="330200"/>
            <a:ext cx="8399272" cy="2843784"/>
          </a:xfrm>
        </p:spPr>
        <p:txBody>
          <a:bodyPr/>
          <a:lstStyle/>
          <a:p>
            <a:r>
              <a:rPr lang="en-US" sz="2800">
                <a:ea typeface="+mj-lt"/>
                <a:cs typeface="+mj-lt"/>
              </a:rPr>
              <a:t>By identifying and understanding these challenges, we educators can tailor their teaching approaches to meet the unique needs of students with SEND, creating a more inclusive and supportive learning environment.</a:t>
            </a:r>
            <a:endParaRPr lang="en-US" sz="2800"/>
          </a:p>
        </p:txBody>
      </p:sp>
      <p:pic>
        <p:nvPicPr>
          <p:cNvPr id="6" name="Picture 5" descr="A group of kids playing with toys&#10;&#10;Description automatically generated">
            <a:extLst>
              <a:ext uri="{FF2B5EF4-FFF2-40B4-BE49-F238E27FC236}">
                <a16:creationId xmlns:a16="http://schemas.microsoft.com/office/drawing/2014/main" id="{2402584D-EE00-D2BB-A478-650266B821F7}"/>
              </a:ext>
            </a:extLst>
          </p:cNvPr>
          <p:cNvPicPr>
            <a:picLocks noChangeAspect="1"/>
          </p:cNvPicPr>
          <p:nvPr/>
        </p:nvPicPr>
        <p:blipFill rotWithShape="1">
          <a:blip r:embed="rId2"/>
          <a:srcRect l="-211" t="-840" b="32213"/>
          <a:stretch/>
        </p:blipFill>
        <p:spPr>
          <a:xfrm rot="10800000">
            <a:off x="2937163" y="3426691"/>
            <a:ext cx="6317681" cy="3193343"/>
          </a:xfrm>
          <a:prstGeom prst="rect">
            <a:avLst/>
          </a:prstGeom>
          <a:ln>
            <a:noFill/>
          </a:ln>
          <a:effectLst>
            <a:softEdge rad="112500"/>
          </a:effectLst>
        </p:spPr>
      </p:pic>
      <p:sp>
        <p:nvSpPr>
          <p:cNvPr id="4" name="Slide Number Placeholder 2">
            <a:extLst>
              <a:ext uri="{FF2B5EF4-FFF2-40B4-BE49-F238E27FC236}">
                <a16:creationId xmlns:a16="http://schemas.microsoft.com/office/drawing/2014/main" id="{98DA4F29-A032-A3A4-A7E7-55A86A7FF4AA}"/>
              </a:ext>
            </a:extLst>
          </p:cNvPr>
          <p:cNvSpPr txBox="1">
            <a:spLocks/>
          </p:cNvSpPr>
          <p:nvPr/>
        </p:nvSpPr>
        <p:spPr>
          <a:xfrm>
            <a:off x="11353800" y="5879804"/>
            <a:ext cx="661416" cy="89589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FB4751-880F-D840-AAA9-3A15815CC996}" type="slidenum">
              <a:rPr lang="en-US" sz="2400" dirty="0" smtClean="0">
                <a:latin typeface="Sagona Book"/>
              </a:rPr>
              <a:pPr/>
              <a:t>7</a:t>
            </a:fld>
            <a:endParaRPr lang="en-US" sz="2400" dirty="0">
              <a:latin typeface="Sagona Book"/>
            </a:endParaRPr>
          </a:p>
        </p:txBody>
      </p:sp>
    </p:spTree>
    <p:extLst>
      <p:ext uri="{BB962C8B-B14F-4D97-AF65-F5344CB8AC3E}">
        <p14:creationId xmlns:p14="http://schemas.microsoft.com/office/powerpoint/2010/main" val="1129745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5827205" y="914400"/>
            <a:ext cx="5449824" cy="3538728"/>
          </a:xfrm>
        </p:spPr>
        <p:txBody>
          <a:bodyPr anchor="b"/>
          <a:lstStyle/>
          <a:p>
            <a:pPr algn="ctr"/>
            <a:r>
              <a:rPr lang="en-US" sz="4400" b="1">
                <a:ea typeface="+mj-lt"/>
                <a:cs typeface="+mj-lt"/>
              </a:rPr>
              <a:t>Evidence-Based Practices</a:t>
            </a:r>
            <a:endParaRPr lang="en-US"/>
          </a:p>
        </p:txBody>
      </p:sp>
      <p:pic>
        <p:nvPicPr>
          <p:cNvPr id="5" name="Picture Placeholder 4" descr="A group of children playing with blocks&#10;&#10;Description automatically generated">
            <a:extLst>
              <a:ext uri="{FF2B5EF4-FFF2-40B4-BE49-F238E27FC236}">
                <a16:creationId xmlns:a16="http://schemas.microsoft.com/office/drawing/2014/main" id="{4A360830-7D2A-2B25-6C10-F70F79EA5FD9}"/>
              </a:ext>
            </a:extLst>
          </p:cNvPr>
          <p:cNvPicPr>
            <a:picLocks noGrp="1" noChangeAspect="1"/>
          </p:cNvPicPr>
          <p:nvPr>
            <p:ph type="pic" sz="quarter" idx="11"/>
          </p:nvPr>
        </p:nvPicPr>
        <p:blipFill rotWithShape="1">
          <a:blip r:embed="rId3"/>
          <a:srcRect l="24196" t="701" r="14685" b="-701"/>
          <a:stretch/>
        </p:blipFill>
        <p:spPr>
          <a:xfrm>
            <a:off x="-1" y="261780"/>
            <a:ext cx="5050338" cy="6596225"/>
          </a:xfrm>
        </p:spPr>
      </p:pic>
    </p:spTree>
    <p:extLst>
      <p:ext uri="{BB962C8B-B14F-4D97-AF65-F5344CB8AC3E}">
        <p14:creationId xmlns:p14="http://schemas.microsoft.com/office/powerpoint/2010/main" val="520000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5044F7-BD97-2FDE-4E33-A565BCF0EFEC}"/>
              </a:ext>
            </a:extLst>
          </p:cNvPr>
          <p:cNvSpPr>
            <a:spLocks noGrp="1"/>
          </p:cNvSpPr>
          <p:nvPr>
            <p:ph type="title"/>
          </p:nvPr>
        </p:nvSpPr>
        <p:spPr/>
        <p:txBody>
          <a:bodyPr/>
          <a:lstStyle/>
          <a:p>
            <a:r>
              <a:rPr lang="en-US" b="1"/>
              <a:t>Effective Strategies</a:t>
            </a:r>
          </a:p>
        </p:txBody>
      </p:sp>
      <p:sp>
        <p:nvSpPr>
          <p:cNvPr id="3" name="Content Placeholder 2">
            <a:extLst>
              <a:ext uri="{FF2B5EF4-FFF2-40B4-BE49-F238E27FC236}">
                <a16:creationId xmlns:a16="http://schemas.microsoft.com/office/drawing/2014/main" id="{DE597F60-88E2-C430-D52B-6604405AD55C}"/>
              </a:ext>
            </a:extLst>
          </p:cNvPr>
          <p:cNvSpPr>
            <a:spLocks noGrp="1"/>
          </p:cNvSpPr>
          <p:nvPr>
            <p:ph sz="quarter" idx="12"/>
          </p:nvPr>
        </p:nvSpPr>
        <p:spPr>
          <a:xfrm>
            <a:off x="914399" y="2039111"/>
            <a:ext cx="5650992" cy="3904488"/>
          </a:xfrm>
        </p:spPr>
        <p:txBody>
          <a:bodyPr vert="horz" lIns="91440" tIns="45720" rIns="91440" bIns="45720" rtlCol="0" anchor="t">
            <a:normAutofit fontScale="92500"/>
          </a:bodyPr>
          <a:lstStyle/>
          <a:p>
            <a:endParaRPr lang="en-US" sz="1200">
              <a:latin typeface="Segoe UI"/>
              <a:cs typeface="Segoe UI"/>
            </a:endParaRPr>
          </a:p>
          <a:p>
            <a:pPr marL="457200" indent="-457200">
              <a:buChar char="•"/>
            </a:pPr>
            <a:r>
              <a:rPr lang="en-US" sz="3200">
                <a:latin typeface="Segoe UI"/>
                <a:cs typeface="Segoe UI"/>
              </a:rPr>
              <a:t>Differentiated Instruction</a:t>
            </a:r>
          </a:p>
          <a:p>
            <a:pPr marL="457200" indent="-457200">
              <a:buChar char="•"/>
            </a:pPr>
            <a:r>
              <a:rPr lang="en-US" sz="3200">
                <a:latin typeface="Segoe UI"/>
                <a:cs typeface="Segoe UI"/>
              </a:rPr>
              <a:t>Multisensory Learning</a:t>
            </a:r>
          </a:p>
          <a:p>
            <a:pPr marL="457200" indent="-457200">
              <a:buChar char="•"/>
            </a:pPr>
            <a:r>
              <a:rPr lang="en-US" sz="3200">
                <a:latin typeface="Segoe UI"/>
                <a:cs typeface="Segoe UI"/>
              </a:rPr>
              <a:t>Positive Behavior Interventions and Supports (PBIS)</a:t>
            </a:r>
          </a:p>
          <a:p>
            <a:pPr marL="457200" indent="-457200">
              <a:buChar char="•"/>
            </a:pPr>
            <a:r>
              <a:rPr lang="en-US" sz="3200">
                <a:latin typeface="Segoe UI"/>
                <a:cs typeface="Segoe UI"/>
              </a:rPr>
              <a:t>Assistive Technology</a:t>
            </a:r>
          </a:p>
          <a:p>
            <a:pPr marL="457200" indent="-457200">
              <a:buChar char="•"/>
            </a:pPr>
            <a:r>
              <a:rPr lang="en-US" sz="3200">
                <a:latin typeface="Segoe UI"/>
                <a:cs typeface="Segoe UI"/>
              </a:rPr>
              <a:t>Collaborative Team Teaching</a:t>
            </a:r>
          </a:p>
          <a:p>
            <a:endParaRPr lang="en-US"/>
          </a:p>
        </p:txBody>
      </p:sp>
      <p:pic>
        <p:nvPicPr>
          <p:cNvPr id="6" name="Picture Placeholder 5" descr="A person and a child playing with a toy&#10;&#10;Description automatically generated">
            <a:extLst>
              <a:ext uri="{FF2B5EF4-FFF2-40B4-BE49-F238E27FC236}">
                <a16:creationId xmlns:a16="http://schemas.microsoft.com/office/drawing/2014/main" id="{0CC5BDAF-A7FF-2162-D0ED-BE88FBE8698D}"/>
              </a:ext>
            </a:extLst>
          </p:cNvPr>
          <p:cNvPicPr>
            <a:picLocks noGrp="1" noChangeAspect="1"/>
          </p:cNvPicPr>
          <p:nvPr>
            <p:ph type="pic" sz="quarter" idx="10"/>
          </p:nvPr>
        </p:nvPicPr>
        <p:blipFill rotWithShape="1">
          <a:blip r:embed="rId3"/>
          <a:srcRect l="6866" t="353" r="23063" b="-705"/>
          <a:stretch/>
        </p:blipFill>
        <p:spPr>
          <a:xfrm>
            <a:off x="7591609" y="3520"/>
            <a:ext cx="4593141" cy="6578119"/>
          </a:xfrm>
        </p:spPr>
      </p:pic>
      <p:sp>
        <p:nvSpPr>
          <p:cNvPr id="4" name="Slide Number Placeholder 2">
            <a:extLst>
              <a:ext uri="{FF2B5EF4-FFF2-40B4-BE49-F238E27FC236}">
                <a16:creationId xmlns:a16="http://schemas.microsoft.com/office/drawing/2014/main" id="{4C7FF742-5C07-D975-8E85-CABE37ED72BE}"/>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9</a:t>
            </a:fld>
            <a:endParaRPr lang="en-US"/>
          </a:p>
        </p:txBody>
      </p:sp>
    </p:spTree>
    <p:extLst>
      <p:ext uri="{BB962C8B-B14F-4D97-AF65-F5344CB8AC3E}">
        <p14:creationId xmlns:p14="http://schemas.microsoft.com/office/powerpoint/2010/main" val="859909800"/>
      </p:ext>
    </p:extLst>
  </p:cSld>
  <p:clrMapOvr>
    <a:masterClrMapping/>
  </p:clrMapOvr>
</p:sld>
</file>

<file path=ppt/theme/theme1.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64407_win32_SD_v20" id="{3EA9D323-E7D5-42E3-83AA-4E89B21FB6B6}" vid="{BDF16A16-3A0E-4332-958C-C5797045A0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D8B1D1D-0064-435C-8533-29A36067B8ED}">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49AD37-9510-4A2D-B790-12C439A83F93}">
  <ds:schemaRefs>
    <ds:schemaRef ds:uri="http://schemas.microsoft.com/sharepoint/v3/contenttype/forms"/>
  </ds:schemaRefs>
</ds:datastoreItem>
</file>

<file path=customXml/itemProps3.xml><?xml version="1.0" encoding="utf-8"?>
<ds:datastoreItem xmlns:ds="http://schemas.openxmlformats.org/officeDocument/2006/customXml" ds:itemID="{85DF9CEC-52C2-4D14-B2F5-11176002A8B6}">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35</Slides>
  <Notes>16</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Custom</vt:lpstr>
      <vt:lpstr>Teaching and Learning  to  Improve Provision and Practice for Students with SEND</vt:lpstr>
      <vt:lpstr>Objectives</vt:lpstr>
      <vt:lpstr>Students with Special Educational Needs and Disabilities (SEND) are the central figure in the evolving educational scene. We as educators are always looking for new approaches that will enable students with SEND to learn better and achieve academic outcomes to ensure they receive a high-quality, inclusive education..   This presentation will be about the unified difficulties that pupils with SEND have and, on the other hand, ways of providing systematic tools to solve those problems. The undertaking of such methods as literacy enhancement, attention increase, and effective behavior management are the main parts of it.   In addition to that, I will talk about the necessary condition for individualism of goals in treatment and give ideas of how to adapt interventions to the special need of each student separately.</vt:lpstr>
      <vt:lpstr>Common Challenges for Students with SEND</vt:lpstr>
      <vt:lpstr>Common Key Challenges</vt:lpstr>
      <vt:lpstr>PowerPoint Presentation</vt:lpstr>
      <vt:lpstr>By identifying and understanding these challenges, we educators can tailor their teaching approaches to meet the unique needs of students with SEND, creating a more inclusive and supportive learning environment.</vt:lpstr>
      <vt:lpstr>Evidence-Based Practices</vt:lpstr>
      <vt:lpstr>Effective Strategies</vt:lpstr>
      <vt:lpstr> Differentiated instruction is a teaching approach that recognizes that students have different learning needs and adjusts instruction and interventions accordingly.   It's all about tailoring the content, process, and assignments to match each student's readiness, interests, and learning style. This way, every student, including those with special educational needs, can have access to meaningful and challenging learning experiences.   </vt:lpstr>
      <vt:lpstr>   Techniques like flexible grouping, choice boards, and tiered assignments allow teachers to provide instruction that meets the unique needs of each student.  Using programs like MiniLit and Toe by Toe, students can be grouped by their current skill levels. One group might focus on phonemic awareness with MiniLit, another on blending sounds with Toe by Toe, and a third on reading simple sentences using MiniLit's structured reading activities. These groups can shift as students improve, keeping instruction relevant and effective.     - Research consistently shows that differentiated instruction boosts student engagement, achievement, and motivation (Tomlinson, 2017). So, it's a great opportunity for everyone involved.</vt:lpstr>
      <vt:lpstr>Multisensory Learning</vt:lpstr>
      <vt:lpstr>PowerPoint Presentation</vt:lpstr>
      <vt:lpstr>Positive Behavior Interventions and Supports (PBIS)</vt:lpstr>
      <vt:lpstr>Assistive Technology  Tools and device­s have been cre­ated specifically for students with disabilitie­s and specialized educational ne­eds (SEND). These tackle­ many areas, from learning impairments to physical, se­nsory, or cognitive challenges. For instance­, communication aids such as speech-gene­rating devices and communication boards are e­xperiencing vast usage. Compute­r access is facilitated with specialty software­ and hardware that adapt to the user's ne­eds.  Screen re­aders and Braille device­s are important for visually impaired students, while­ hearing aids and captioning services are­ vital for students with hearing difficulties. Custom-made­ educational software offer a pe­rsonalized touch, while environme­ntal controls give ownership, impacting both cognitive and e­motional aspects.  Granting the free­dom to control their environment can le­ad to academic success for Special Educational Ne­eds and Disabilities (SEND) students. </vt:lpstr>
      <vt:lpstr>Collaborative Team Teaching   Collaborative team teaching concerning Special Educational Needs and Disabilities (SEND) implies a connection between foundational education teachers and specialized education teachers to give direction in an inclusive classroom environment.  This method harnesses the skills of the two teachers to fulfill different students' needs, setting a situation where everyone can access the curriculum. By co-planning, co-teaching, and co-assessing, teachers can provide differentiated instruction and support, ensuring that students with SEND receive individualized attention while remaining integrated with their peers. This collaboration fosters a more inclusive educational experience, enhancing learning outcomes for all students.  </vt:lpstr>
      <vt:lpstr>Evidence-Based Practices Overview   To be able to assist students with special educational needs, we need to follow the strategies which have been researched and validated to be the most effective ones.   </vt:lpstr>
      <vt:lpstr>Improving Literacy</vt:lpstr>
      <vt:lpstr>Techniques  Improving literacy is fundamental in education, especially for students with Special Educational Needs and Disabilities (SEND), as strong reading and writing skills are essential for their academic success and lifelong learning. By implementing effective literacy techniques tailored to the unique needs of SEND students, teachers can significantly enhance their abilities in these areas.   Some proven methods would be ;</vt:lpstr>
      <vt:lpstr>PowerPoint Presentation</vt:lpstr>
      <vt:lpstr>Enhancing Attention and Focus</vt:lpstr>
      <vt:lpstr>Strategies that can be used</vt:lpstr>
      <vt:lpstr>Addressing Behavioral Challenges</vt:lpstr>
      <vt:lpstr>Strategies that can be used</vt:lpstr>
      <vt:lpstr>Individual Priorities</vt:lpstr>
      <vt:lpstr>Personalized plans ensure that every student receives the support and resources they need to thrive. Here are some key strategies for creating and maintaining individualized plans.</vt:lpstr>
      <vt:lpstr>Case Study</vt:lpstr>
      <vt:lpstr>As an inclusion teacher at a primary school, I had the opportunity to work with a 9-year-old student named William, a bright and enthusiastic child diagnosed with Attention Deficit Hyperactivity Disorder (ADHD).   William's ADHD manifested in significant challenges with focus and frequent disruptive behavior in the classroom. He struggled to stay on task, often interrupting lessons, and had difficulty following classroom routines. His academic performance was suffering, and he was becoming increasingly frustrated.</vt:lpstr>
      <vt:lpstr>Interventions:  To support William, I implemented a multi-faceted intervention plan based on Positive Behavioral Interventions and Supports (PBIS) and an Individualized Education Plan (IEP). Here's a detailed look at the specific interventions I used:  Individualized Education Plan (IEP):  The first step was to develop an IEP tailored to William's unique needs. The IEP outlined specific goals for his academic and behavioral development. It included accommodations such as extended time for assignments, a modified workload, and the use of assistive technology. The IEP was created collaboratively with input from William's parents, teachers, and school counselors. It was reviewed and adjusted regularly based on his progress. </vt:lpstr>
      <vt:lpstr>Visual Schedules:  I created a visual schedule for William, outlining his daily routines and activities. This schedule included pictures and simple words to help him understand what to expect throughout the day. The visual schedule was posted on his desk and referenced regularly to provide a consistent structure. The visual schedule helped reduce anxiety and uncertainty, providing William with a clear understanding of the day's expectations. By knowing what was coming next, William was better able to transition between activities and stay focused.  Movement Breaks:  Recognizing the need for physical activity, I incorporated regular movement breaks into William's day. These breaks were short, structured activities that allowed Alex to expend energy and reset his focus. Activities included stretching, jumping jacks, or a quick walk around the classroom.      </vt:lpstr>
      <vt:lpstr>Self-Monitoring Techniques:  I taught William self-monitoring techniques to help him become more aware of his behavior and its impact on his learning. We used a simple chart where William could track his own focus and behavior during different parts of the day. Each period, he would rate his focus and note any disruptions. Self-monitoring empowered William to take responsibility for his actions. Over time, he became more reflective and started identifying triggers for his disruptive behavior. This increased self-awareness led to better self-control and improved behavior.  Positive Behavioral Interventions and Supports (PBIS):  PBIS was the foundation of our approach. We established clear expectations for behavior and consistently reinforced positive actions. William earned tokens for displaying desired behaviors, such as staying on task or following instructions. By focusing on positive reinforcement rather than punishment, we created a supportive environment that encouraged William to engage in appropriate behaviors. The consistent use of PBIS helped build a positive relationship between William, myself and all his teachers, helping in fostering a sense of trust and cooperation.      </vt:lpstr>
      <vt:lpstr>Outcomes:  The interventions had a significant positive impact on William's behavior and academic performance. Over several months, we observed the following improvements:  Improved Focus: William's ability to stay on task increased noticeably. The visual schedules provided the structure he needed, while movement breaks helped him manage his energy levels. Self-monitoring also played a critical role in enhancing his focus. His teachers noticed that William was more attentive during lessons and completed tasks more efficiently. Reduced Disruptive Behavior: The frequency of William's disruptive behaviors decreased. He was better able to follow classroom routines and respond to transitions. The positive reinforcement from PBIS encouraged him to continue displaying appropriate behaviors. Incidents of interrupting the class and acting out diminished significantly. Enhanced Academic Performance: As William's behavior improved, so did his academic performance. He was able to complete assignments more efficiently and participate actively in class discussions. His confidence grew, and he became more engaged in his learning. William's grades improved, and he began to show a greater interest in subjects that he previously struggled with.       </vt:lpstr>
      <vt:lpstr>One of the most rewarding parts of this process was seeing William's self-esteem grow. As he experienced success and received positive feedback, he began to believe in himself. This new confidence also helped him in social situations, making him more cooperative and engaged with his classmates.  In conclusion, using an IEP, PBIS, visual schedules, movement breaks, and self-monitoring techniques was very effective in supporting William. By addressing his unique needs and providing consistent, positive support, we created an environment where he could thrive. This shows how important individualized interventions are and the positive impact they can have on students with ADHD. With the right strategies and a supportive approach, we can help students like William reach their full potential, both academically and socially.</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revision>243</cp:revision>
  <dcterms:created xsi:type="dcterms:W3CDTF">2024-06-11T07:47:50Z</dcterms:created>
  <dcterms:modified xsi:type="dcterms:W3CDTF">2024-07-20T10:11:35Z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