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57" r:id="rId3"/>
    <p:sldId id="262" r:id="rId4"/>
    <p:sldId id="259" r:id="rId5"/>
    <p:sldId id="260" r:id="rId6"/>
    <p:sldId id="263" r:id="rId7"/>
    <p:sldId id="261"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6"/>
  </p:normalViewPr>
  <p:slideViewPr>
    <p:cSldViewPr snapToGrid="0" snapToObjects="1">
      <p:cViewPr varScale="1">
        <p:scale>
          <a:sx n="109" d="100"/>
          <a:sy n="109" d="100"/>
        </p:scale>
        <p:origin x="6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8961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1203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31999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99320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18548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2348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0171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6413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5858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1286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4173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402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175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293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474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2468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3/9/24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470421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22B57-0659-C341-8905-5FF363B5D0E4}"/>
              </a:ext>
            </a:extLst>
          </p:cNvPr>
          <p:cNvSpPr>
            <a:spLocks noGrp="1"/>
          </p:cNvSpPr>
          <p:nvPr>
            <p:ph type="ctrTitle"/>
          </p:nvPr>
        </p:nvSpPr>
        <p:spPr/>
        <p:txBody>
          <a:bodyPr>
            <a:normAutofit fontScale="90000"/>
          </a:bodyPr>
          <a:lstStyle/>
          <a:p>
            <a:r>
              <a:rPr lang="en-US" b="1" dirty="0">
                <a:effectLst/>
              </a:rPr>
              <a:t>The Practitioner as Leader for those Working with Children and Young People with SEND</a:t>
            </a:r>
            <a:br>
              <a:rPr lang="en-GB" dirty="0">
                <a:effectLst/>
              </a:rPr>
            </a:br>
            <a:r>
              <a:rPr lang="en-GB" dirty="0">
                <a:effectLst/>
              </a:rPr>
              <a:t>SENM04</a:t>
            </a:r>
            <a:endParaRPr lang="en-US" dirty="0"/>
          </a:p>
        </p:txBody>
      </p:sp>
      <p:sp>
        <p:nvSpPr>
          <p:cNvPr id="3" name="Subtitle 2">
            <a:extLst>
              <a:ext uri="{FF2B5EF4-FFF2-40B4-BE49-F238E27FC236}">
                <a16:creationId xmlns:a16="http://schemas.microsoft.com/office/drawing/2014/main" id="{0000B48C-DF92-E945-95DF-0D0D1F40FA1D}"/>
              </a:ext>
            </a:extLst>
          </p:cNvPr>
          <p:cNvSpPr>
            <a:spLocks noGrp="1"/>
          </p:cNvSpPr>
          <p:nvPr>
            <p:ph type="subTitle" idx="1"/>
          </p:nvPr>
        </p:nvSpPr>
        <p:spPr/>
        <p:txBody>
          <a:bodyPr/>
          <a:lstStyle/>
          <a:p>
            <a:r>
              <a:rPr lang="en-US" dirty="0"/>
              <a:t>Assessment Guidelines</a:t>
            </a:r>
          </a:p>
        </p:txBody>
      </p:sp>
    </p:spTree>
    <p:extLst>
      <p:ext uri="{BB962C8B-B14F-4D97-AF65-F5344CB8AC3E}">
        <p14:creationId xmlns:p14="http://schemas.microsoft.com/office/powerpoint/2010/main" val="561019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D2BEF-AE4F-FF48-B61F-FC1921401F45}"/>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106C79B9-672B-A84E-A5D8-EAA29EBE6919}"/>
              </a:ext>
            </a:extLst>
          </p:cNvPr>
          <p:cNvSpPr>
            <a:spLocks noGrp="1"/>
          </p:cNvSpPr>
          <p:nvPr>
            <p:ph idx="1"/>
          </p:nvPr>
        </p:nvSpPr>
        <p:spPr/>
        <p:txBody>
          <a:bodyPr>
            <a:normAutofit/>
          </a:bodyPr>
          <a:lstStyle/>
          <a:p>
            <a:r>
              <a:rPr lang="en-US" dirty="0"/>
              <a:t>Two parts</a:t>
            </a:r>
          </a:p>
          <a:p>
            <a:r>
              <a:rPr lang="en-US" dirty="0"/>
              <a:t>Part 1 (60%)- 3,000 words equivalent</a:t>
            </a:r>
          </a:p>
          <a:p>
            <a:r>
              <a:rPr lang="en-US" dirty="0"/>
              <a:t>Part 2 (40%)- 2,000 words equivalent</a:t>
            </a:r>
          </a:p>
          <a:p>
            <a:r>
              <a:rPr lang="en-US" dirty="0"/>
              <a:t>Entirely based on academic literature and research (and your summary of the reading you have accessed)</a:t>
            </a:r>
          </a:p>
          <a:p>
            <a:r>
              <a:rPr lang="en-US" dirty="0"/>
              <a:t>Written in the third person</a:t>
            </a:r>
          </a:p>
          <a:p>
            <a:r>
              <a:rPr lang="en-US" dirty="0"/>
              <a:t>Applicable to work-based context</a:t>
            </a:r>
          </a:p>
          <a:p>
            <a:r>
              <a:rPr lang="en-US" dirty="0"/>
              <a:t>Assessed against the Generic Assessment Criteria for Level 7 (see CANVAS)</a:t>
            </a:r>
          </a:p>
          <a:p>
            <a:r>
              <a:rPr lang="en-US" dirty="0"/>
              <a:t>Submit as one document</a:t>
            </a:r>
          </a:p>
          <a:p>
            <a:r>
              <a:rPr lang="en-US" dirty="0"/>
              <a:t>Submission date: 23:59GMT 9</a:t>
            </a:r>
            <a:r>
              <a:rPr lang="en-US" baseline="30000" dirty="0"/>
              <a:t>th</a:t>
            </a:r>
            <a:r>
              <a:rPr lang="en-US" dirty="0"/>
              <a:t> </a:t>
            </a:r>
            <a:r>
              <a:rPr lang="en-US"/>
              <a:t>July 2024 </a:t>
            </a:r>
            <a:r>
              <a:rPr lang="en-US" dirty="0"/>
              <a:t>via link on CANVAS</a:t>
            </a:r>
          </a:p>
        </p:txBody>
      </p:sp>
    </p:spTree>
    <p:extLst>
      <p:ext uri="{BB962C8B-B14F-4D97-AF65-F5344CB8AC3E}">
        <p14:creationId xmlns:p14="http://schemas.microsoft.com/office/powerpoint/2010/main" val="4222935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5BBEE-E448-E848-83CB-3C2C11FF1525}"/>
              </a:ext>
            </a:extLst>
          </p:cNvPr>
          <p:cNvSpPr>
            <a:spLocks noGrp="1"/>
          </p:cNvSpPr>
          <p:nvPr>
            <p:ph type="title"/>
          </p:nvPr>
        </p:nvSpPr>
        <p:spPr/>
        <p:txBody>
          <a:bodyPr/>
          <a:lstStyle/>
          <a:p>
            <a:r>
              <a:rPr lang="en-US" dirty="0"/>
              <a:t>Part 1 rationale</a:t>
            </a:r>
          </a:p>
        </p:txBody>
      </p:sp>
      <p:sp>
        <p:nvSpPr>
          <p:cNvPr id="3" name="Content Placeholder 2">
            <a:extLst>
              <a:ext uri="{FF2B5EF4-FFF2-40B4-BE49-F238E27FC236}">
                <a16:creationId xmlns:a16="http://schemas.microsoft.com/office/drawing/2014/main" id="{AC64A2B5-0A0D-A741-8D50-D40F34E540CC}"/>
              </a:ext>
            </a:extLst>
          </p:cNvPr>
          <p:cNvSpPr>
            <a:spLocks noGrp="1"/>
          </p:cNvSpPr>
          <p:nvPr>
            <p:ph idx="1"/>
          </p:nvPr>
        </p:nvSpPr>
        <p:spPr/>
        <p:txBody>
          <a:bodyPr>
            <a:normAutofit lnSpcReduction="10000"/>
          </a:bodyPr>
          <a:lstStyle/>
          <a:p>
            <a:r>
              <a:rPr lang="en-US" dirty="0"/>
              <a:t>This part of the assessment is designed to get you thinking about some key whole-school developments that you have determined would benefit your provision.</a:t>
            </a:r>
          </a:p>
          <a:p>
            <a:r>
              <a:rPr lang="en-US" dirty="0"/>
              <a:t>You will explore 2-4 different themes using literature to support your discussion</a:t>
            </a:r>
          </a:p>
          <a:p>
            <a:r>
              <a:rPr lang="en-US" dirty="0"/>
              <a:t>Examples of themes could be: Differentiation, Transitions, Assessment, Tracking, Support for children and young people with Anxiety, Pupil Voice, Family Leadership etc. </a:t>
            </a:r>
          </a:p>
          <a:p>
            <a:r>
              <a:rPr lang="en-US" dirty="0"/>
              <a:t>The final choices are entirely up to you but must be related to SEND provision and practice</a:t>
            </a:r>
          </a:p>
          <a:p>
            <a:r>
              <a:rPr lang="en-US" dirty="0"/>
              <a:t>You will have created materials that you can use to deliver to staff (at any time) guidance on how your key themes can be adapted to improve outcomes for children and young people with SEND</a:t>
            </a:r>
          </a:p>
        </p:txBody>
      </p:sp>
    </p:spTree>
    <p:extLst>
      <p:ext uri="{BB962C8B-B14F-4D97-AF65-F5344CB8AC3E}">
        <p14:creationId xmlns:p14="http://schemas.microsoft.com/office/powerpoint/2010/main" val="2020544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3BFC3-E929-AE4B-B2D3-245D72AA93CE}"/>
              </a:ext>
            </a:extLst>
          </p:cNvPr>
          <p:cNvSpPr>
            <a:spLocks noGrp="1"/>
          </p:cNvSpPr>
          <p:nvPr>
            <p:ph type="title"/>
          </p:nvPr>
        </p:nvSpPr>
        <p:spPr/>
        <p:txBody>
          <a:bodyPr/>
          <a:lstStyle/>
          <a:p>
            <a:r>
              <a:rPr lang="en-US" dirty="0"/>
              <a:t>Part 1 assessment</a:t>
            </a:r>
          </a:p>
        </p:txBody>
      </p:sp>
      <p:sp>
        <p:nvSpPr>
          <p:cNvPr id="3" name="Content Placeholder 2">
            <a:extLst>
              <a:ext uri="{FF2B5EF4-FFF2-40B4-BE49-F238E27FC236}">
                <a16:creationId xmlns:a16="http://schemas.microsoft.com/office/drawing/2014/main" id="{294310F8-B777-5F4C-9A61-E2BDDA93A56D}"/>
              </a:ext>
            </a:extLst>
          </p:cNvPr>
          <p:cNvSpPr>
            <a:spLocks noGrp="1"/>
          </p:cNvSpPr>
          <p:nvPr>
            <p:ph idx="1"/>
          </p:nvPr>
        </p:nvSpPr>
        <p:spPr>
          <a:xfrm>
            <a:off x="1060390" y="2076690"/>
            <a:ext cx="9905998" cy="3124201"/>
          </a:xfrm>
        </p:spPr>
        <p:txBody>
          <a:bodyPr/>
          <a:lstStyle/>
          <a:p>
            <a:r>
              <a:rPr lang="en-US" dirty="0">
                <a:effectLst/>
              </a:rPr>
              <a:t>Design and deliver a 30 minute structured CPD session related to SEND priorities within your context. </a:t>
            </a:r>
          </a:p>
          <a:p>
            <a:r>
              <a:rPr lang="en-US" dirty="0">
                <a:effectLst/>
              </a:rPr>
              <a:t>This CPD session must be based on a critical reflection on current and relevant evidence-based practice. </a:t>
            </a:r>
          </a:p>
          <a:p>
            <a:r>
              <a:rPr lang="en-US" dirty="0">
                <a:effectLst/>
              </a:rPr>
              <a:t>The CPD will be assessed either by you uploading the CPD materials </a:t>
            </a:r>
            <a:r>
              <a:rPr lang="en-US" dirty="0"/>
              <a:t>(with presenter notes if required) </a:t>
            </a:r>
            <a:r>
              <a:rPr lang="en-US" b="1" dirty="0"/>
              <a:t>or</a:t>
            </a:r>
            <a:r>
              <a:rPr lang="en-US" dirty="0"/>
              <a:t> </a:t>
            </a:r>
            <a:r>
              <a:rPr lang="en-US" dirty="0">
                <a:effectLst/>
              </a:rPr>
              <a:t>via a video submission of the session.</a:t>
            </a:r>
            <a:r>
              <a:rPr lang="en-GB" dirty="0">
                <a:effectLst/>
              </a:rPr>
              <a:t> </a:t>
            </a:r>
          </a:p>
          <a:p>
            <a:r>
              <a:rPr lang="en-GB" dirty="0">
                <a:effectLst/>
              </a:rPr>
              <a:t>Due to the challenging circumstances in different schools this can be recorded in the absence of staff if this is your chosen method of submission.</a:t>
            </a:r>
            <a:endParaRPr lang="en-US" dirty="0"/>
          </a:p>
        </p:txBody>
      </p:sp>
    </p:spTree>
    <p:extLst>
      <p:ext uri="{BB962C8B-B14F-4D97-AF65-F5344CB8AC3E}">
        <p14:creationId xmlns:p14="http://schemas.microsoft.com/office/powerpoint/2010/main" val="400273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EBED9-9C2E-F148-8943-59F80EF94CD3}"/>
              </a:ext>
            </a:extLst>
          </p:cNvPr>
          <p:cNvSpPr>
            <a:spLocks noGrp="1"/>
          </p:cNvSpPr>
          <p:nvPr>
            <p:ph type="title"/>
          </p:nvPr>
        </p:nvSpPr>
        <p:spPr/>
        <p:txBody>
          <a:bodyPr/>
          <a:lstStyle/>
          <a:p>
            <a:r>
              <a:rPr lang="en-US" dirty="0"/>
              <a:t>Part 2</a:t>
            </a:r>
          </a:p>
        </p:txBody>
      </p:sp>
      <p:sp>
        <p:nvSpPr>
          <p:cNvPr id="3" name="Content Placeholder 2">
            <a:extLst>
              <a:ext uri="{FF2B5EF4-FFF2-40B4-BE49-F238E27FC236}">
                <a16:creationId xmlns:a16="http://schemas.microsoft.com/office/drawing/2014/main" id="{98695CE5-515E-1C4D-8F15-AAEAFE08CFAF}"/>
              </a:ext>
            </a:extLst>
          </p:cNvPr>
          <p:cNvSpPr>
            <a:spLocks noGrp="1"/>
          </p:cNvSpPr>
          <p:nvPr>
            <p:ph idx="1"/>
          </p:nvPr>
        </p:nvSpPr>
        <p:spPr>
          <a:xfrm>
            <a:off x="1141413" y="1562100"/>
            <a:ext cx="9905998" cy="3124201"/>
          </a:xfrm>
        </p:spPr>
        <p:txBody>
          <a:bodyPr/>
          <a:lstStyle/>
          <a:p>
            <a:r>
              <a:rPr lang="en-US" dirty="0">
                <a:effectLst/>
              </a:rPr>
              <a:t>A personal action plan based on 3 targets related to SEND provision in your context for the next 12 months alongside the methods you will use to achieve these (optional template provided).</a:t>
            </a:r>
            <a:endParaRPr lang="en-US" dirty="0"/>
          </a:p>
        </p:txBody>
      </p:sp>
    </p:spTree>
    <p:extLst>
      <p:ext uri="{BB962C8B-B14F-4D97-AF65-F5344CB8AC3E}">
        <p14:creationId xmlns:p14="http://schemas.microsoft.com/office/powerpoint/2010/main" val="4100690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CBACD-5084-5D43-B8C7-151E7FC27AEF}"/>
              </a:ext>
            </a:extLst>
          </p:cNvPr>
          <p:cNvSpPr>
            <a:spLocks noGrp="1"/>
          </p:cNvSpPr>
          <p:nvPr>
            <p:ph type="title"/>
          </p:nvPr>
        </p:nvSpPr>
        <p:spPr/>
        <p:txBody>
          <a:bodyPr/>
          <a:lstStyle/>
          <a:p>
            <a:r>
              <a:rPr lang="en-US" dirty="0"/>
              <a:t>Part 2 rationale</a:t>
            </a:r>
          </a:p>
        </p:txBody>
      </p:sp>
      <p:sp>
        <p:nvSpPr>
          <p:cNvPr id="3" name="Content Placeholder 2">
            <a:extLst>
              <a:ext uri="{FF2B5EF4-FFF2-40B4-BE49-F238E27FC236}">
                <a16:creationId xmlns:a16="http://schemas.microsoft.com/office/drawing/2014/main" id="{C301C314-CDA9-A547-89A9-B26D8CD312E3}"/>
              </a:ext>
            </a:extLst>
          </p:cNvPr>
          <p:cNvSpPr>
            <a:spLocks noGrp="1"/>
          </p:cNvSpPr>
          <p:nvPr>
            <p:ph idx="1"/>
          </p:nvPr>
        </p:nvSpPr>
        <p:spPr/>
        <p:txBody>
          <a:bodyPr>
            <a:normAutofit fontScale="92500"/>
          </a:bodyPr>
          <a:lstStyle/>
          <a:p>
            <a:r>
              <a:rPr lang="en-US" dirty="0"/>
              <a:t>This part of the assessment is designed for you to devise three personal development targets related to your practice.</a:t>
            </a:r>
          </a:p>
          <a:p>
            <a:r>
              <a:rPr lang="en-US" dirty="0"/>
              <a:t>These targets can be chosen for you and should be relevant to you for the next 12 months</a:t>
            </a:r>
          </a:p>
          <a:p>
            <a:r>
              <a:rPr lang="en-US" dirty="0"/>
              <a:t>The targets must be related to SEND provision and practice</a:t>
            </a:r>
          </a:p>
          <a:p>
            <a:r>
              <a:rPr lang="en-US" dirty="0"/>
              <a:t>Example targets could include (but should be different from those in Part 1): Differentiation, specific SEND evidence-based practice, Assessment, working with parents/</a:t>
            </a:r>
            <a:r>
              <a:rPr lang="en-US" dirty="0" err="1"/>
              <a:t>carers</a:t>
            </a:r>
            <a:r>
              <a:rPr lang="en-US" dirty="0"/>
              <a:t> (Family Leadership), Interventions, Deployment of Tas etc. </a:t>
            </a:r>
          </a:p>
          <a:p>
            <a:r>
              <a:rPr lang="en-US" dirty="0"/>
              <a:t>The discussion must be entirely based on literature and a critical reflection on your reading</a:t>
            </a:r>
          </a:p>
          <a:p>
            <a:r>
              <a:rPr lang="en-US" dirty="0"/>
              <a:t>There is a suggested template on CANVAS but you can choose any format that suits your purpose.</a:t>
            </a:r>
          </a:p>
        </p:txBody>
      </p:sp>
    </p:spTree>
    <p:extLst>
      <p:ext uri="{BB962C8B-B14F-4D97-AF65-F5344CB8AC3E}">
        <p14:creationId xmlns:p14="http://schemas.microsoft.com/office/powerpoint/2010/main" val="4252361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16FEB-9043-1245-8063-9522350EAAD7}"/>
              </a:ext>
            </a:extLst>
          </p:cNvPr>
          <p:cNvSpPr>
            <a:spLocks noGrp="1"/>
          </p:cNvSpPr>
          <p:nvPr>
            <p:ph type="title"/>
          </p:nvPr>
        </p:nvSpPr>
        <p:spPr/>
        <p:txBody>
          <a:bodyPr/>
          <a:lstStyle/>
          <a:p>
            <a:r>
              <a:rPr lang="en-US" dirty="0"/>
              <a:t>Part 2- Optional Template (available on canvas)</a:t>
            </a:r>
          </a:p>
        </p:txBody>
      </p:sp>
      <p:pic>
        <p:nvPicPr>
          <p:cNvPr id="5" name="Content Placeholder 4" descr="A screenshot of a cell phone&#10;&#10;Description automatically generated">
            <a:extLst>
              <a:ext uri="{FF2B5EF4-FFF2-40B4-BE49-F238E27FC236}">
                <a16:creationId xmlns:a16="http://schemas.microsoft.com/office/drawing/2014/main" id="{1A534D4D-5218-194D-A4B2-CDB274DBEC07}"/>
              </a:ext>
            </a:extLst>
          </p:cNvPr>
          <p:cNvPicPr>
            <a:picLocks noGrp="1" noChangeAspect="1"/>
          </p:cNvPicPr>
          <p:nvPr>
            <p:ph idx="1"/>
          </p:nvPr>
        </p:nvPicPr>
        <p:blipFill>
          <a:blip r:embed="rId2"/>
          <a:stretch>
            <a:fillRect/>
          </a:stretch>
        </p:blipFill>
        <p:spPr>
          <a:xfrm>
            <a:off x="1490831" y="2160588"/>
            <a:ext cx="6970376" cy="3881437"/>
          </a:xfrm>
        </p:spPr>
      </p:pic>
    </p:spTree>
    <p:extLst>
      <p:ext uri="{BB962C8B-B14F-4D97-AF65-F5344CB8AC3E}">
        <p14:creationId xmlns:p14="http://schemas.microsoft.com/office/powerpoint/2010/main" val="1471950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802F81-925F-924B-A088-435F169CB3D1}"/>
              </a:ext>
            </a:extLst>
          </p:cNvPr>
          <p:cNvSpPr>
            <a:spLocks noGrp="1"/>
          </p:cNvSpPr>
          <p:nvPr>
            <p:ph type="ctrTitle"/>
          </p:nvPr>
        </p:nvSpPr>
        <p:spPr/>
        <p:txBody>
          <a:bodyPr/>
          <a:lstStyle/>
          <a:p>
            <a:r>
              <a:rPr lang="en-US" dirty="0"/>
              <a:t>If you have any questions at all, as always, please contact me</a:t>
            </a:r>
          </a:p>
        </p:txBody>
      </p:sp>
      <p:sp>
        <p:nvSpPr>
          <p:cNvPr id="5" name="Subtitle 4">
            <a:extLst>
              <a:ext uri="{FF2B5EF4-FFF2-40B4-BE49-F238E27FC236}">
                <a16:creationId xmlns:a16="http://schemas.microsoft.com/office/drawing/2014/main" id="{C947EF21-51DD-D94C-9FED-393CF58E9297}"/>
              </a:ext>
            </a:extLst>
          </p:cNvPr>
          <p:cNvSpPr>
            <a:spLocks noGrp="1"/>
          </p:cNvSpPr>
          <p:nvPr>
            <p:ph type="subTitle" idx="1"/>
          </p:nvPr>
        </p:nvSpPr>
        <p:spPr/>
        <p:txBody>
          <a:bodyPr/>
          <a:lstStyle/>
          <a:p>
            <a:r>
              <a:rPr lang="en-US" dirty="0"/>
              <a:t>Every best wish</a:t>
            </a:r>
          </a:p>
          <a:p>
            <a:r>
              <a:rPr lang="en-US"/>
              <a:t>Simon</a:t>
            </a:r>
          </a:p>
        </p:txBody>
      </p:sp>
    </p:spTree>
    <p:extLst>
      <p:ext uri="{BB962C8B-B14F-4D97-AF65-F5344CB8AC3E}">
        <p14:creationId xmlns:p14="http://schemas.microsoft.com/office/powerpoint/2010/main" val="37748908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{F99FC6E5-3471-C34A-BBE8-8A2717B02BCB}tf10001060</Template>
  <TotalTime>42</TotalTime>
  <Words>494</Words>
  <Application>Microsoft Macintosh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The Practitioner as Leader for those Working with Children and Young People with SEND SENM04</vt:lpstr>
      <vt:lpstr>Overview</vt:lpstr>
      <vt:lpstr>Part 1 rationale</vt:lpstr>
      <vt:lpstr>Part 1 assessment</vt:lpstr>
      <vt:lpstr>Part 2</vt:lpstr>
      <vt:lpstr>Part 2 rationale</vt:lpstr>
      <vt:lpstr>Part 2- Optional Template (available on canvas)</vt:lpstr>
      <vt:lpstr>If you have any questions at all, as always, please contact 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Practitioner as Leader for those Working with Children and Young People with SEND SENM04</dc:title>
  <dc:creator>Simon Ripley</dc:creator>
  <cp:lastModifiedBy>Simon Ripley (Researcher)</cp:lastModifiedBy>
  <cp:revision>8</cp:revision>
  <dcterms:created xsi:type="dcterms:W3CDTF">2020-03-20T14:31:37Z</dcterms:created>
  <dcterms:modified xsi:type="dcterms:W3CDTF">2024-03-09T04:47:47Z</dcterms:modified>
</cp:coreProperties>
</file>